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63" r:id="rId3"/>
    <p:sldId id="260" r:id="rId4"/>
    <p:sldId id="264" r:id="rId5"/>
    <p:sldId id="272" r:id="rId6"/>
    <p:sldId id="267" r:id="rId7"/>
    <p:sldId id="268" r:id="rId8"/>
    <p:sldId id="258" r:id="rId9"/>
    <p:sldId id="269" r:id="rId10"/>
    <p:sldId id="266" r:id="rId11"/>
    <p:sldId id="259" r:id="rId12"/>
    <p:sldId id="277" r:id="rId13"/>
    <p:sldId id="273" r:id="rId14"/>
    <p:sldId id="274" r:id="rId15"/>
    <p:sldId id="275" r:id="rId16"/>
    <p:sldId id="276" r:id="rId17"/>
    <p:sldId id="271" r:id="rId18"/>
    <p:sldId id="270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1" autoAdjust="0"/>
    <p:restoredTop sz="70446" autoAdjust="0"/>
  </p:normalViewPr>
  <p:slideViewPr>
    <p:cSldViewPr>
      <p:cViewPr varScale="1">
        <p:scale>
          <a:sx n="48" d="100"/>
          <a:sy n="48" d="100"/>
        </p:scale>
        <p:origin x="-12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5EC6B-101B-439F-9394-2396BD5865FC}" type="datetimeFigureOut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FF520-77F4-4C01-BC25-F127C7CC3F5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Thank you for inviting me,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Mr</a:t>
            </a:r>
            <a:r>
              <a:rPr kumimoji="1" lang="en-US" altLang="ja-JP" baseline="0" dirty="0" smtClean="0"/>
              <a:t> chairman</a:t>
            </a:r>
            <a:r>
              <a:rPr kumimoji="1" lang="en-US" altLang="ja-JP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My name is Kei</a:t>
            </a:r>
            <a:r>
              <a:rPr lang="en-US" altLang="ja-JP" baseline="0" dirty="0" smtClean="0"/>
              <a:t> </a:t>
            </a:r>
            <a:r>
              <a:rPr lang="en-US" altLang="ja-JP" baseline="0" dirty="0" err="1" smtClean="0"/>
              <a:t>Kokubo</a:t>
            </a:r>
            <a:r>
              <a:rPr lang="en-US" altLang="ja-JP" dirty="0" smtClean="0"/>
              <a:t>.</a:t>
            </a:r>
            <a:endParaRPr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aseline="0" dirty="0" smtClean="0"/>
              <a:t>I’m</a:t>
            </a:r>
            <a:r>
              <a:rPr lang="en-US" altLang="ja-JP" dirty="0" smtClean="0"/>
              <a:t> from Osaka University in Japan.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Today,</a:t>
            </a:r>
            <a:r>
              <a:rPr lang="en-US" altLang="ja-JP" baseline="0" dirty="0" smtClean="0"/>
              <a:t> I will demonstrate an example of building a virtual cluster</a:t>
            </a:r>
            <a:r>
              <a:rPr lang="ja-JP" altLang="en-US" baseline="0" dirty="0" smtClean="0"/>
              <a:t> </a:t>
            </a:r>
            <a:r>
              <a:rPr lang="en-US" altLang="ja-JP" baseline="0" dirty="0" smtClean="0"/>
              <a:t>which we propose.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aseline="0" dirty="0" smtClean="0"/>
              <a:t>This is Wen-wai, a student </a:t>
            </a:r>
            <a:r>
              <a:rPr lang="en-US" altLang="ja-JP" baseline="0" dirty="0" smtClean="0"/>
              <a:t>at </a:t>
            </a:r>
            <a:r>
              <a:rPr lang="en-US" altLang="ja-JP" baseline="0" dirty="0" smtClean="0"/>
              <a:t>here UCSD, and she is one of the PRIME students last year at Osaka University.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aseline="0" dirty="0" smtClean="0"/>
              <a:t>She will introduce her work with our virtual cluster system.</a:t>
            </a:r>
            <a:endParaRPr lang="en-US" altLang="ja-JP" dirty="0" smtClean="0"/>
          </a:p>
          <a:p>
            <a:r>
              <a:rPr kumimoji="1" lang="en-US" altLang="ja-JP" dirty="0" smtClean="0"/>
              <a:t>We</a:t>
            </a:r>
            <a:r>
              <a:rPr kumimoji="1" lang="en-US" altLang="ja-JP" baseline="0" dirty="0" smtClean="0"/>
              <a:t> aim to build a virtual cluster system to be used on a wide-area network like the PRAGMA Grid test-bed.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So</a:t>
            </a:r>
            <a:r>
              <a:rPr kumimoji="1" lang="en-US" altLang="ja-JP" baseline="0" dirty="0" smtClean="0"/>
              <a:t> w</a:t>
            </a:r>
            <a:r>
              <a:rPr kumimoji="1" lang="en-US" altLang="ja-JP" dirty="0" smtClean="0"/>
              <a:t>e hope this demonstration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smtClean="0"/>
              <a:t>leads to new collaboration among PRAGMA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smtClean="0"/>
              <a:t>members.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FF520-77F4-4C01-BC25-F127C7CC3F5A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baseline="0" dirty="0" smtClean="0"/>
              <a:t>(update </a:t>
            </a:r>
            <a:r>
              <a:rPr kumimoji="1" lang="en-US" altLang="ja-JP" baseline="0" dirty="0" err="1" smtClean="0"/>
              <a:t>cpu</a:t>
            </a:r>
            <a:r>
              <a:rPr kumimoji="1" lang="en-US" altLang="ja-JP" baseline="0" dirty="0" smtClean="0"/>
              <a:t> status</a:t>
            </a:r>
            <a:r>
              <a:rPr kumimoji="1" lang="ja-JP" altLang="en-US" baseline="0" dirty="0" smtClean="0"/>
              <a:t>を押してから</a:t>
            </a:r>
            <a:r>
              <a:rPr kumimoji="1" lang="en-US" altLang="ja-JP" baseline="0" dirty="0" smtClean="0"/>
              <a:t>)</a:t>
            </a:r>
          </a:p>
          <a:p>
            <a:r>
              <a:rPr kumimoji="1" lang="en-US" altLang="ja-JP" baseline="0" dirty="0" smtClean="0"/>
              <a:t>And we can confirm my jobs are executed on worker nodes of the virtual cluster.</a:t>
            </a: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FF520-77F4-4C01-BC25-F127C7CC3F5A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b="0" dirty="0" smtClean="0"/>
              <a:t>In conclusion,</a:t>
            </a:r>
            <a:r>
              <a:rPr kumimoji="1" lang="en-US" altLang="ja-JP" b="0" baseline="0" dirty="0" smtClean="0"/>
              <a:t> w</a:t>
            </a:r>
            <a:r>
              <a:rPr kumimoji="1" lang="en-US" altLang="ja-JP" b="0" dirty="0" smtClean="0"/>
              <a:t>e believe that our system will help scientists and </a:t>
            </a:r>
            <a:r>
              <a:rPr lang="en-US" altLang="ja-JP" b="0" dirty="0" smtClean="0"/>
              <a:t>researchers to deploy their</a:t>
            </a:r>
            <a:r>
              <a:rPr lang="en-US" altLang="ja-JP" b="0" baseline="0" dirty="0" smtClean="0"/>
              <a:t> </a:t>
            </a:r>
            <a:r>
              <a:rPr lang="en-US" altLang="ja-JP" b="0" dirty="0" smtClean="0"/>
              <a:t>private virtual</a:t>
            </a:r>
            <a:r>
              <a:rPr lang="en-US" altLang="ja-JP" b="0" baseline="0" dirty="0" smtClean="0"/>
              <a:t> cluster </a:t>
            </a:r>
            <a:r>
              <a:rPr lang="en-US" altLang="ja-JP" b="0" dirty="0" smtClean="0"/>
              <a:t>on</a:t>
            </a:r>
            <a:r>
              <a:rPr lang="en-US" altLang="ja-JP" b="0" baseline="0" dirty="0" smtClean="0"/>
              <a:t> available resources from different organizations</a:t>
            </a:r>
            <a:r>
              <a:rPr lang="en-US" altLang="ja-JP" b="0" dirty="0" smtClean="0"/>
              <a:t>.</a:t>
            </a:r>
            <a:endParaRPr kumimoji="1" lang="en-US" altLang="ja-JP" b="0" dirty="0" smtClean="0"/>
          </a:p>
          <a:p>
            <a:endParaRPr kumimoji="1" lang="en-US" altLang="ja-JP" b="0" dirty="0" smtClean="0"/>
          </a:p>
          <a:p>
            <a:r>
              <a:rPr kumimoji="1" lang="en-US" altLang="ja-JP" b="0" dirty="0" smtClean="0"/>
              <a:t>This year,</a:t>
            </a:r>
            <a:r>
              <a:rPr kumimoji="1" lang="en-US" altLang="ja-JP" b="0" baseline="0" dirty="0" smtClean="0"/>
              <a:t> Wen-wai, actually verified the possibility of our proposed virtual cluster and as a result of this, our virtual cluster deploys an appropriate computational environment for her application. </a:t>
            </a:r>
            <a:endParaRPr kumimoji="1" lang="en-US" altLang="ja-JP" b="0" dirty="0" smtClean="0"/>
          </a:p>
          <a:p>
            <a:endParaRPr kumimoji="1" lang="en-US" altLang="ja-JP" b="0" dirty="0" smtClean="0"/>
          </a:p>
          <a:p>
            <a:r>
              <a:rPr kumimoji="1" lang="en-US" altLang="ja-JP" b="0" dirty="0" smtClean="0"/>
              <a:t>Now</a:t>
            </a:r>
            <a:r>
              <a:rPr kumimoji="1" lang="en-US" altLang="ja-JP" b="0" baseline="0" dirty="0" smtClean="0"/>
              <a:t> she will introduce her work.</a:t>
            </a:r>
            <a:endParaRPr kumimoji="1" lang="en-US" altLang="ja-JP" b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FF520-77F4-4C01-BC25-F127C7CC3F5A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FF520-77F4-4C01-BC25-F127C7CC3F5A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FF520-77F4-4C01-BC25-F127C7CC3F5A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FF520-77F4-4C01-BC25-F127C7CC3F5A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baseline="0" dirty="0" smtClean="0"/>
              <a:t>I’d like to make a demonstration.</a:t>
            </a: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******demo******</a:t>
            </a: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****************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FF520-77F4-4C01-BC25-F127C7CC3F5A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FF520-77F4-4C01-BC25-F127C7CC3F5A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First of all I’d like to introduce the overview</a:t>
            </a:r>
            <a:r>
              <a:rPr kumimoji="1" lang="en-US" altLang="ja-JP" baseline="0" dirty="0" smtClean="0"/>
              <a:t> of our system.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 concept of our system is that users can build a customized virtual cluster for their application without considering where each virtual machines is from.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Our 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cluster are built as following.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every computational resource needs to be composed of an overlay network.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Our system dynamically gathers resources available from different organizations through the resource discovery function realized by overlay network.</a:t>
            </a:r>
          </a:p>
          <a:p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that, develops virtual machines on the resources </a:t>
            </a:r>
          </a:p>
          <a:p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forms a virtual private network among the virtual machines by the communication relay mechanism we implemented.</a:t>
            </a:r>
          </a:p>
          <a:p>
            <a:endParaRPr kumimoji="1" lang="en-US" altLang="ja-JP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</a:t>
            </a:r>
          </a:p>
          <a:p>
            <a:r>
              <a:rPr kumimoji="1" lang="en-US" altLang="ja-JP" baseline="0" dirty="0" smtClean="0"/>
              <a:t>aggregating computational resources on an overlay network. They do not need to consider where each virtual machines is from.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First, we assume that every computational resources is composed of an overlay network.</a:t>
            </a:r>
          </a:p>
          <a:p>
            <a:endParaRPr kumimoji="1" lang="en-US" altLang="ja-JP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that, we make virtual machines comprised of a virtual cluster not just a set of virtual machines.</a:t>
            </a:r>
          </a:p>
          <a:p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*/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FF520-77F4-4C01-BC25-F127C7CC3F5A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In this slide,</a:t>
            </a:r>
            <a:r>
              <a:rPr kumimoji="1" lang="en-US" altLang="ja-JP" baseline="0" dirty="0" smtClean="0"/>
              <a:t> let me explain what I demonstrate.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demonstration, we will give an example to build a virtual cluster which utilizes </a:t>
            </a:r>
            <a:r>
              <a:rPr kumimoji="1" lang="en-US" altLang="ja-JP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moca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latte clusters which are located at Osaka University.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First I access and login to a web</a:t>
            </a:r>
            <a:r>
              <a:rPr kumimoji="1" lang="en-US" altLang="ja-JP" baseline="0" dirty="0" smtClean="0"/>
              <a:t> portal to develop a virtual cluster.</a:t>
            </a:r>
            <a:endParaRPr kumimoji="1" lang="en-US" altLang="ja-JP" dirty="0" smtClean="0"/>
          </a:p>
          <a:p>
            <a:r>
              <a:rPr kumimoji="1" lang="en-US" altLang="ja-JP" dirty="0" smtClean="0"/>
              <a:t>Through</a:t>
            </a:r>
            <a:r>
              <a:rPr kumimoji="1" lang="en-US" altLang="ja-JP" baseline="0" dirty="0" smtClean="0"/>
              <a:t> the web portal</a:t>
            </a:r>
            <a:r>
              <a:rPr kumimoji="1" lang="en-US" altLang="ja-JP" dirty="0" smtClean="0"/>
              <a:t>,</a:t>
            </a:r>
            <a:r>
              <a:rPr kumimoji="1" lang="en-US" altLang="ja-JP" baseline="0" dirty="0" smtClean="0"/>
              <a:t> I set and submit some requirement for the development.</a:t>
            </a:r>
          </a:p>
          <a:p>
            <a:r>
              <a:rPr kumimoji="1" lang="en-US" altLang="ja-JP" baseline="0" dirty="0" smtClean="0"/>
              <a:t>Then automatically appropriate computational resources are chosen and a virtual cluster is built.</a:t>
            </a:r>
            <a:endParaRPr kumimoji="1" lang="en-US" altLang="ja-JP" dirty="0" smtClean="0"/>
          </a:p>
          <a:p>
            <a:r>
              <a:rPr kumimoji="1" lang="en-US" altLang="ja-JP" baseline="0" dirty="0" smtClean="0"/>
              <a:t>Finally I’ll try to submit a job of DOCK application 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the virtual cluster.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FF520-77F4-4C01-BC25-F127C7CC3F5A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First, I’d like to introduce the overview</a:t>
            </a:r>
            <a:r>
              <a:rPr kumimoji="1" lang="en-US" altLang="ja-JP" baseline="0" dirty="0" smtClean="0"/>
              <a:t> of our system.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 concept is that our system </a:t>
            </a:r>
            <a:r>
              <a:rPr kumimoji="1" lang="en-US" altLang="ja-JP" sz="1200" baseline="0" dirty="0" smtClean="0"/>
              <a:t>d</a:t>
            </a:r>
            <a:r>
              <a:rPr lang="en-US" altLang="ja-JP" sz="1200" dirty="0" smtClean="0"/>
              <a:t>ynamically aggregates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available resources from different organizations on the basis of user’s request and provides</a:t>
            </a:r>
            <a:r>
              <a:rPr lang="en-US" altLang="ja-JP" sz="1200" baseline="0" dirty="0" smtClean="0"/>
              <a:t> a user with a private virtual cluster.</a:t>
            </a:r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Our 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cluster is built as the following.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an overlay network is constructed among every computational resource of different organizations like A, B and C.</a:t>
            </a:r>
          </a:p>
          <a:p>
            <a:r>
              <a:rPr kumimoji="1" lang="en-US" altLang="ja-JP" baseline="0" dirty="0" smtClean="0"/>
              <a:t>Our system dynamically gathers and selects available resources on the overlay network through a resource discovery function realized by the overlay network.</a:t>
            </a:r>
          </a:p>
          <a:p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that, our system deploys virtual machines on the selected resources. </a:t>
            </a:r>
          </a:p>
          <a:p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then, our system forms a virtual private network among them utilizing a communication relay mechanism we implemented.</a:t>
            </a:r>
          </a:p>
          <a:p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last, the user can utilize a set of virtual machines as a single virtual cluster.</a:t>
            </a:r>
          </a:p>
          <a:p>
            <a:endParaRPr kumimoji="1" lang="en-US" altLang="ja-JP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an overlay network is constructed by every computational resource.</a:t>
            </a:r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users can build a customized virtual cluster for their application without considering where each virtual machines is from.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aggregating computational resources on an overlay network. They do not need to consider where each virtual machines is from.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First, we assume that every computational resources is composed of an overlay network.</a:t>
            </a:r>
          </a:p>
          <a:p>
            <a:endParaRPr kumimoji="1" lang="en-US" altLang="ja-JP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that, we make virtual machines comprised of a virtual cluster not just a set of virtual machines.</a:t>
            </a:r>
          </a:p>
          <a:p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*/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FF520-77F4-4C01-BC25-F127C7CC3F5A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In this slide,</a:t>
            </a:r>
            <a:r>
              <a:rPr kumimoji="1" lang="en-US" altLang="ja-JP" baseline="0" dirty="0" smtClean="0"/>
              <a:t> let me explain what I demonstrate briefly.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demonstration, we will build a virtual cluster utilizing </a:t>
            </a:r>
            <a:r>
              <a:rPr kumimoji="1" lang="en-US" altLang="ja-JP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moca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latte clusters which are located at Osaka University as computational resources.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 flow of demonstration is the following.</a:t>
            </a:r>
          </a:p>
          <a:p>
            <a:r>
              <a:rPr kumimoji="1" lang="en-US" altLang="ja-JP" dirty="0" smtClean="0"/>
              <a:t>First I access and login to a web</a:t>
            </a:r>
            <a:r>
              <a:rPr kumimoji="1" lang="en-US" altLang="ja-JP" baseline="0" dirty="0" smtClean="0"/>
              <a:t> portal.</a:t>
            </a:r>
            <a:endParaRPr kumimoji="1" lang="en-US" altLang="ja-JP" dirty="0" smtClean="0"/>
          </a:p>
          <a:p>
            <a:r>
              <a:rPr kumimoji="1" lang="en-US" altLang="ja-JP" dirty="0" smtClean="0"/>
              <a:t>Through</a:t>
            </a:r>
            <a:r>
              <a:rPr kumimoji="1" lang="en-US" altLang="ja-JP" baseline="0" dirty="0" smtClean="0"/>
              <a:t> the web portal</a:t>
            </a:r>
            <a:r>
              <a:rPr kumimoji="1" lang="en-US" altLang="ja-JP" dirty="0" smtClean="0"/>
              <a:t>,</a:t>
            </a:r>
            <a:r>
              <a:rPr kumimoji="1" lang="en-US" altLang="ja-JP" baseline="0" dirty="0" smtClean="0"/>
              <a:t> I set and submit some requirements for deployment of a virtual cluster.</a:t>
            </a:r>
          </a:p>
          <a:p>
            <a:r>
              <a:rPr kumimoji="1" lang="en-US" altLang="ja-JP" baseline="0" dirty="0" smtClean="0"/>
              <a:t>Then computational resources available to deploy a virtual machine are automatically</a:t>
            </a:r>
            <a:r>
              <a:rPr kumimoji="1" lang="ja-JP" altLang="en-US" baseline="0" dirty="0" smtClean="0"/>
              <a:t> </a:t>
            </a:r>
            <a:r>
              <a:rPr kumimoji="1" lang="en-US" altLang="ja-JP" baseline="0" dirty="0" smtClean="0"/>
              <a:t>chosen on the basis of my request and finally a virtual cluster is built.</a:t>
            </a:r>
            <a:endParaRPr kumimoji="1" lang="en-US" altLang="ja-JP" dirty="0" smtClean="0"/>
          </a:p>
          <a:p>
            <a:r>
              <a:rPr kumimoji="1" lang="en-US" altLang="ja-JP" baseline="0" dirty="0" smtClean="0"/>
              <a:t>After that, I will try to submit an example job 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the virtual cluster.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FF520-77F4-4C01-BC25-F127C7CC3F5A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baseline="0" dirty="0" smtClean="0"/>
              <a:t>I’d like to make a demonstration.</a:t>
            </a: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******demo******</a:t>
            </a: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****************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FF520-77F4-4C01-BC25-F127C7CC3F5A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This is a web portal for deployment of our virtual cluster.</a:t>
            </a:r>
          </a:p>
          <a:p>
            <a:r>
              <a:rPr kumimoji="1" lang="en-US" altLang="ja-JP" dirty="0" smtClean="0"/>
              <a:t>This</a:t>
            </a:r>
            <a:r>
              <a:rPr kumimoji="1" lang="en-US" altLang="ja-JP" baseline="0" dirty="0" smtClean="0"/>
              <a:t> utilizes </a:t>
            </a:r>
            <a:r>
              <a:rPr kumimoji="1" lang="en-US" altLang="ja-JP" baseline="0" dirty="0" err="1" smtClean="0"/>
              <a:t>gridsphere</a:t>
            </a:r>
            <a:r>
              <a:rPr kumimoji="1" lang="en-US" altLang="ja-JP" baseline="0" dirty="0" smtClean="0"/>
              <a:t> portal framework.</a:t>
            </a:r>
          </a:p>
          <a:p>
            <a:r>
              <a:rPr kumimoji="1" lang="en-US" altLang="ja-JP" baseline="0" dirty="0" smtClean="0"/>
              <a:t>This time, I login as admin user and fill </a:t>
            </a:r>
            <a:r>
              <a:rPr lang="en-US" altLang="ja-JP" dirty="0" smtClean="0"/>
              <a:t>in a password form.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FF520-77F4-4C01-BC25-F127C7CC3F5A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Ok I entered.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For</a:t>
            </a:r>
            <a:r>
              <a:rPr kumimoji="1" lang="en-US" altLang="ja-JP" baseline="0" dirty="0" smtClean="0"/>
              <a:t> the first step of building a virtual cluster, I have to fill some forms (like these) to send a request including requirements.</a:t>
            </a:r>
          </a:p>
          <a:p>
            <a:r>
              <a:rPr kumimoji="1" lang="en-US" altLang="ja-JP" baseline="0" dirty="0" smtClean="0"/>
              <a:t>First I set the name of my virtual cluster.</a:t>
            </a:r>
          </a:p>
          <a:p>
            <a:r>
              <a:rPr kumimoji="1" lang="en-US" altLang="ja-JP" baseline="0" dirty="0" smtClean="0"/>
              <a:t>This time I set the name of it “</a:t>
            </a:r>
            <a:r>
              <a:rPr kumimoji="1" lang="en-US" altLang="ja-JP" baseline="0" dirty="0" err="1" smtClean="0"/>
              <a:t>susumu</a:t>
            </a:r>
            <a:r>
              <a:rPr kumimoji="1" lang="en-US" altLang="ja-JP" baseline="0" dirty="0" smtClean="0"/>
              <a:t>”.</a:t>
            </a:r>
          </a:p>
          <a:p>
            <a:r>
              <a:rPr kumimoji="1" lang="en-US" altLang="ja-JP" baseline="0" dirty="0" smtClean="0"/>
              <a:t>Second I request how many computational resources I need.</a:t>
            </a:r>
          </a:p>
          <a:p>
            <a:r>
              <a:rPr kumimoji="1" lang="en-US" altLang="ja-JP" baseline="0" dirty="0" smtClean="0"/>
              <a:t>Here I choose 4.</a:t>
            </a:r>
          </a:p>
          <a:p>
            <a:r>
              <a:rPr kumimoji="1" lang="en-US" altLang="ja-JP" baseline="0" dirty="0" smtClean="0"/>
              <a:t>And I also select memory size, disk size and distribution of operation system of my virtual cluster.</a:t>
            </a:r>
          </a:p>
          <a:p>
            <a:r>
              <a:rPr kumimoji="1" lang="en-US" altLang="ja-JP" baseline="0" dirty="0" smtClean="0"/>
              <a:t>This time we only deploy a virtual machine with 512MB memory and 8GB virtual disk and </a:t>
            </a:r>
            <a:r>
              <a:rPr kumimoji="1" lang="en-US" altLang="ja-JP" baseline="0" dirty="0" err="1" smtClean="0"/>
              <a:t>CentOS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So I </a:t>
            </a:r>
            <a:r>
              <a:rPr lang="en-US" altLang="ja-JP" dirty="0" smtClean="0"/>
              <a:t>retain these selections.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This information is used to discover appropriate available computational resources on an overlay network.</a:t>
            </a:r>
            <a:endParaRPr lang="en-US" altLang="ja-JP" dirty="0" smtClean="0"/>
          </a:p>
          <a:p>
            <a:r>
              <a:rPr kumimoji="1" lang="en-US" altLang="ja-JP" baseline="0" dirty="0" smtClean="0"/>
              <a:t>After that I start the process of deployment of a virtual cluster by</a:t>
            </a:r>
            <a:r>
              <a:rPr lang="en-US" altLang="ja-JP" dirty="0" smtClean="0"/>
              <a:t> </a:t>
            </a:r>
            <a:r>
              <a:rPr kumimoji="1" lang="en-US" altLang="ja-JP" baseline="0" dirty="0" smtClean="0"/>
              <a:t>clicking this submit button.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FF520-77F4-4C01-BC25-F127C7CC3F5A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This page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smtClean="0"/>
              <a:t>shows the information</a:t>
            </a:r>
            <a:r>
              <a:rPr kumimoji="1" lang="en-US" altLang="ja-JP" baseline="0" dirty="0" smtClean="0"/>
              <a:t> of resources</a:t>
            </a:r>
            <a:r>
              <a:rPr kumimoji="1" lang="en-US" altLang="ja-JP" dirty="0" smtClean="0"/>
              <a:t>.</a:t>
            </a:r>
          </a:p>
          <a:p>
            <a:endParaRPr kumimoji="1" lang="en-US" altLang="ja-JP" dirty="0" smtClean="0"/>
          </a:p>
          <a:p>
            <a:r>
              <a:rPr kumimoji="1" lang="en-US" altLang="ja-JP" baseline="0" dirty="0" smtClean="0"/>
              <a:t>This list (</a:t>
            </a:r>
            <a:r>
              <a:rPr kumimoji="1" lang="ja-JP" altLang="en-US" baseline="0" dirty="0" smtClean="0"/>
              <a:t>指さして</a:t>
            </a:r>
            <a:r>
              <a:rPr kumimoji="1" lang="en-US" altLang="ja-JP" baseline="0" dirty="0" smtClean="0"/>
              <a:t>) shows</a:t>
            </a:r>
            <a:r>
              <a:rPr kumimoji="1" lang="en-US" altLang="ja-JP" dirty="0" smtClean="0"/>
              <a:t> all</a:t>
            </a:r>
            <a:r>
              <a:rPr kumimoji="1" lang="en-US" altLang="ja-JP" baseline="0" dirty="0" smtClean="0"/>
              <a:t> computational resources on an overlay network. </a:t>
            </a:r>
          </a:p>
          <a:p>
            <a:r>
              <a:rPr kumimoji="1" lang="en-US" altLang="ja-JP" baseline="0" dirty="0" smtClean="0"/>
              <a:t>I prepare three nodes from each of </a:t>
            </a:r>
            <a:r>
              <a:rPr kumimoji="1" lang="en-US" altLang="ja-JP" baseline="0" dirty="0" err="1" smtClean="0"/>
              <a:t>moca</a:t>
            </a:r>
            <a:r>
              <a:rPr kumimoji="1" lang="en-US" altLang="ja-JP" baseline="0" dirty="0" smtClean="0"/>
              <a:t> and latte cluster. Name of the cluster and memory size of the resources are described in the list.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And this</a:t>
            </a:r>
            <a:r>
              <a:rPr kumimoji="1" lang="en-US" altLang="ja-JP" baseline="0" dirty="0" smtClean="0"/>
              <a:t> (</a:t>
            </a:r>
            <a:r>
              <a:rPr kumimoji="1" lang="ja-JP" altLang="en-US" baseline="0" dirty="0" smtClean="0"/>
              <a:t>指さして</a:t>
            </a:r>
            <a:r>
              <a:rPr kumimoji="1" lang="en-US" altLang="ja-JP" baseline="0" dirty="0" smtClean="0"/>
              <a:t>) shows</a:t>
            </a:r>
            <a:r>
              <a:rPr kumimoji="1" lang="en-US" altLang="ja-JP" dirty="0" smtClean="0"/>
              <a:t> selected nodes</a:t>
            </a:r>
            <a:r>
              <a:rPr kumimoji="1" lang="en-US" altLang="ja-JP" baseline="0" dirty="0" smtClean="0"/>
              <a:t> from all available nodes.	</a:t>
            </a:r>
            <a:endParaRPr kumimoji="1" lang="en-US" altLang="ja-JP" dirty="0" smtClean="0"/>
          </a:p>
          <a:p>
            <a:r>
              <a:rPr kumimoji="1" lang="en-US" altLang="ja-JP" dirty="0" smtClean="0"/>
              <a:t>Here 4</a:t>
            </a:r>
            <a:r>
              <a:rPr kumimoji="1" lang="en-US" altLang="ja-JP" baseline="0" dirty="0" smtClean="0"/>
              <a:t> nodes are randomly selected.</a:t>
            </a:r>
          </a:p>
          <a:p>
            <a:r>
              <a:rPr kumimoji="1" lang="en-US" altLang="ja-JP" baseline="0" dirty="0" smtClean="0"/>
              <a:t>According to this, we can find one is from latte cluster and another three is from </a:t>
            </a:r>
            <a:r>
              <a:rPr kumimoji="1" lang="en-US" altLang="ja-JP" baseline="0" dirty="0" err="1" smtClean="0"/>
              <a:t>moca</a:t>
            </a:r>
            <a:r>
              <a:rPr kumimoji="1" lang="en-US" altLang="ja-JP" baseline="0" dirty="0" smtClean="0"/>
              <a:t> cluster.</a:t>
            </a:r>
            <a:endParaRPr kumimoji="1" lang="en-US" altLang="ja-JP" dirty="0" smtClean="0"/>
          </a:p>
          <a:p>
            <a:r>
              <a:rPr kumimoji="1" lang="en-US" altLang="ja-JP" dirty="0" smtClean="0"/>
              <a:t>(latte 1</a:t>
            </a:r>
            <a:r>
              <a:rPr kumimoji="1" lang="ja-JP" altLang="en-US" dirty="0" smtClean="0"/>
              <a:t>つ　</a:t>
            </a:r>
            <a:r>
              <a:rPr kumimoji="1" lang="en-US" altLang="ja-JP" dirty="0" err="1" smtClean="0"/>
              <a:t>moca</a:t>
            </a:r>
            <a:r>
              <a:rPr kumimoji="1" lang="en-US" altLang="ja-JP" baseline="0" dirty="0" smtClean="0"/>
              <a:t> </a:t>
            </a:r>
            <a:r>
              <a:rPr kumimoji="1" lang="ja-JP" altLang="en-US" baseline="0" dirty="0" smtClean="0"/>
              <a:t>２つの場合</a:t>
            </a:r>
            <a:r>
              <a:rPr kumimoji="1" lang="en-US" altLang="ja-JP" dirty="0" smtClean="0"/>
              <a:t>)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Now, The process</a:t>
            </a:r>
            <a:r>
              <a:rPr kumimoji="1" lang="en-US" altLang="ja-JP" baseline="0" dirty="0" smtClean="0"/>
              <a:t> of deployment of a virtual cluster has started as shown in the message on.</a:t>
            </a:r>
          </a:p>
          <a:p>
            <a:r>
              <a:rPr kumimoji="1" lang="en-US" altLang="ja-JP" baseline="0" dirty="0" smtClean="0"/>
              <a:t>But it takes a few minutes to finish building a virtual cluster.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So,</a:t>
            </a:r>
            <a:r>
              <a:rPr kumimoji="1" lang="en-US" altLang="ja-JP" baseline="0" dirty="0" smtClean="0"/>
              <a:t> d</a:t>
            </a:r>
            <a:r>
              <a:rPr kumimoji="1" lang="en-US" altLang="ja-JP" dirty="0" smtClean="0"/>
              <a:t>uring the</a:t>
            </a:r>
            <a:r>
              <a:rPr kumimoji="1" lang="en-US" altLang="ja-JP" baseline="0" dirty="0" smtClean="0"/>
              <a:t> building, I’d like to show you the requirements for our virtual cluster system.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/* go to requirement  */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FF520-77F4-4C01-BC25-F127C7CC3F5A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baseline="0" dirty="0" smtClean="0"/>
              <a:t>The requirements are </a:t>
            </a:r>
            <a:r>
              <a:rPr kumimoji="1" lang="en-US" altLang="ja-JP" baseline="0" dirty="0" err="1" smtClean="0"/>
              <a:t>Xen</a:t>
            </a:r>
            <a:r>
              <a:rPr kumimoji="1" lang="en-US" altLang="ja-JP" baseline="0" dirty="0" smtClean="0"/>
              <a:t>, </a:t>
            </a:r>
            <a:r>
              <a:rPr kumimoji="1" lang="en-US" altLang="ja-JP" baseline="0" dirty="0" err="1" smtClean="0"/>
              <a:t>OpenVPN</a:t>
            </a:r>
            <a:r>
              <a:rPr kumimoji="1" lang="en-US" altLang="ja-JP" baseline="0" dirty="0" smtClean="0"/>
              <a:t> and PIAX.</a:t>
            </a:r>
          </a:p>
          <a:p>
            <a:r>
              <a:rPr kumimoji="1" lang="en-US" altLang="ja-JP" baseline="0" dirty="0" err="1" smtClean="0"/>
              <a:t>Xen</a:t>
            </a:r>
            <a:r>
              <a:rPr kumimoji="1" lang="en-US" altLang="ja-JP" baseline="0" dirty="0" smtClean="0"/>
              <a:t> is needed for virtualization of selected computational resources.</a:t>
            </a:r>
          </a:p>
          <a:p>
            <a:r>
              <a:rPr kumimoji="1" lang="en-US" altLang="ja-JP" baseline="0" dirty="0" err="1" smtClean="0"/>
              <a:t>OpenVPN</a:t>
            </a:r>
            <a:r>
              <a:rPr kumimoji="1" lang="en-US" altLang="ja-JP" baseline="0" dirty="0" smtClean="0"/>
              <a:t> is needed to provide a single private network address space among virtual machines and a user’s machine.</a:t>
            </a:r>
          </a:p>
          <a:p>
            <a:r>
              <a:rPr kumimoji="1" lang="en-US" altLang="ja-JP" baseline="0" dirty="0" smtClean="0"/>
              <a:t>PIAX is needed to organize an overlay network.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The overlay network provides two functions which help to </a:t>
            </a:r>
            <a:r>
              <a:rPr kumimoji="1" lang="en-US" altLang="ja-JP" dirty="0" smtClean="0"/>
              <a:t>discover appropriate resources for a user and to r</a:t>
            </a:r>
            <a:r>
              <a:rPr lang="en-US" altLang="ja-JP" dirty="0" smtClean="0"/>
              <a:t>ealize</a:t>
            </a:r>
            <a:r>
              <a:rPr lang="en-US" altLang="ja-JP" baseline="0" dirty="0" smtClean="0"/>
              <a:t> </a:t>
            </a:r>
            <a:r>
              <a:rPr lang="en-US" altLang="ja-JP" dirty="0" smtClean="0"/>
              <a:t>IP-based end-to-end communication on the</a:t>
            </a:r>
            <a:r>
              <a:rPr lang="en-US" altLang="ja-JP" baseline="0" dirty="0" smtClean="0"/>
              <a:t> </a:t>
            </a:r>
            <a:r>
              <a:rPr lang="en-US" altLang="ja-JP" dirty="0" smtClean="0"/>
              <a:t>overlay network relaying the connection of the </a:t>
            </a:r>
            <a:r>
              <a:rPr lang="en-US" altLang="ja-JP" dirty="0" err="1" smtClean="0"/>
              <a:t>Open</a:t>
            </a:r>
            <a:r>
              <a:rPr lang="en-US" altLang="ja-JP" baseline="0" dirty="0" err="1" smtClean="0"/>
              <a:t>VPN</a:t>
            </a:r>
            <a:r>
              <a:rPr lang="en-US" altLang="ja-JP" dirty="0" smtClean="0"/>
              <a:t>.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Additionally,</a:t>
            </a:r>
            <a:r>
              <a:rPr kumimoji="1" lang="en-US" altLang="ja-JP" baseline="0" dirty="0" smtClean="0"/>
              <a:t> t</a:t>
            </a:r>
            <a:r>
              <a:rPr kumimoji="1" lang="en-US" altLang="ja-JP" dirty="0" smtClean="0"/>
              <a:t>o</a:t>
            </a:r>
            <a:r>
              <a:rPr kumimoji="1" lang="en-US" altLang="ja-JP" baseline="0" dirty="0" smtClean="0"/>
              <a:t> launch PIAX, Java version 5 or latter versions are needed.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aseline="0" dirty="0" smtClean="0"/>
              <a:t>オーバレイネットワーク上で</a:t>
            </a:r>
            <a:r>
              <a:rPr kumimoji="1" lang="en-US" altLang="ja-JP" baseline="0" dirty="0" smtClean="0"/>
              <a:t>VPN</a:t>
            </a:r>
            <a:r>
              <a:rPr kumimoji="1" lang="ja-JP" altLang="en-US" baseline="0" dirty="0" smtClean="0"/>
              <a:t>の通信を中継する必要性を聞かれるかも</a:t>
            </a:r>
            <a:r>
              <a:rPr kumimoji="1" lang="ja-JP" altLang="en-US" baseline="0" dirty="0" err="1" smtClean="0"/>
              <a:t>。。。</a:t>
            </a:r>
            <a:endParaRPr kumimoji="1" lang="en-US" altLang="ja-JP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Because of network </a:t>
            </a:r>
            <a:r>
              <a:rPr kumimoji="1" lang="en-US" altLang="ja-JP" baseline="0" dirty="0" err="1" smtClean="0"/>
              <a:t>disconnective</a:t>
            </a:r>
            <a:r>
              <a:rPr kumimoji="1" lang="en-US" altLang="ja-JP" baseline="0" dirty="0" smtClean="0"/>
              <a:t> among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FF520-77F4-4C01-BC25-F127C7CC3F5A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This page shows</a:t>
            </a:r>
            <a:r>
              <a:rPr kumimoji="1" lang="en-US" altLang="ja-JP" baseline="0" dirty="0" smtClean="0"/>
              <a:t> the status of my virtual cluster such as role and private IP address and uptime information.</a:t>
            </a: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(</a:t>
            </a:r>
            <a:r>
              <a:rPr kumimoji="1" lang="ja-JP" altLang="en-US" baseline="0" dirty="0" smtClean="0"/>
              <a:t>クラスタの色が黒かったら：</a:t>
            </a:r>
            <a:r>
              <a:rPr kumimoji="1" lang="en-US" altLang="ja-JP" baseline="0" dirty="0" smtClean="0"/>
              <a:t>Now the construction of my virtual cluster has not finished yet, so I will click again this update </a:t>
            </a:r>
            <a:r>
              <a:rPr kumimoji="1" lang="en-US" altLang="ja-JP" baseline="0" dirty="0" err="1" smtClean="0"/>
              <a:t>cpu</a:t>
            </a:r>
            <a:r>
              <a:rPr kumimoji="1" lang="en-US" altLang="ja-JP" baseline="0" dirty="0" smtClean="0"/>
              <a:t> status line)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Now my virtual cluster is completely built.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We can see the information of each virtual node, monitoring load of the nodes.</a:t>
            </a:r>
          </a:p>
          <a:p>
            <a:r>
              <a:rPr kumimoji="1" lang="en-US" altLang="ja-JP" baseline="0" dirty="0" smtClean="0"/>
              <a:t>One virtual machine is selected as a master node.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Now, I’d like to submit an example job into my private virtual cluster.</a:t>
            </a:r>
          </a:p>
          <a:p>
            <a:r>
              <a:rPr kumimoji="1" lang="en-US" altLang="ja-JP" baseline="0" dirty="0" smtClean="0"/>
              <a:t>This time I try to access the virtual cluster through a remote host utilizing our communication relay mechanism to establish the same private network with virtual cluster. 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(</a:t>
            </a:r>
            <a:r>
              <a:rPr kumimoji="1" lang="ja-JP" altLang="en-US" baseline="0" dirty="0" smtClean="0"/>
              <a:t>用意していた</a:t>
            </a:r>
            <a:r>
              <a:rPr kumimoji="1" lang="en-US" altLang="ja-JP" baseline="0" dirty="0" err="1" smtClean="0"/>
              <a:t>poderosa</a:t>
            </a:r>
            <a:r>
              <a:rPr kumimoji="1" lang="ja-JP" altLang="en-US" baseline="0" dirty="0" smtClean="0"/>
              <a:t>の</a:t>
            </a:r>
            <a:r>
              <a:rPr kumimoji="1" lang="en-US" altLang="ja-JP" baseline="0" dirty="0" err="1" smtClean="0"/>
              <a:t>moca</a:t>
            </a:r>
            <a:r>
              <a:rPr kumimoji="1" lang="en-US" altLang="ja-JP" baseline="0" dirty="0" smtClean="0"/>
              <a:t> c0-8</a:t>
            </a:r>
            <a:r>
              <a:rPr kumimoji="1" lang="ja-JP" altLang="en-US" baseline="0" dirty="0" smtClean="0"/>
              <a:t>のシェルを見せて</a:t>
            </a:r>
            <a:r>
              <a:rPr kumimoji="1" lang="en-US" altLang="ja-JP" baseline="0" dirty="0" smtClean="0"/>
              <a:t>) This is a remote shell at the node.</a:t>
            </a:r>
          </a:p>
          <a:p>
            <a:r>
              <a:rPr kumimoji="1" lang="en-US" altLang="ja-JP" baseline="0" dirty="0" smtClean="0"/>
              <a:t>All I have to do on the node is to just type “./start” command. </a:t>
            </a:r>
          </a:p>
          <a:p>
            <a:r>
              <a:rPr kumimoji="1" lang="en-US" altLang="ja-JP" baseline="0" dirty="0" smtClean="0"/>
              <a:t>This tun-00 is a virtual network interface and I can see that I get a virtual IP address connecting to my virtual cluster.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Then, I enter the master node of the virtual cluster by “</a:t>
            </a:r>
            <a:r>
              <a:rPr kumimoji="1" lang="en-US" altLang="ja-JP" baseline="0" dirty="0" err="1" smtClean="0"/>
              <a:t>ssh</a:t>
            </a:r>
            <a:r>
              <a:rPr kumimoji="1" lang="en-US" altLang="ja-JP" baseline="0" dirty="0" smtClean="0"/>
              <a:t>” command.</a:t>
            </a:r>
          </a:p>
          <a:p>
            <a:r>
              <a:rPr kumimoji="1" lang="en-US" altLang="ja-JP" baseline="0" dirty="0" smtClean="0"/>
              <a:t>I submit three jobs by “</a:t>
            </a:r>
            <a:r>
              <a:rPr kumimoji="1" lang="en-US" altLang="ja-JP" baseline="0" dirty="0" err="1" smtClean="0"/>
              <a:t>qsub</a:t>
            </a:r>
            <a:r>
              <a:rPr kumimoji="1" lang="en-US" altLang="ja-JP" baseline="0" dirty="0" smtClean="0"/>
              <a:t>” command provided PBS scheduler like this.</a:t>
            </a: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/*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To connect to the virtual cluster, this time I establish IP-based end-to-end communication between virtual cluster and another node of </a:t>
            </a:r>
            <a:r>
              <a:rPr kumimoji="1" lang="en-US" altLang="ja-JP" baseline="0" dirty="0" err="1" smtClean="0"/>
              <a:t>moca</a:t>
            </a:r>
            <a:r>
              <a:rPr kumimoji="1" lang="en-US" altLang="ja-JP" baseline="0" dirty="0" smtClean="0"/>
              <a:t> cluster utilizing our communication relay mechanism.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To submit a job I enter to master node of the virtual cluster.</a:t>
            </a:r>
          </a:p>
          <a:p>
            <a:r>
              <a:rPr kumimoji="1" lang="en-US" altLang="ja-JP" baseline="0" dirty="0" smtClean="0"/>
              <a:t> */</a:t>
            </a:r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FF520-77F4-4C01-BC25-F127C7CC3F5A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タイトル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16" name="日付プレースホル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379-0050-4FB8-96A4-BAADCC0E26E8}" type="datetimeFigureOut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2" name="フッター プレースホル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スライド番号プレースホル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BBDEC3D-4D1D-43B1-919F-639CC5EF683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379-0050-4FB8-96A4-BAADCC0E26E8}" type="datetimeFigureOut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EC3D-4D1D-43B1-919F-639CC5EF683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379-0050-4FB8-96A4-BAADCC0E26E8}" type="datetimeFigureOut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EC3D-4D1D-43B1-919F-639CC5EF683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7" name="コンテンツ プレースホル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379-0050-4FB8-96A4-BAADCC0E26E8}" type="datetimeFigureOut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BBDEC3D-4D1D-43B1-919F-639CC5EF683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テキスト プレースホル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9" name="日付プレースホル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379-0050-4FB8-96A4-BAADCC0E26E8}" type="datetimeFigureOut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11" name="フッター プレースホル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EC3D-4D1D-43B1-919F-639CC5EF683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4" name="コンテンツ プレースホル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379-0050-4FB8-96A4-BAADCC0E26E8}" type="datetimeFigureOut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EC3D-4D1D-43B1-919F-639CC5EF683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25" name="テキスト プレースホル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8" name="コンテンツ プレースホル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379-0050-4FB8-96A4-BAADCC0E26E8}" type="datetimeFigureOut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BBDEC3D-4D1D-43B1-919F-639CC5EF683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379-0050-4FB8-96A4-BAADCC0E26E8}" type="datetimeFigureOut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EC3D-4D1D-43B1-919F-639CC5EF683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379-0050-4FB8-96A4-BAADCC0E26E8}" type="datetimeFigureOut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24" name="フッター プレースホル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EC3D-4D1D-43B1-919F-639CC5EF683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6" name="テキスト プレースホル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4" name="コンテンツ プレースホル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379-0050-4FB8-96A4-BAADCC0E26E8}" type="datetimeFigureOut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29" name="フッター プレースホル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EC3D-4D1D-43B1-919F-639CC5EF683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図プレースホル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379-0050-4FB8-96A4-BAADCC0E26E8}" type="datetimeFigureOut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EC3D-4D1D-43B1-919F-639CC5EF683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7" name="タイトル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6" name="テキスト プレースホル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テキスト プレースホル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1" name="日付プレースホル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CF37379-0050-4FB8-96A4-BAADCC0E26E8}" type="datetimeFigureOut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28" name="フッター プレースホル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BBDEC3D-4D1D-43B1-919F-639CC5EF683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タイトル プレースホル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1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1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1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428737"/>
            <a:ext cx="7772400" cy="2171714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A Virtual Cluster System</a:t>
            </a:r>
            <a:br>
              <a:rPr lang="en-US" altLang="ja-JP" dirty="0"/>
            </a:br>
            <a:r>
              <a:rPr lang="en-US" altLang="ja-JP" dirty="0" smtClean="0"/>
              <a:t>to be Used </a:t>
            </a:r>
            <a:r>
              <a:rPr lang="en-US" altLang="ja-JP" dirty="0"/>
              <a:t>on </a:t>
            </a:r>
            <a:r>
              <a:rPr lang="en-US" altLang="ja-JP" dirty="0" smtClean="0"/>
              <a:t>a Wide-area </a:t>
            </a:r>
            <a:r>
              <a:rPr lang="en-US" altLang="ja-JP" dirty="0"/>
              <a:t>Network in the PRAGMA Grid Test-bed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8607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ja-JP" dirty="0" smtClean="0"/>
              <a:t>PRAGMA18  Demonstration                   </a:t>
            </a:r>
            <a:r>
              <a:rPr lang="ja-JP" altLang="en-US" dirty="0" smtClean="0"/>
              <a:t>　　　　   </a:t>
            </a:r>
            <a:endParaRPr lang="en-US" altLang="ja-JP" dirty="0" smtClean="0"/>
          </a:p>
          <a:p>
            <a:r>
              <a:rPr lang="en-US" altLang="ja-JP" dirty="0" smtClean="0"/>
              <a:t>2-4 March 2010</a:t>
            </a:r>
          </a:p>
          <a:p>
            <a:r>
              <a:rPr lang="ja-JP" altLang="en-US" dirty="0" smtClean="0"/>
              <a:t>　　　</a:t>
            </a:r>
            <a:endParaRPr lang="en-US" altLang="ja-JP" dirty="0" smtClean="0"/>
          </a:p>
          <a:p>
            <a:r>
              <a:rPr lang="en-US" altLang="ja-JP" dirty="0" smtClean="0"/>
              <a:t>Kei </a:t>
            </a:r>
            <a:r>
              <a:rPr lang="en-US" altLang="ja-JP" dirty="0" err="1" smtClean="0"/>
              <a:t>Kokubo</a:t>
            </a:r>
            <a:r>
              <a:rPr lang="en-US" altLang="ja-JP" dirty="0" smtClean="0"/>
              <a:t>, Yasuyuki Kusumoto, Susumu Date</a:t>
            </a:r>
            <a:endParaRPr lang="en-US" altLang="ja-JP" dirty="0"/>
          </a:p>
          <a:p>
            <a:r>
              <a:rPr lang="en-US" altLang="ja-JP" dirty="0" smtClean="0"/>
              <a:t>Osaka  University, </a:t>
            </a:r>
            <a:r>
              <a:rPr lang="en-US" altLang="ja-JP" dirty="0" err="1" smtClean="0"/>
              <a:t>Cybermedia</a:t>
            </a:r>
            <a:r>
              <a:rPr lang="en-US" altLang="ja-JP" dirty="0" smtClean="0"/>
              <a:t> Center</a:t>
            </a:r>
          </a:p>
          <a:p>
            <a:r>
              <a:rPr lang="en-US" altLang="ja-JP" dirty="0" err="1" smtClean="0"/>
              <a:t>Wen</a:t>
            </a:r>
            <a:r>
              <a:rPr lang="en-US" altLang="ja-JP" dirty="0" smtClean="0"/>
              <a:t>-</a:t>
            </a:r>
            <a:r>
              <a:rPr lang="en-US" altLang="ja-JP" dirty="0" err="1" smtClean="0"/>
              <a:t>Wai</a:t>
            </a:r>
            <a:r>
              <a:rPr lang="en-US" altLang="ja-JP" dirty="0" smtClean="0"/>
              <a:t> Yim, Jason Haga</a:t>
            </a:r>
          </a:p>
          <a:p>
            <a:r>
              <a:rPr lang="en-US" altLang="ja-JP" dirty="0" smtClean="0"/>
              <a:t>Department of Bioengineering, University of California, San Diego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2" descr="C:\Documents and Settings\Administrator\デスクトップ\vc_portal\screenshot\画面３（仮想クラスタ負荷あり）\2009y12m09d_1903331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357166"/>
            <a:ext cx="8762872" cy="621510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summary</a:t>
            </a:r>
            <a:endParaRPr kumimoji="1" lang="ja-JP" altLang="en-US" dirty="0"/>
          </a:p>
        </p:txBody>
      </p:sp>
      <p:sp>
        <p:nvSpPr>
          <p:cNvPr id="4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1554162"/>
            <a:ext cx="9144000" cy="466092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We believe our system will help scientists and </a:t>
            </a:r>
            <a:r>
              <a:rPr lang="en-US" altLang="ja-JP" sz="2800" dirty="0" smtClean="0"/>
              <a:t>researchers to deploy their private virtual cluster on available resources from different organizations.</a:t>
            </a:r>
            <a:endParaRPr kumimoji="1" lang="en-US" altLang="ja-JP" sz="2800" dirty="0" smtClean="0"/>
          </a:p>
          <a:p>
            <a:endParaRPr kumimoji="1" lang="en-US" altLang="ja-JP" dirty="0" smtClean="0"/>
          </a:p>
          <a:p>
            <a:r>
              <a:rPr lang="en-US" altLang="ja-JP" sz="2800" dirty="0" err="1" smtClean="0"/>
              <a:t>Wen-wai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actually verified the possibility of our proposed virtual cluster</a:t>
            </a:r>
          </a:p>
          <a:p>
            <a:pPr lvl="1"/>
            <a:r>
              <a:rPr lang="en-US" altLang="ja-JP" sz="2400" dirty="0" smtClean="0"/>
              <a:t>The virtual cluster deploys an appropriate computational environment for her application.</a:t>
            </a:r>
            <a:endParaRPr kumimoji="1" lang="en-US" altLang="ja-JP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76222"/>
            <a:ext cx="8686800" cy="838200"/>
          </a:xfrm>
        </p:spPr>
        <p:txBody>
          <a:bodyPr/>
          <a:lstStyle/>
          <a:p>
            <a:r>
              <a:rPr lang="en-US" dirty="0" smtClean="0"/>
              <a:t>Dock 6.2, a grid application</a:t>
            </a:r>
            <a:endParaRPr 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81000" y="1371600"/>
            <a:ext cx="7766050" cy="2895600"/>
          </a:xfrm>
          <a:prstGeom prst="rect">
            <a:avLst/>
          </a:prstGeom>
          <a:ln/>
        </p:spPr>
        <p:txBody>
          <a:bodyPr vert="horz">
            <a:normAutofit/>
          </a:bodyPr>
          <a:lstStyle/>
          <a:p>
            <a:pPr marL="681038" marR="0" lvl="0" indent="-681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Times New Roman" pitchFamily="18" charset="0"/>
              <a:buChar char="•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/>
            </a:pPr>
            <a:r>
              <a:rPr kumimoji="1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Developed by UCSF</a:t>
            </a:r>
          </a:p>
          <a:p>
            <a:pPr marL="681038" marR="0" lvl="0" indent="-681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Times New Roman" pitchFamily="18" charset="0"/>
              <a:buChar char="•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/>
            </a:pPr>
            <a:r>
              <a:rPr kumimoji="1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Free, constantly improving</a:t>
            </a:r>
          </a:p>
          <a:p>
            <a:pPr marL="681038" marR="0" lvl="0" indent="-681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Times New Roman" pitchFamily="18" charset="0"/>
              <a:buChar char="•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/>
            </a:pPr>
            <a:r>
              <a:rPr kumimoji="1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Models ligand/receptor interactions</a:t>
            </a:r>
          </a:p>
          <a:p>
            <a:pPr marL="1481138" marR="0" lvl="1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Times New Roman" pitchFamily="18" charset="0"/>
              <a:buChar char="–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/>
            </a:pPr>
            <a:r>
              <a:rPr kumimoji="1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Dock score:</a:t>
            </a:r>
          </a:p>
          <a:p>
            <a:pPr marL="2281238" marR="0" lvl="2" indent="-4524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Times New Roman" pitchFamily="18" charset="0"/>
              <a:buChar char="•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/>
            </a:pPr>
            <a:r>
              <a:rPr kumimoji="1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of the van der Waals attractive, van der Waal dispersive and Coulombic electrostatic energies</a:t>
            </a:r>
          </a:p>
          <a:p>
            <a:pPr marL="1481138" marR="0" lvl="1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Times New Roman" pitchFamily="18" charset="0"/>
              <a:buChar char="–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/>
            </a:pPr>
            <a:r>
              <a:rPr kumimoji="1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</a:t>
            </a:r>
          </a:p>
          <a:p>
            <a:pPr marL="1481138" marR="0" lvl="1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Times New Roman" pitchFamily="18" charset="0"/>
              <a:buChar char="–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/>
            </a:pPr>
            <a:r>
              <a:rPr kumimoji="1" 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http://dock.compbio.ucsf.edu/Overview_of_DOCK/index.htm</a:t>
            </a:r>
          </a:p>
          <a:p>
            <a:pPr marL="681038" marR="0" lvl="0" indent="-681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Times New Roman" pitchFamily="18" charset="0"/>
              <a:buChar char="•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/>
            </a:pPr>
            <a:r>
              <a:rPr kumimoji="1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Ligands/Receptor from ZINC database</a:t>
            </a:r>
          </a:p>
          <a:p>
            <a:pPr marL="1481138" marR="0" lvl="1" indent="-566738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Times New Roman" pitchFamily="18" charset="0"/>
              <a:buChar char="–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/>
            </a:pPr>
            <a:r>
              <a:rPr kumimoji="1" 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http://zinc.docking.org</a:t>
            </a:r>
          </a:p>
          <a:p>
            <a:pPr marL="681038" marR="0" lvl="0" indent="-681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/>
            </a:pPr>
            <a:endParaRPr kumimoji="1" lang="en-US" sz="1400" b="1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685800" y="5029200"/>
          <a:ext cx="3124200" cy="1095375"/>
        </p:xfrm>
        <a:graphic>
          <a:graphicData uri="http://schemas.openxmlformats.org/presentationml/2006/ole">
            <p:oleObj spid="_x0000_s1026" name="Bitmap Image" r:id="rId4" imgW="4153480" imgH="1457143" progId="PBrush">
              <p:embed/>
            </p:oleObj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4953000" y="3733800"/>
          <a:ext cx="3533775" cy="2689225"/>
        </p:xfrm>
        <a:graphic>
          <a:graphicData uri="http://schemas.openxmlformats.org/presentationml/2006/ole">
            <p:oleObj spid="_x0000_s1027" name="Bitmap Image" r:id="rId5" imgW="4904762" imgH="3734321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76222"/>
            <a:ext cx="8686800" cy="838200"/>
          </a:xfrm>
        </p:spPr>
        <p:txBody>
          <a:bodyPr/>
          <a:lstStyle/>
          <a:p>
            <a:r>
              <a:rPr lang="en-US" dirty="0" err="1" smtClean="0"/>
              <a:t>Pragma</a:t>
            </a:r>
            <a:r>
              <a:rPr lang="en-US" dirty="0" smtClean="0"/>
              <a:t> Dock 6.2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57357" y="1428736"/>
          <a:ext cx="7072361" cy="2591763"/>
        </p:xfrm>
        <a:graphic>
          <a:graphicData uri="http://schemas.openxmlformats.org/drawingml/2006/table">
            <a:tbl>
              <a:tblPr/>
              <a:tblGrid>
                <a:gridCol w="1124881"/>
                <a:gridCol w="972157"/>
                <a:gridCol w="832157"/>
                <a:gridCol w="833137"/>
                <a:gridCol w="832157"/>
                <a:gridCol w="833137"/>
                <a:gridCol w="832157"/>
                <a:gridCol w="812578"/>
              </a:tblGrid>
              <a:tr h="223840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8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Developer's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nacona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komolongma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ocikbpra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aurora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cafe01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tea01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9072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9072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OS-bit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1795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machine bit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1795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gcc version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4.1.2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072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9072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u="sng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u="sng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Scores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3541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ZINC00013564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10.801939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10.801939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-9.40021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3541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ZINC00150863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21.139143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-12.4672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21.139143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3541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ZINC00152265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30.238361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30.23803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30.238361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19.05393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19.05393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19.05393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19.05393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1795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ZINC00158442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52.56579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1795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ZINC00158751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-1.058107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-1.05816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-1.058107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23840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ZINC01555236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503.249725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5.02E+08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503.249725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7"/>
          <p:cNvGrpSpPr/>
          <p:nvPr/>
        </p:nvGrpSpPr>
        <p:grpSpPr>
          <a:xfrm>
            <a:off x="1500166" y="4214818"/>
            <a:ext cx="5929322" cy="2357454"/>
            <a:chOff x="2643206" y="1357298"/>
            <a:chExt cx="5929322" cy="2357454"/>
          </a:xfrm>
        </p:grpSpPr>
        <p:pic>
          <p:nvPicPr>
            <p:cNvPr id="41986" name="Chart 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43206" y="1357298"/>
              <a:ext cx="4071934" cy="2357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072330" y="1571612"/>
              <a:ext cx="150019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Graph I. </a:t>
              </a:r>
              <a:r>
                <a:rPr lang="en-US" dirty="0" smtClean="0"/>
                <a:t>Visualization of DOCK 6.2 scores over PRAGMA Grid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2876" y="1805921"/>
            <a:ext cx="1571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Graph I. </a:t>
            </a:r>
            <a:r>
              <a:rPr lang="en-US" smtClean="0"/>
              <a:t>DOCK 6.2 scores </a:t>
            </a:r>
            <a:r>
              <a:rPr lang="en-US" dirty="0" smtClean="0"/>
              <a:t>from virtual screenings across PRAGMA clusters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57357" y="1428736"/>
          <a:ext cx="7072361" cy="2587003"/>
        </p:xfrm>
        <a:graphic>
          <a:graphicData uri="http://schemas.openxmlformats.org/drawingml/2006/table">
            <a:tbl>
              <a:tblPr/>
              <a:tblGrid>
                <a:gridCol w="1124881"/>
                <a:gridCol w="972157"/>
                <a:gridCol w="832157"/>
                <a:gridCol w="928456"/>
                <a:gridCol w="736838"/>
                <a:gridCol w="833137"/>
                <a:gridCol w="832157"/>
                <a:gridCol w="812578"/>
              </a:tblGrid>
              <a:tr h="223840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8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Developer's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nacona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komolongma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b="1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ocikbpra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aurora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cafe01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tea01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9072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9072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OS-bit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1795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machine bit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1795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gcc version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4.1.2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072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9072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u="sng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u="sng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Scores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3541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ZINC00013564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10.801939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10.801939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-9.40021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-9.40021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3541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ZINC00150863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21.139143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-12.4672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21.139143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3541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ZINC00152265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30.238361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30.23803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30.238361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19.05393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19.05393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19.05393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19.05393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91795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ZINC00158442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52.56579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1795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ZINC00158751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-1.058107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-1.05816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-1.058107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23840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ZINC01555236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503.249725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5.02E+08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503.249725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857356" y="1428736"/>
          <a:ext cx="7072361" cy="2587003"/>
        </p:xfrm>
        <a:graphic>
          <a:graphicData uri="http://schemas.openxmlformats.org/drawingml/2006/table">
            <a:tbl>
              <a:tblPr/>
              <a:tblGrid>
                <a:gridCol w="1124881"/>
                <a:gridCol w="972157"/>
                <a:gridCol w="832157"/>
                <a:gridCol w="928456"/>
                <a:gridCol w="736838"/>
                <a:gridCol w="833137"/>
                <a:gridCol w="832157"/>
                <a:gridCol w="812578"/>
              </a:tblGrid>
              <a:tr h="223840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8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Developer's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nacona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komolongma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b="1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ocikbpra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aurora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cafe01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tea01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9072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9072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OS-bit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1795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machine bit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1795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gcc version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4.1.2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072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9072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u="sng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u="sng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Scores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3541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ZINC00013564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10.801939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-9.40022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10.801939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-9.40021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-9.40021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3541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ZINC00150863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21.139143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-12.4672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21.139143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3541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ZINC00152265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30.238361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30.23803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30.238361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19.05393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19.05393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19.05393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19.05393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91795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ZINC00158442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52.56579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1795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ZINC00158751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-1.058107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-1.05816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-1.058107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23840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ZINC01555236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503.249725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5.02E+08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503.249725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42976" y="2214554"/>
          <a:ext cx="6786612" cy="2271227"/>
        </p:xfrm>
        <a:graphic>
          <a:graphicData uri="http://schemas.openxmlformats.org/drawingml/2006/table">
            <a:tbl>
              <a:tblPr/>
              <a:tblGrid>
                <a:gridCol w="1130628"/>
                <a:gridCol w="1130628"/>
                <a:gridCol w="1130628"/>
                <a:gridCol w="1131576"/>
                <a:gridCol w="1131576"/>
                <a:gridCol w="1131576"/>
              </a:tblGrid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Developer's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coregrid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Latte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VC_coregrid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VC_latte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7504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7504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OS-bit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machine bit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gcc</a:t>
                      </a:r>
                      <a:r>
                        <a:rPr lang="en-US" sz="7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version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4.1.2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4.1.2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04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7504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u="sng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u="sng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Scores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ZINC00013564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10.801939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10.80194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-9.40021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-9.40021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ZINC00150863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21.139143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-12.4672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ZINC00152265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30.238361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30.23803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30.23836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19.05393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19.05393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ZINC00158442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52.56579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ZINC00158751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-1.058107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-1.05816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05395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ZINC01555236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503.249725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5.02E+08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503.2497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cluster Dock 6.2 Results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5984" y="5354019"/>
          <a:ext cx="4586630" cy="432435"/>
        </p:xfrm>
        <a:graphic>
          <a:graphicData uri="http://schemas.openxmlformats.org/drawingml/2006/table">
            <a:tbl>
              <a:tblPr/>
              <a:tblGrid>
                <a:gridCol w="1258571"/>
                <a:gridCol w="865956"/>
                <a:gridCol w="731109"/>
                <a:gridCol w="929251"/>
                <a:gridCol w="801743"/>
              </a:tblGrid>
              <a:tr h="144145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latin typeface="Times New Roman"/>
                          <a:ea typeface="MS Mincho"/>
                          <a:cs typeface="Times New Roman"/>
                        </a:rPr>
                        <a:t>coregrid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latin typeface="Times New Roman"/>
                          <a:ea typeface="MS Mincho"/>
                          <a:cs typeface="Times New Roman"/>
                        </a:rPr>
                        <a:t>latte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latin typeface="Times New Roman"/>
                          <a:ea typeface="MS Mincho"/>
                          <a:cs typeface="Times New Roman"/>
                        </a:rPr>
                        <a:t>VC_coregrid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latin typeface="Times New Roman"/>
                          <a:ea typeface="MS Mincho"/>
                          <a:cs typeface="Times New Roman"/>
                        </a:rPr>
                        <a:t>VC_latte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145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latin typeface="Times New Roman"/>
                          <a:ea typeface="MS Mincho"/>
                          <a:cs typeface="Times New Roman"/>
                        </a:rPr>
                        <a:t>Time Per Molecule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latin typeface="Times New Roman"/>
                          <a:ea typeface="MS Mincho"/>
                          <a:cs typeface="Times New Roman"/>
                        </a:rPr>
                        <a:t>13.5 ± 0.4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latin typeface="Times New Roman"/>
                          <a:ea typeface="MS Mincho"/>
                          <a:cs typeface="Times New Roman"/>
                        </a:rPr>
                        <a:t>48 ± 0.4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latin typeface="Times New Roman"/>
                          <a:ea typeface="MS Mincho"/>
                          <a:cs typeface="Times New Roman"/>
                        </a:rPr>
                        <a:t>18.8 ± 0.3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latin typeface="Times New Roman"/>
                          <a:ea typeface="MS Mincho"/>
                          <a:cs typeface="Times New Roman"/>
                        </a:rPr>
                        <a:t>52 ± 7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44145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latin typeface="Times New Roman"/>
                          <a:ea typeface="MS Mincho"/>
                          <a:cs typeface="Times New Roman"/>
                        </a:rPr>
                        <a:t>Total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latin typeface="Times New Roman"/>
                          <a:ea typeface="MS Mincho"/>
                          <a:cs typeface="Times New Roman"/>
                        </a:rPr>
                        <a:t>674.6 ± 0.5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latin typeface="Times New Roman"/>
                          <a:ea typeface="MS Mincho"/>
                          <a:cs typeface="Times New Roman"/>
                        </a:rPr>
                        <a:t>2420 ± 5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latin typeface="Times New Roman"/>
                          <a:ea typeface="MS Mincho"/>
                          <a:cs typeface="Times New Roman"/>
                        </a:rPr>
                        <a:t>953 ± 2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latin typeface="Times New Roman"/>
                          <a:ea typeface="MS Mincho"/>
                          <a:cs typeface="Times New Roman"/>
                        </a:rPr>
                        <a:t>2460 ± 6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034" y="164305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II. </a:t>
            </a:r>
            <a:r>
              <a:rPr lang="en-US" dirty="0" smtClean="0"/>
              <a:t>DOCK 6.2 Scores of Virtual Clusters Compared with Physical Clusters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4913249"/>
            <a:ext cx="871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III. </a:t>
            </a:r>
            <a:r>
              <a:rPr lang="en-US" dirty="0" smtClean="0"/>
              <a:t>DOCK 6.2 Execution Times on Virtual Clusters Compared with Physical Clusters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42974" y="2214554"/>
          <a:ext cx="6786612" cy="2271227"/>
        </p:xfrm>
        <a:graphic>
          <a:graphicData uri="http://schemas.openxmlformats.org/drawingml/2006/table">
            <a:tbl>
              <a:tblPr/>
              <a:tblGrid>
                <a:gridCol w="1130628"/>
                <a:gridCol w="1130628"/>
                <a:gridCol w="1130628"/>
                <a:gridCol w="1131576"/>
                <a:gridCol w="1131576"/>
                <a:gridCol w="1131576"/>
              </a:tblGrid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Developer's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coregrid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Latte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VC_coregrid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VC_latte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7504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7504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OS-bit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machine bit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gcc</a:t>
                      </a:r>
                      <a:r>
                        <a:rPr lang="en-US" sz="7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version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4.1.2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4.1.2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04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7504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u="sng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u="sng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Scores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ZINC00013564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10.801939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10.80194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-9.40021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-9.40021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ZINC00150863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21.139143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-12.4672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ZINC00152265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30.238361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30.23803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30.23836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19.05393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19.05393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ZINC00158442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52.56579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ZINC00158751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-1.058107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-1.05816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05395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ZINC01555236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503.249725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5.02E+08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503.2497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42976" y="2214554"/>
          <a:ext cx="6786612" cy="2271227"/>
        </p:xfrm>
        <a:graphic>
          <a:graphicData uri="http://schemas.openxmlformats.org/drawingml/2006/table">
            <a:tbl>
              <a:tblPr/>
              <a:tblGrid>
                <a:gridCol w="1130628"/>
                <a:gridCol w="1130628"/>
                <a:gridCol w="1130628"/>
                <a:gridCol w="1131576"/>
                <a:gridCol w="1131576"/>
                <a:gridCol w="1131576"/>
              </a:tblGrid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Developer's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coregrid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Latte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VC_coregrid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VC_latte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7504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7504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OS-bit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machine bit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gcc</a:t>
                      </a:r>
                      <a:r>
                        <a:rPr lang="en-US" sz="7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version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4.1.2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4.1.2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04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7504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u="sng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u="sng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Scores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ZINC00013564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10.801939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10.80194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-9.40021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-9.40021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ZINC00150863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21.139143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-12.4672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ZINC00152265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30.238361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30.23803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30.23836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19.05393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19.05393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ZINC00158442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52.56579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ZINC00158751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-1.058107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-1.05816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05395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ZINC01555236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503.249725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5.02E+08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503.2497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42976" y="2214554"/>
          <a:ext cx="6786612" cy="2271227"/>
        </p:xfrm>
        <a:graphic>
          <a:graphicData uri="http://schemas.openxmlformats.org/drawingml/2006/table">
            <a:tbl>
              <a:tblPr/>
              <a:tblGrid>
                <a:gridCol w="1130628"/>
                <a:gridCol w="1130628"/>
                <a:gridCol w="1130628"/>
                <a:gridCol w="1131576"/>
                <a:gridCol w="1131576"/>
                <a:gridCol w="1131576"/>
              </a:tblGrid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Developer's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coregrid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Latte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VC_coregrid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VC_latte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7504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7504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OS-bit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machine bit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gcc</a:t>
                      </a:r>
                      <a:r>
                        <a:rPr lang="en-US" sz="7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version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4.1.2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4.1.2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04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7504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u="sng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u="sng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Scores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ZINC00013564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10.801939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10.80194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-9.40021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-9.40021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ZINC00150863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21.139143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-12.4672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ZINC00152265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30.238361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30.23803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30.23836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19.05393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19.05393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ZINC00158442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52.56579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ZINC00158751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-1.058107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-1.05816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05395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ZINC01555236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503.249725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5.02E+08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503.2497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42974" y="2214554"/>
          <a:ext cx="6786612" cy="2271227"/>
        </p:xfrm>
        <a:graphic>
          <a:graphicData uri="http://schemas.openxmlformats.org/drawingml/2006/table">
            <a:tbl>
              <a:tblPr/>
              <a:tblGrid>
                <a:gridCol w="1130628"/>
                <a:gridCol w="1130628"/>
                <a:gridCol w="1130628"/>
                <a:gridCol w="1131576"/>
                <a:gridCol w="1131576"/>
                <a:gridCol w="1131576"/>
              </a:tblGrid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Developer's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coregrid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Latte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VC_coregrid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VC_latte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</a:tr>
              <a:tr h="167504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</a:tr>
              <a:tr h="167504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OS-bit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machine bit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gcc</a:t>
                      </a:r>
                      <a:r>
                        <a:rPr lang="en-US" sz="7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version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4.1.2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4.1.2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167504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</a:tr>
              <a:tr h="167504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u="sng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u="sng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Scores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ZINC00013564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10.801939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10.80194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-9.40021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-9.40021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ZINC00150863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21.139143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-12.4672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ZINC00152265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30.238361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30.23803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30.23836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19.05393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19.05393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ZINC00158442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52.56579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ZINC00158751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-1.058107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-1.05816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</a:tr>
              <a:tr h="205395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ZINC01555236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503.249725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5.02E+08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503.2497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42976" y="2214554"/>
          <a:ext cx="6786612" cy="2271227"/>
        </p:xfrm>
        <a:graphic>
          <a:graphicData uri="http://schemas.openxmlformats.org/drawingml/2006/table">
            <a:tbl>
              <a:tblPr/>
              <a:tblGrid>
                <a:gridCol w="1130628"/>
                <a:gridCol w="1130628"/>
                <a:gridCol w="1130628"/>
                <a:gridCol w="1131576"/>
                <a:gridCol w="1131576"/>
                <a:gridCol w="1131576"/>
              </a:tblGrid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Developer's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coregrid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Latte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VC_coregrid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b="1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VC_latte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</a:tr>
              <a:tr h="167504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</a:tr>
              <a:tr h="167504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OS-bit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machine bit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gcc</a:t>
                      </a:r>
                      <a:r>
                        <a:rPr lang="en-US" sz="7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version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4.1.2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4.1.2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3.4.6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167504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</a:tr>
              <a:tr h="167504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u="sng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u="sng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Scores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ZINC00013564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10.801939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10.80194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-9.40021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-9.40021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ZINC00150863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21.139143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-12.4672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21.13914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ZINC00152265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30.238361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30.23803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30.23836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19.05393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19.05393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ZINC00158442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52.56579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52.56588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</a:tr>
              <a:tr h="174409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ZINC00158751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-1.058107</a:t>
                      </a:r>
                      <a:endParaRPr lang="en-US" sz="11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-1.05816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-1.05811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</a:tr>
              <a:tr h="205395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b="1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ZINC01555236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503.249725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5.02E+08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503.2497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3500" marR="635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282" y="3000372"/>
            <a:ext cx="8686800" cy="838200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Demonstration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Performing DOCK 6.2 experiments on a heterogeneous Grid can lead to inconsistent results.</a:t>
            </a:r>
          </a:p>
          <a:p>
            <a:r>
              <a:rPr lang="en-US" dirty="0" smtClean="0"/>
              <a:t>For any scientific application, this can be a problem.</a:t>
            </a:r>
          </a:p>
          <a:p>
            <a:r>
              <a:rPr lang="en-US" dirty="0" smtClean="0"/>
              <a:t>Virtual clusters can provide a solution with affordable overhead costs.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82"/>
          <p:cNvGrpSpPr/>
          <p:nvPr/>
        </p:nvGrpSpPr>
        <p:grpSpPr>
          <a:xfrm>
            <a:off x="642910" y="4000504"/>
            <a:ext cx="8286808" cy="1071570"/>
            <a:chOff x="642910" y="4714884"/>
            <a:chExt cx="8286808" cy="1071570"/>
          </a:xfrm>
        </p:grpSpPr>
        <p:sp>
          <p:nvSpPr>
            <p:cNvPr id="184" name="平行四辺形 183"/>
            <p:cNvSpPr/>
            <p:nvPr/>
          </p:nvSpPr>
          <p:spPr>
            <a:xfrm>
              <a:off x="642910" y="4714884"/>
              <a:ext cx="8286808" cy="1071570"/>
            </a:xfrm>
            <a:prstGeom prst="parallelogram">
              <a:avLst>
                <a:gd name="adj" fmla="val 164870"/>
              </a:avLst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5" name="円/楕円 184"/>
            <p:cNvSpPr/>
            <p:nvPr/>
          </p:nvSpPr>
          <p:spPr>
            <a:xfrm>
              <a:off x="1928794" y="5201885"/>
              <a:ext cx="427622" cy="180683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86" name="円/楕円 185"/>
            <p:cNvSpPr/>
            <p:nvPr/>
          </p:nvSpPr>
          <p:spPr>
            <a:xfrm>
              <a:off x="3572874" y="5214949"/>
              <a:ext cx="427621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87" name="円/楕円 186"/>
            <p:cNvSpPr/>
            <p:nvPr/>
          </p:nvSpPr>
          <p:spPr>
            <a:xfrm>
              <a:off x="4323476" y="4786312"/>
              <a:ext cx="427622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88" name="円/楕円 187"/>
            <p:cNvSpPr/>
            <p:nvPr/>
          </p:nvSpPr>
          <p:spPr>
            <a:xfrm>
              <a:off x="2843788" y="4870631"/>
              <a:ext cx="427622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89" name="円/楕円 188"/>
            <p:cNvSpPr/>
            <p:nvPr/>
          </p:nvSpPr>
          <p:spPr>
            <a:xfrm>
              <a:off x="7573402" y="4929198"/>
              <a:ext cx="427622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cxnSp>
          <p:nvCxnSpPr>
            <p:cNvPr id="190" name="直線コネクタ 189"/>
            <p:cNvCxnSpPr>
              <a:stCxn id="185" idx="5"/>
              <a:endCxn id="204" idx="2"/>
            </p:cNvCxnSpPr>
            <p:nvPr/>
          </p:nvCxnSpPr>
          <p:spPr>
            <a:xfrm rot="16200000" flipH="1">
              <a:off x="2458675" y="5191225"/>
              <a:ext cx="92060" cy="421826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1" name="直線コネクタ 190"/>
            <p:cNvCxnSpPr>
              <a:stCxn id="204" idx="6"/>
              <a:endCxn id="186" idx="3"/>
            </p:cNvCxnSpPr>
            <p:nvPr/>
          </p:nvCxnSpPr>
          <p:spPr>
            <a:xfrm flipV="1">
              <a:off x="3143240" y="5369173"/>
              <a:ext cx="492258" cy="78995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2" name="直線コネクタ 191"/>
            <p:cNvCxnSpPr>
              <a:stCxn id="188" idx="4"/>
              <a:endCxn id="186" idx="1"/>
            </p:cNvCxnSpPr>
            <p:nvPr/>
          </p:nvCxnSpPr>
          <p:spPr>
            <a:xfrm rot="16200000" flipH="1">
              <a:off x="3251501" y="4838513"/>
              <a:ext cx="190094" cy="577899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3" name="直線コネクタ 192"/>
            <p:cNvCxnSpPr>
              <a:stCxn id="186" idx="7"/>
              <a:endCxn id="187" idx="3"/>
            </p:cNvCxnSpPr>
            <p:nvPr/>
          </p:nvCxnSpPr>
          <p:spPr>
            <a:xfrm rot="5400000" flipH="1" flipV="1">
              <a:off x="4011548" y="4847959"/>
              <a:ext cx="300874" cy="448229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4" name="直線コネクタ 193"/>
            <p:cNvCxnSpPr>
              <a:stCxn id="186" idx="6"/>
              <a:endCxn id="200" idx="2"/>
            </p:cNvCxnSpPr>
            <p:nvPr/>
          </p:nvCxnSpPr>
          <p:spPr>
            <a:xfrm>
              <a:off x="4000495" y="5305292"/>
              <a:ext cx="571505" cy="142876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5" name="直線コネクタ 194"/>
            <p:cNvCxnSpPr>
              <a:stCxn id="203" idx="4"/>
              <a:endCxn id="201" idx="7"/>
            </p:cNvCxnSpPr>
            <p:nvPr/>
          </p:nvCxnSpPr>
          <p:spPr>
            <a:xfrm rot="5400000">
              <a:off x="6005052" y="4756210"/>
              <a:ext cx="202975" cy="624569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6" name="直線コネクタ 195"/>
            <p:cNvCxnSpPr>
              <a:stCxn id="201" idx="5"/>
              <a:endCxn id="202" idx="2"/>
            </p:cNvCxnSpPr>
            <p:nvPr/>
          </p:nvCxnSpPr>
          <p:spPr>
            <a:xfrm rot="16200000" flipH="1">
              <a:off x="6198388" y="4893610"/>
              <a:ext cx="112618" cy="920887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7" name="直線コネクタ 196"/>
            <p:cNvCxnSpPr>
              <a:stCxn id="203" idx="4"/>
              <a:endCxn id="202" idx="0"/>
            </p:cNvCxnSpPr>
            <p:nvPr/>
          </p:nvCxnSpPr>
          <p:spPr>
            <a:xfrm rot="16200000" flipH="1">
              <a:off x="6497381" y="4888448"/>
              <a:ext cx="353013" cy="510129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8" name="直線コネクタ 197"/>
            <p:cNvCxnSpPr>
              <a:stCxn id="187" idx="5"/>
              <a:endCxn id="201" idx="1"/>
            </p:cNvCxnSpPr>
            <p:nvPr/>
          </p:nvCxnSpPr>
          <p:spPr>
            <a:xfrm rot="16200000" flipH="1">
              <a:off x="4975454" y="4653556"/>
              <a:ext cx="229446" cy="803406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9" name="テキスト ボックス 198"/>
            <p:cNvSpPr txBox="1"/>
            <p:nvPr/>
          </p:nvSpPr>
          <p:spPr>
            <a:xfrm>
              <a:off x="6710536" y="5429264"/>
              <a:ext cx="1719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 smtClean="0"/>
                <a:t>Overlay   Network</a:t>
              </a:r>
              <a:endParaRPr kumimoji="1" lang="ja-JP" altLang="en-US" sz="1600" b="1" dirty="0"/>
            </a:p>
          </p:txBody>
        </p:sp>
        <p:sp>
          <p:nvSpPr>
            <p:cNvPr id="200" name="円/楕円 199"/>
            <p:cNvSpPr/>
            <p:nvPr/>
          </p:nvSpPr>
          <p:spPr>
            <a:xfrm>
              <a:off x="4572000" y="5357826"/>
              <a:ext cx="427622" cy="180683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01" name="円/楕円 200"/>
            <p:cNvSpPr/>
            <p:nvPr/>
          </p:nvSpPr>
          <p:spPr>
            <a:xfrm>
              <a:off x="5429256" y="5143521"/>
              <a:ext cx="427622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02" name="円/楕円 201"/>
            <p:cNvSpPr/>
            <p:nvPr/>
          </p:nvSpPr>
          <p:spPr>
            <a:xfrm>
              <a:off x="6715141" y="5320020"/>
              <a:ext cx="427621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03" name="円/楕円 202"/>
            <p:cNvSpPr/>
            <p:nvPr/>
          </p:nvSpPr>
          <p:spPr>
            <a:xfrm>
              <a:off x="6205012" y="4786322"/>
              <a:ext cx="427622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04" name="円/楕円 203"/>
            <p:cNvSpPr/>
            <p:nvPr/>
          </p:nvSpPr>
          <p:spPr>
            <a:xfrm>
              <a:off x="2715618" y="5357826"/>
              <a:ext cx="427622" cy="180683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cxnSp>
          <p:nvCxnSpPr>
            <p:cNvPr id="205" name="直線コネクタ 204"/>
            <p:cNvCxnSpPr/>
            <p:nvPr/>
          </p:nvCxnSpPr>
          <p:spPr>
            <a:xfrm rot="5400000" flipH="1" flipV="1">
              <a:off x="7226553" y="4997099"/>
              <a:ext cx="263059" cy="555888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6" name="直線コネクタ 205"/>
            <p:cNvCxnSpPr>
              <a:stCxn id="200" idx="6"/>
            </p:cNvCxnSpPr>
            <p:nvPr/>
          </p:nvCxnSpPr>
          <p:spPr>
            <a:xfrm flipV="1">
              <a:off x="4999622" y="5357836"/>
              <a:ext cx="492258" cy="90332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cxnSp>
        <p:nvCxnSpPr>
          <p:cNvPr id="176" name="直線コネクタ 175"/>
          <p:cNvCxnSpPr/>
          <p:nvPr/>
        </p:nvCxnSpPr>
        <p:spPr>
          <a:xfrm flipV="1">
            <a:off x="1500166" y="3628074"/>
            <a:ext cx="2816559" cy="72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" name="グループ化 48"/>
          <p:cNvGrpSpPr/>
          <p:nvPr/>
        </p:nvGrpSpPr>
        <p:grpSpPr>
          <a:xfrm>
            <a:off x="928662" y="5140414"/>
            <a:ext cx="7715304" cy="1773808"/>
            <a:chOff x="756286" y="2285992"/>
            <a:chExt cx="7715304" cy="1773808"/>
          </a:xfrm>
        </p:grpSpPr>
        <p:grpSp>
          <p:nvGrpSpPr>
            <p:cNvPr id="4" name="グループ化 26"/>
            <p:cNvGrpSpPr/>
            <p:nvPr/>
          </p:nvGrpSpPr>
          <p:grpSpPr>
            <a:xfrm>
              <a:off x="756286" y="2285992"/>
              <a:ext cx="7715304" cy="1773808"/>
              <a:chOff x="886720" y="5060910"/>
              <a:chExt cx="7715304" cy="1773808"/>
            </a:xfrm>
          </p:grpSpPr>
          <p:grpSp>
            <p:nvGrpSpPr>
              <p:cNvPr id="5" name="グループ化 11"/>
              <p:cNvGrpSpPr/>
              <p:nvPr/>
            </p:nvGrpSpPr>
            <p:grpSpPr>
              <a:xfrm>
                <a:off x="886720" y="5060910"/>
                <a:ext cx="7715304" cy="1773808"/>
                <a:chOff x="886720" y="5060910"/>
                <a:chExt cx="7715304" cy="1773808"/>
              </a:xfrm>
            </p:grpSpPr>
            <p:pic>
              <p:nvPicPr>
                <p:cNvPr id="13" name="Picture 51" descr="ot_00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lum bright="-30000" contrast="10000"/>
                </a:blip>
                <a:srcRect/>
                <a:stretch>
                  <a:fillRect/>
                </a:stretch>
              </p:blipFill>
              <p:spPr bwMode="auto">
                <a:xfrm>
                  <a:off x="886720" y="5120206"/>
                  <a:ext cx="7715304" cy="17145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scene3d>
                  <a:camera prst="perspectiveRelaxedModerately"/>
                  <a:lightRig rig="threePt" dir="t"/>
                </a:scene3d>
              </p:spPr>
            </p:pic>
            <p:sp>
              <p:nvSpPr>
                <p:cNvPr id="14" name="円/楕円 13"/>
                <p:cNvSpPr/>
                <p:nvPr/>
              </p:nvSpPr>
              <p:spPr>
                <a:xfrm>
                  <a:off x="4029992" y="6263214"/>
                  <a:ext cx="785818" cy="21431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" name="直線コネクタ 14"/>
                <p:cNvCxnSpPr>
                  <a:stCxn id="14" idx="7"/>
                  <a:endCxn id="14" idx="3"/>
                </p:cNvCxnSpPr>
                <p:nvPr/>
              </p:nvCxnSpPr>
              <p:spPr>
                <a:xfrm rot="16200000" flipH="1" flipV="1">
                  <a:off x="4347130" y="6092543"/>
                  <a:ext cx="151542" cy="5556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6" name="角丸四角形 15"/>
                <p:cNvSpPr/>
                <p:nvPr/>
              </p:nvSpPr>
              <p:spPr>
                <a:xfrm>
                  <a:off x="1743976" y="5489538"/>
                  <a:ext cx="1357322" cy="928694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角丸四角形 16"/>
                <p:cNvSpPr/>
                <p:nvPr/>
              </p:nvSpPr>
              <p:spPr>
                <a:xfrm>
                  <a:off x="6244570" y="5489538"/>
                  <a:ext cx="1357322" cy="928694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" name="角丸四角形 17"/>
                <p:cNvSpPr/>
                <p:nvPr/>
              </p:nvSpPr>
              <p:spPr>
                <a:xfrm>
                  <a:off x="4101430" y="5060910"/>
                  <a:ext cx="1357322" cy="928694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" name="直線コネクタ 18"/>
                <p:cNvCxnSpPr>
                  <a:stCxn id="14" idx="6"/>
                </p:cNvCxnSpPr>
                <p:nvPr/>
              </p:nvCxnSpPr>
              <p:spPr>
                <a:xfrm flipV="1">
                  <a:off x="4815810" y="6025323"/>
                  <a:ext cx="1500198" cy="34504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/>
                <p:cNvCxnSpPr>
                  <a:endCxn id="14" idx="2"/>
                </p:cNvCxnSpPr>
                <p:nvPr/>
              </p:nvCxnSpPr>
              <p:spPr>
                <a:xfrm>
                  <a:off x="3172736" y="6025323"/>
                  <a:ext cx="857256" cy="34504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1998391" y="6393948"/>
                  <a:ext cx="14886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600" b="1" dirty="0" smtClean="0"/>
                    <a:t>Organization  A</a:t>
                  </a:r>
                </a:p>
              </p:txBody>
            </p:sp>
            <p:sp>
              <p:nvSpPr>
                <p:cNvPr id="22" name="テキスト ボックス 21"/>
                <p:cNvSpPr txBox="1"/>
                <p:nvPr/>
              </p:nvSpPr>
              <p:spPr>
                <a:xfrm>
                  <a:off x="4597748" y="5906024"/>
                  <a:ext cx="14325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600" b="1" dirty="0" smtClean="0"/>
                    <a:t>Organization B</a:t>
                  </a:r>
                  <a:endParaRPr kumimoji="1" lang="ja-JP" altLang="en-US" sz="1600" b="1" dirty="0"/>
                </a:p>
              </p:txBody>
            </p:sp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6348094" y="6406090"/>
                  <a:ext cx="14725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600" b="1" dirty="0" smtClean="0"/>
                    <a:t>Organization  C</a:t>
                  </a:r>
                </a:p>
              </p:txBody>
            </p:sp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4250393" y="6429396"/>
                  <a:ext cx="167250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600" b="1" dirty="0" smtClean="0"/>
                    <a:t>Physical  network</a:t>
                  </a:r>
                  <a:endParaRPr kumimoji="1" lang="ja-JP" altLang="en-US" sz="1600" b="1" dirty="0"/>
                </a:p>
              </p:txBody>
            </p:sp>
          </p:grpSp>
          <p:cxnSp>
            <p:nvCxnSpPr>
              <p:cNvPr id="25" name="直線コネクタ 24"/>
              <p:cNvCxnSpPr/>
              <p:nvPr/>
            </p:nvCxnSpPr>
            <p:spPr>
              <a:xfrm rot="16200000" flipH="1">
                <a:off x="4347130" y="6092543"/>
                <a:ext cx="151542" cy="5556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rot="5400000">
                <a:off x="4446834" y="5965671"/>
                <a:ext cx="273610" cy="3214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グループ化 27"/>
            <p:cNvGrpSpPr/>
            <p:nvPr/>
          </p:nvGrpSpPr>
          <p:grpSpPr>
            <a:xfrm>
              <a:off x="1785918" y="2428868"/>
              <a:ext cx="5326732" cy="1143008"/>
              <a:chOff x="1886856" y="5275224"/>
              <a:chExt cx="5326732" cy="1143008"/>
            </a:xfrm>
          </p:grpSpPr>
          <p:grpSp>
            <p:nvGrpSpPr>
              <p:cNvPr id="7" name="グループ化 94"/>
              <p:cNvGrpSpPr>
                <a:grpSpLocks/>
              </p:cNvGrpSpPr>
              <p:nvPr/>
            </p:nvGrpSpPr>
            <p:grpSpPr bwMode="auto">
              <a:xfrm>
                <a:off x="1886856" y="5747415"/>
                <a:ext cx="896849" cy="456503"/>
                <a:chOff x="2918925" y="5715016"/>
                <a:chExt cx="938695" cy="428628"/>
              </a:xfrm>
            </p:grpSpPr>
            <p:pic>
              <p:nvPicPr>
                <p:cNvPr id="46" name="Picture 2" descr="C:\Users\a_crede\Pictures\Microsoft クリップ オーガナイザ\j0431616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918925" y="5715016"/>
                  <a:ext cx="428628" cy="4286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7" name="Picture 2" descr="C:\Users\a_crede\Pictures\Microsoft クリップ オーガナイザ\j0431616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163235" y="5715016"/>
                  <a:ext cx="428627" cy="4286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8" name="Picture 2" descr="C:\Users\a_crede\Pictures\Microsoft クリップ オーガナイザ\j0431616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428992" y="5715016"/>
                  <a:ext cx="428628" cy="4286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" name="グループ化 94"/>
              <p:cNvGrpSpPr>
                <a:grpSpLocks/>
              </p:cNvGrpSpPr>
              <p:nvPr/>
            </p:nvGrpSpPr>
            <p:grpSpPr bwMode="auto">
              <a:xfrm>
                <a:off x="2061578" y="5961729"/>
                <a:ext cx="896849" cy="456503"/>
                <a:chOff x="2918925" y="5715016"/>
                <a:chExt cx="938695" cy="428628"/>
              </a:xfrm>
            </p:grpSpPr>
            <p:pic>
              <p:nvPicPr>
                <p:cNvPr id="43" name="Picture 2" descr="C:\Users\a_crede\Pictures\Microsoft クリップ オーガナイザ\j0431616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918925" y="5715016"/>
                  <a:ext cx="428628" cy="4286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4" name="Picture 2" descr="C:\Users\a_crede\Pictures\Microsoft クリップ オーガナイザ\j0431616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163235" y="5715016"/>
                  <a:ext cx="428627" cy="4286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5" name="Picture 2" descr="C:\Users\a_crede\Pictures\Microsoft クリップ オーガナイザ\j0431616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428992" y="5715016"/>
                  <a:ext cx="428628" cy="4286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9" name="グループ化 1460"/>
              <p:cNvGrpSpPr/>
              <p:nvPr/>
            </p:nvGrpSpPr>
            <p:grpSpPr>
              <a:xfrm>
                <a:off x="6632874" y="5684860"/>
                <a:ext cx="580714" cy="519058"/>
                <a:chOff x="6375263" y="5643578"/>
                <a:chExt cx="580714" cy="519058"/>
              </a:xfrm>
            </p:grpSpPr>
            <p:pic>
              <p:nvPicPr>
                <p:cNvPr id="41" name="Picture 3" descr="C:\Users\a_crede\Pictures\Microsoft クリップ オーガナイザ\j0428969.wmf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375263" y="5643578"/>
                  <a:ext cx="326076" cy="5190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2" name="Picture 3" descr="C:\Users\a_crede\Pictures\Microsoft クリップ オーガナイザ\j0428969.wmf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629901" y="5643578"/>
                  <a:ext cx="326076" cy="5190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0" name="グループ化 1460"/>
              <p:cNvGrpSpPr/>
              <p:nvPr/>
            </p:nvGrpSpPr>
            <p:grpSpPr>
              <a:xfrm>
                <a:off x="6387446" y="5899174"/>
                <a:ext cx="571504" cy="519058"/>
                <a:chOff x="6129835" y="5643578"/>
                <a:chExt cx="571504" cy="519058"/>
              </a:xfrm>
            </p:grpSpPr>
            <p:pic>
              <p:nvPicPr>
                <p:cNvPr id="39" name="Picture 3" descr="C:\Users\a_crede\Pictures\Microsoft クリップ オーガナイザ\j0428969.wmf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129835" y="5643578"/>
                  <a:ext cx="326076" cy="5190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0" name="Picture 3" descr="C:\Users\a_crede\Pictures\Microsoft クリップ オーガナイザ\j0428969.wmf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375263" y="5643578"/>
                  <a:ext cx="326076" cy="5190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" name="グループ化 124"/>
              <p:cNvGrpSpPr/>
              <p:nvPr/>
            </p:nvGrpSpPr>
            <p:grpSpPr>
              <a:xfrm>
                <a:off x="4172868" y="5275224"/>
                <a:ext cx="1143010" cy="714380"/>
                <a:chOff x="4000496" y="4286256"/>
                <a:chExt cx="1285884" cy="857256"/>
              </a:xfrm>
            </p:grpSpPr>
            <p:pic>
              <p:nvPicPr>
                <p:cNvPr id="34" name="Picture 2" descr="C:\Users\a_crede\Pictures\Microsoft クリップ オーガナイザ\j0431637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286248" y="4286256"/>
                  <a:ext cx="571504" cy="5715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5" name="Picture 2" descr="C:\Users\a_crede\Pictures\Microsoft クリップ オーガナイザ\j0431637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643438" y="4286256"/>
                  <a:ext cx="571504" cy="5715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6" name="Picture 2" descr="C:\Users\a_crede\Pictures\Microsoft クリップ オーガナイザ\j0431637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000496" y="4572008"/>
                  <a:ext cx="571504" cy="5715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7" name="Picture 2" descr="C:\Users\a_crede\Pictures\Microsoft クリップ オーガナイザ\j0431637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357686" y="4572008"/>
                  <a:ext cx="571504" cy="5715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8" name="Picture 2" descr="C:\Users\a_crede\Pictures\Microsoft クリップ オーガナイザ\j0431637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714876" y="4572008"/>
                  <a:ext cx="571504" cy="571504"/>
                </a:xfrm>
                <a:prstGeom prst="rect">
                  <a:avLst/>
                </a:prstGeom>
                <a:noFill/>
              </p:spPr>
            </p:pic>
          </p:grpSp>
        </p:grpSp>
      </p:grpSp>
      <p:grpSp>
        <p:nvGrpSpPr>
          <p:cNvPr id="12" name="グループ化 49"/>
          <p:cNvGrpSpPr/>
          <p:nvPr/>
        </p:nvGrpSpPr>
        <p:grpSpPr>
          <a:xfrm>
            <a:off x="2457562" y="4771082"/>
            <a:ext cx="4430744" cy="1056438"/>
            <a:chOff x="2457562" y="4719646"/>
            <a:chExt cx="4430744" cy="1056438"/>
          </a:xfrm>
        </p:grpSpPr>
        <p:cxnSp>
          <p:nvCxnSpPr>
            <p:cNvPr id="51" name="直線矢印コネクタ 50"/>
            <p:cNvCxnSpPr/>
            <p:nvPr/>
          </p:nvCxnSpPr>
          <p:spPr>
            <a:xfrm rot="5400000" flipH="1" flipV="1">
              <a:off x="2058582" y="5304872"/>
              <a:ext cx="798754" cy="794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/>
            <p:nvPr/>
          </p:nvCxnSpPr>
          <p:spPr>
            <a:xfrm rot="16200000" flipV="1">
              <a:off x="4565063" y="4940897"/>
              <a:ext cx="471998" cy="29496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/>
            <p:nvPr/>
          </p:nvCxnSpPr>
          <p:spPr>
            <a:xfrm rot="5400000" flipH="1" flipV="1">
              <a:off x="6452813" y="5340591"/>
              <a:ext cx="869398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グループ化 113"/>
          <p:cNvGrpSpPr/>
          <p:nvPr/>
        </p:nvGrpSpPr>
        <p:grpSpPr>
          <a:xfrm>
            <a:off x="2857488" y="3619226"/>
            <a:ext cx="2745124" cy="714391"/>
            <a:chOff x="2785066" y="3405684"/>
            <a:chExt cx="2745124" cy="714391"/>
          </a:xfrm>
        </p:grpSpPr>
        <p:cxnSp>
          <p:nvCxnSpPr>
            <p:cNvPr id="115" name="直線コネクタ 114"/>
            <p:cNvCxnSpPr/>
            <p:nvPr/>
          </p:nvCxnSpPr>
          <p:spPr>
            <a:xfrm flipV="1">
              <a:off x="2785066" y="3407282"/>
              <a:ext cx="2745123" cy="725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 rot="5400000">
              <a:off x="4338951" y="3739677"/>
              <a:ext cx="66796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 rot="5400000">
              <a:off x="5304881" y="3630993"/>
              <a:ext cx="45061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>
            <a:xfrm rot="5400000">
              <a:off x="3402846" y="3675643"/>
              <a:ext cx="539916" cy="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 rot="5400000" flipH="1" flipV="1">
              <a:off x="2458355" y="3762884"/>
              <a:ext cx="71438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21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9068" y="2985132"/>
            <a:ext cx="677410" cy="642942"/>
          </a:xfrm>
          <a:prstGeom prst="rect">
            <a:avLst/>
          </a:prstGeom>
          <a:noFill/>
        </p:spPr>
      </p:pic>
      <p:grpSp>
        <p:nvGrpSpPr>
          <p:cNvPr id="28" name="グループ化 124"/>
          <p:cNvGrpSpPr/>
          <p:nvPr/>
        </p:nvGrpSpPr>
        <p:grpSpPr>
          <a:xfrm>
            <a:off x="2571736" y="4047864"/>
            <a:ext cx="3260378" cy="723218"/>
            <a:chOff x="2571736" y="3714752"/>
            <a:chExt cx="3260378" cy="723218"/>
          </a:xfrm>
        </p:grpSpPr>
        <p:grpSp>
          <p:nvGrpSpPr>
            <p:cNvPr id="29" name="グループ化 77"/>
            <p:cNvGrpSpPr/>
            <p:nvPr/>
          </p:nvGrpSpPr>
          <p:grpSpPr>
            <a:xfrm>
              <a:off x="2571736" y="3925762"/>
              <a:ext cx="522900" cy="512208"/>
              <a:chOff x="2571736" y="3925762"/>
              <a:chExt cx="522900" cy="512208"/>
            </a:xfrm>
          </p:grpSpPr>
          <p:pic>
            <p:nvPicPr>
              <p:cNvPr id="142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40000"/>
              </a:blip>
              <a:srcRect/>
              <a:stretch>
                <a:fillRect/>
              </a:stretch>
            </p:blipFill>
            <p:spPr bwMode="auto">
              <a:xfrm>
                <a:off x="2737446" y="3925762"/>
                <a:ext cx="285752" cy="49676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</p:pic>
          <p:grpSp>
            <p:nvGrpSpPr>
              <p:cNvPr id="30" name="グループ化 76"/>
              <p:cNvGrpSpPr/>
              <p:nvPr/>
            </p:nvGrpSpPr>
            <p:grpSpPr>
              <a:xfrm>
                <a:off x="2571736" y="4068638"/>
                <a:ext cx="522900" cy="369332"/>
                <a:chOff x="2571736" y="4068638"/>
                <a:chExt cx="522900" cy="369332"/>
              </a:xfrm>
            </p:grpSpPr>
            <p:sp>
              <p:nvSpPr>
                <p:cNvPr id="144" name="正方形/長方形 143"/>
                <p:cNvSpPr/>
                <p:nvPr/>
              </p:nvSpPr>
              <p:spPr>
                <a:xfrm>
                  <a:off x="2643174" y="4140076"/>
                  <a:ext cx="428628" cy="21431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5" name="テキスト ボックス 144"/>
                <p:cNvSpPr txBox="1"/>
                <p:nvPr/>
              </p:nvSpPr>
              <p:spPr>
                <a:xfrm>
                  <a:off x="2571736" y="4068638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b="1" dirty="0" smtClean="0">
                      <a:solidFill>
                        <a:schemeClr val="bg1"/>
                      </a:solidFill>
                    </a:rPr>
                    <a:t>VM</a:t>
                  </a:r>
                  <a:endParaRPr lang="ja-JP" altLang="en-US" b="1" dirty="0" smtClean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31" name="グループ化 95"/>
            <p:cNvGrpSpPr/>
            <p:nvPr/>
          </p:nvGrpSpPr>
          <p:grpSpPr>
            <a:xfrm>
              <a:off x="5309214" y="3714752"/>
              <a:ext cx="522900" cy="508904"/>
              <a:chOff x="5309214" y="3714752"/>
              <a:chExt cx="522900" cy="508904"/>
            </a:xfrm>
          </p:grpSpPr>
          <p:pic>
            <p:nvPicPr>
              <p:cNvPr id="138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40000"/>
              </a:blip>
              <a:srcRect/>
              <a:stretch>
                <a:fillRect/>
              </a:stretch>
            </p:blipFill>
            <p:spPr bwMode="auto">
              <a:xfrm>
                <a:off x="5452090" y="3714752"/>
                <a:ext cx="285752" cy="49676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</p:pic>
          <p:grpSp>
            <p:nvGrpSpPr>
              <p:cNvPr id="32" name="グループ化 94"/>
              <p:cNvGrpSpPr/>
              <p:nvPr/>
            </p:nvGrpSpPr>
            <p:grpSpPr>
              <a:xfrm>
                <a:off x="5309214" y="3854324"/>
                <a:ext cx="522900" cy="369332"/>
                <a:chOff x="5309214" y="3854324"/>
                <a:chExt cx="522900" cy="369332"/>
              </a:xfrm>
            </p:grpSpPr>
            <p:sp>
              <p:nvSpPr>
                <p:cNvPr id="140" name="正方形/長方形 139"/>
                <p:cNvSpPr/>
                <p:nvPr/>
              </p:nvSpPr>
              <p:spPr>
                <a:xfrm>
                  <a:off x="5380652" y="3925762"/>
                  <a:ext cx="428628" cy="21431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1" name="テキスト ボックス 140"/>
                <p:cNvSpPr txBox="1"/>
                <p:nvPr/>
              </p:nvSpPr>
              <p:spPr>
                <a:xfrm>
                  <a:off x="5309214" y="3854324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b="1" dirty="0" smtClean="0">
                      <a:solidFill>
                        <a:schemeClr val="bg1"/>
                      </a:solidFill>
                    </a:rPr>
                    <a:t>VM</a:t>
                  </a:r>
                  <a:endParaRPr lang="ja-JP" altLang="en-US" b="1" dirty="0" smtClean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33" name="グループ化 80"/>
            <p:cNvGrpSpPr/>
            <p:nvPr/>
          </p:nvGrpSpPr>
          <p:grpSpPr>
            <a:xfrm>
              <a:off x="3451826" y="3786190"/>
              <a:ext cx="522900" cy="508904"/>
              <a:chOff x="3451826" y="3786190"/>
              <a:chExt cx="522900" cy="508904"/>
            </a:xfrm>
          </p:grpSpPr>
          <p:pic>
            <p:nvPicPr>
              <p:cNvPr id="134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40000"/>
              </a:blip>
              <a:srcRect/>
              <a:stretch>
                <a:fillRect/>
              </a:stretch>
            </p:blipFill>
            <p:spPr bwMode="auto">
              <a:xfrm>
                <a:off x="3594702" y="3786190"/>
                <a:ext cx="285752" cy="49676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</p:pic>
          <p:grpSp>
            <p:nvGrpSpPr>
              <p:cNvPr id="49" name="グループ化 79"/>
              <p:cNvGrpSpPr/>
              <p:nvPr/>
            </p:nvGrpSpPr>
            <p:grpSpPr>
              <a:xfrm>
                <a:off x="3451826" y="3925762"/>
                <a:ext cx="522900" cy="369332"/>
                <a:chOff x="3451826" y="3925762"/>
                <a:chExt cx="522900" cy="369332"/>
              </a:xfrm>
            </p:grpSpPr>
            <p:sp>
              <p:nvSpPr>
                <p:cNvPr id="136" name="正方形/長方形 135"/>
                <p:cNvSpPr/>
                <p:nvPr/>
              </p:nvSpPr>
              <p:spPr>
                <a:xfrm>
                  <a:off x="3523264" y="3997200"/>
                  <a:ext cx="428628" cy="21431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37" name="テキスト ボックス 136"/>
                <p:cNvSpPr txBox="1"/>
                <p:nvPr/>
              </p:nvSpPr>
              <p:spPr>
                <a:xfrm>
                  <a:off x="3451826" y="3925762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b="1" dirty="0" smtClean="0">
                      <a:solidFill>
                        <a:schemeClr val="bg1"/>
                      </a:solidFill>
                    </a:rPr>
                    <a:t>VM</a:t>
                  </a:r>
                  <a:endParaRPr lang="ja-JP" altLang="en-US" b="1" dirty="0" smtClean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50" name="グループ化 87"/>
            <p:cNvGrpSpPr/>
            <p:nvPr/>
          </p:nvGrpSpPr>
          <p:grpSpPr>
            <a:xfrm>
              <a:off x="4451958" y="3929066"/>
              <a:ext cx="522900" cy="496762"/>
              <a:chOff x="4451958" y="3929066"/>
              <a:chExt cx="522900" cy="496762"/>
            </a:xfrm>
          </p:grpSpPr>
          <p:pic>
            <p:nvPicPr>
              <p:cNvPr id="130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40000"/>
              </a:blip>
              <a:srcRect/>
              <a:stretch>
                <a:fillRect/>
              </a:stretch>
            </p:blipFill>
            <p:spPr bwMode="auto">
              <a:xfrm>
                <a:off x="4594834" y="3929066"/>
                <a:ext cx="285752" cy="49676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</p:pic>
          <p:grpSp>
            <p:nvGrpSpPr>
              <p:cNvPr id="54" name="グループ化 86"/>
              <p:cNvGrpSpPr/>
              <p:nvPr/>
            </p:nvGrpSpPr>
            <p:grpSpPr>
              <a:xfrm>
                <a:off x="4451958" y="4056496"/>
                <a:ext cx="522900" cy="369332"/>
                <a:chOff x="4451958" y="4056496"/>
                <a:chExt cx="522900" cy="369332"/>
              </a:xfrm>
            </p:grpSpPr>
            <p:sp>
              <p:nvSpPr>
                <p:cNvPr id="132" name="正方形/長方形 131"/>
                <p:cNvSpPr/>
                <p:nvPr/>
              </p:nvSpPr>
              <p:spPr>
                <a:xfrm>
                  <a:off x="4523396" y="4127934"/>
                  <a:ext cx="428628" cy="21431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33" name="テキスト ボックス 132"/>
                <p:cNvSpPr txBox="1"/>
                <p:nvPr/>
              </p:nvSpPr>
              <p:spPr>
                <a:xfrm>
                  <a:off x="4451958" y="4056496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b="1" dirty="0" smtClean="0">
                      <a:solidFill>
                        <a:schemeClr val="bg1"/>
                      </a:solidFill>
                    </a:rPr>
                    <a:t>VM</a:t>
                  </a:r>
                  <a:endParaRPr lang="ja-JP" altLang="en-US" b="1" dirty="0" smtClean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55" name="グループ化 145"/>
          <p:cNvGrpSpPr/>
          <p:nvPr/>
        </p:nvGrpSpPr>
        <p:grpSpPr>
          <a:xfrm>
            <a:off x="2571736" y="2842256"/>
            <a:ext cx="2935067" cy="1243692"/>
            <a:chOff x="1643042" y="294566"/>
            <a:chExt cx="2935067" cy="1243692"/>
          </a:xfrm>
        </p:grpSpPr>
        <p:grpSp>
          <p:nvGrpSpPr>
            <p:cNvPr id="56" name="グループ化 183"/>
            <p:cNvGrpSpPr/>
            <p:nvPr/>
          </p:nvGrpSpPr>
          <p:grpSpPr>
            <a:xfrm>
              <a:off x="1643042" y="294566"/>
              <a:ext cx="2357454" cy="1243692"/>
              <a:chOff x="2458356" y="2771590"/>
              <a:chExt cx="2357454" cy="1243692"/>
            </a:xfrm>
          </p:grpSpPr>
          <p:sp>
            <p:nvSpPr>
              <p:cNvPr id="150" name="円/楕円 149"/>
              <p:cNvSpPr/>
              <p:nvPr/>
            </p:nvSpPr>
            <p:spPr>
              <a:xfrm>
                <a:off x="3529926" y="3444889"/>
                <a:ext cx="214314" cy="101944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1" name="円/楕円 150"/>
              <p:cNvSpPr/>
              <p:nvPr/>
            </p:nvSpPr>
            <p:spPr>
              <a:xfrm>
                <a:off x="3529926" y="3648777"/>
                <a:ext cx="160736" cy="5097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2" name="円/楕円 151"/>
              <p:cNvSpPr/>
              <p:nvPr/>
            </p:nvSpPr>
            <p:spPr>
              <a:xfrm>
                <a:off x="3529926" y="3801693"/>
                <a:ext cx="107157" cy="32621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" name="雲 152"/>
              <p:cNvSpPr/>
              <p:nvPr/>
            </p:nvSpPr>
            <p:spPr>
              <a:xfrm>
                <a:off x="2458356" y="3057342"/>
                <a:ext cx="2357454" cy="357190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円/楕円 153"/>
              <p:cNvSpPr/>
              <p:nvPr/>
            </p:nvSpPr>
            <p:spPr>
              <a:xfrm>
                <a:off x="2815546" y="3485970"/>
                <a:ext cx="256961" cy="101509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5" name="円/楕円 154"/>
              <p:cNvSpPr/>
              <p:nvPr/>
            </p:nvSpPr>
            <p:spPr>
              <a:xfrm>
                <a:off x="2736911" y="3661594"/>
                <a:ext cx="192721" cy="50755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円/楕円 155"/>
              <p:cNvSpPr/>
              <p:nvPr/>
            </p:nvSpPr>
            <p:spPr>
              <a:xfrm>
                <a:off x="2672670" y="3801846"/>
                <a:ext cx="128480" cy="3248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57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40000"/>
              </a:blip>
              <a:srcRect/>
              <a:stretch>
                <a:fillRect/>
              </a:stretch>
            </p:blipFill>
            <p:spPr bwMode="auto">
              <a:xfrm>
                <a:off x="3172736" y="2774894"/>
                <a:ext cx="285752" cy="49676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</p:pic>
          <p:pic>
            <p:nvPicPr>
              <p:cNvPr id="158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40000"/>
              </a:blip>
              <a:srcRect/>
              <a:stretch>
                <a:fillRect/>
              </a:stretch>
            </p:blipFill>
            <p:spPr bwMode="auto">
              <a:xfrm>
                <a:off x="3458488" y="2771590"/>
                <a:ext cx="285752" cy="49676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</p:pic>
          <p:pic>
            <p:nvPicPr>
              <p:cNvPr id="159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40000"/>
              </a:blip>
              <a:srcRect/>
              <a:stretch>
                <a:fillRect/>
              </a:stretch>
            </p:blipFill>
            <p:spPr bwMode="auto">
              <a:xfrm>
                <a:off x="3744240" y="2771590"/>
                <a:ext cx="285752" cy="49676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</p:pic>
          <p:pic>
            <p:nvPicPr>
              <p:cNvPr id="160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40000"/>
              </a:blip>
              <a:srcRect/>
              <a:stretch>
                <a:fillRect/>
              </a:stretch>
            </p:blipFill>
            <p:spPr bwMode="auto">
              <a:xfrm>
                <a:off x="4029992" y="2771590"/>
                <a:ext cx="285752" cy="49676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</p:pic>
          <p:sp>
            <p:nvSpPr>
              <p:cNvPr id="161" name="正方形/長方形 160"/>
              <p:cNvSpPr/>
              <p:nvPr/>
            </p:nvSpPr>
            <p:spPr>
              <a:xfrm>
                <a:off x="2958422" y="3128780"/>
                <a:ext cx="1571636" cy="2143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 smtClean="0"/>
                  <a:t>Virtual Cluster</a:t>
                </a:r>
                <a:endParaRPr kumimoji="1" lang="ja-JP" altLang="en-US" b="1" dirty="0"/>
              </a:p>
            </p:txBody>
          </p:sp>
          <p:sp>
            <p:nvSpPr>
              <p:cNvPr id="162" name="円/楕円 161"/>
              <p:cNvSpPr/>
              <p:nvPr/>
            </p:nvSpPr>
            <p:spPr>
              <a:xfrm>
                <a:off x="4387182" y="3477131"/>
                <a:ext cx="275033" cy="119015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3" name="円/楕円 162"/>
              <p:cNvSpPr/>
              <p:nvPr/>
            </p:nvSpPr>
            <p:spPr>
              <a:xfrm>
                <a:off x="4387182" y="3762884"/>
                <a:ext cx="206274" cy="59509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円/楕円 163"/>
              <p:cNvSpPr/>
              <p:nvPr/>
            </p:nvSpPr>
            <p:spPr>
              <a:xfrm>
                <a:off x="4458620" y="3977198"/>
                <a:ext cx="137517" cy="38084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8" name="円/楕円 147"/>
            <p:cNvSpPr/>
            <p:nvPr/>
          </p:nvSpPr>
          <p:spPr>
            <a:xfrm>
              <a:off x="4143372" y="922322"/>
              <a:ext cx="293897" cy="13653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円/楕円 148"/>
            <p:cNvSpPr/>
            <p:nvPr/>
          </p:nvSpPr>
          <p:spPr>
            <a:xfrm>
              <a:off x="4357686" y="1214422"/>
              <a:ext cx="220423" cy="68267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8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7" name="コンテンツ プレースホルダ 2"/>
          <p:cNvSpPr>
            <a:spLocks noGrp="1"/>
          </p:cNvSpPr>
          <p:nvPr>
            <p:ph idx="1"/>
          </p:nvPr>
        </p:nvSpPr>
        <p:spPr>
          <a:xfrm>
            <a:off x="142844" y="1000108"/>
            <a:ext cx="9001156" cy="1428760"/>
          </a:xfrm>
        </p:spPr>
        <p:txBody>
          <a:bodyPr>
            <a:noAutofit/>
          </a:bodyPr>
          <a:lstStyle/>
          <a:p>
            <a:r>
              <a:rPr lang="en-US" altLang="ja-JP" sz="2600" dirty="0" smtClean="0"/>
              <a:t>Develops P2P overlay network on every resources</a:t>
            </a:r>
          </a:p>
          <a:p>
            <a:r>
              <a:rPr lang="en-US" altLang="ja-JP" sz="2600" dirty="0" smtClean="0"/>
              <a:t> </a:t>
            </a:r>
            <a:r>
              <a:rPr lang="en-US" altLang="ja-JP" sz="2600" dirty="0" smtClean="0">
                <a:solidFill>
                  <a:srgbClr val="FF0000"/>
                </a:solidFill>
              </a:rPr>
              <a:t>Dynamically</a:t>
            </a:r>
            <a:r>
              <a:rPr lang="en-US" altLang="ja-JP" sz="2600" dirty="0" smtClean="0">
                <a:solidFill>
                  <a:schemeClr val="tx1"/>
                </a:solidFill>
              </a:rPr>
              <a:t> gathers unused computational resources </a:t>
            </a:r>
            <a:r>
              <a:rPr lang="en-US" altLang="ja-JP" sz="2600" dirty="0" smtClean="0">
                <a:solidFill>
                  <a:srgbClr val="FF0000"/>
                </a:solidFill>
              </a:rPr>
              <a:t>from different organizations</a:t>
            </a:r>
          </a:p>
          <a:p>
            <a:r>
              <a:rPr lang="en-US" altLang="ja-JP" sz="2600" dirty="0" smtClean="0">
                <a:solidFill>
                  <a:srgbClr val="FF0000"/>
                </a:solidFill>
              </a:rPr>
              <a:t>Forms a virtual private network</a:t>
            </a:r>
            <a:r>
              <a:rPr lang="en-US" altLang="ja-JP" sz="2600" dirty="0" smtClean="0"/>
              <a:t> among the virtual machines</a:t>
            </a:r>
            <a:endParaRPr kumimoji="1" lang="ja-JP" altLang="en-US" sz="2600" dirty="0"/>
          </a:p>
        </p:txBody>
      </p:sp>
      <p:sp>
        <p:nvSpPr>
          <p:cNvPr id="168" name="タイトル 1"/>
          <p:cNvSpPr>
            <a:spLocks noGrp="1"/>
          </p:cNvSpPr>
          <p:nvPr>
            <p:ph type="title"/>
          </p:nvPr>
        </p:nvSpPr>
        <p:spPr>
          <a:xfrm>
            <a:off x="457200" y="-1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overview of our virtual cluster system</a:t>
            </a:r>
            <a:endParaRPr kumimoji="1" lang="ja-JP" altLang="en-US" dirty="0"/>
          </a:p>
        </p:txBody>
      </p:sp>
      <p:grpSp>
        <p:nvGrpSpPr>
          <p:cNvPr id="57" name="グループ化 170"/>
          <p:cNvGrpSpPr/>
          <p:nvPr/>
        </p:nvGrpSpPr>
        <p:grpSpPr>
          <a:xfrm>
            <a:off x="1928794" y="2985132"/>
            <a:ext cx="428628" cy="500066"/>
            <a:chOff x="1714480" y="2643182"/>
            <a:chExt cx="428628" cy="500066"/>
          </a:xfrm>
        </p:grpSpPr>
        <p:sp>
          <p:nvSpPr>
            <p:cNvPr id="169" name="右矢印 168"/>
            <p:cNvSpPr/>
            <p:nvPr/>
          </p:nvSpPr>
          <p:spPr>
            <a:xfrm>
              <a:off x="1714480" y="2643182"/>
              <a:ext cx="42862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左矢印 169"/>
            <p:cNvSpPr/>
            <p:nvPr/>
          </p:nvSpPr>
          <p:spPr>
            <a:xfrm>
              <a:off x="1714480" y="2928934"/>
              <a:ext cx="428628" cy="21431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179"/>
          <p:cNvGrpSpPr/>
          <p:nvPr/>
        </p:nvGrpSpPr>
        <p:grpSpPr>
          <a:xfrm>
            <a:off x="2143108" y="4628206"/>
            <a:ext cx="4429156" cy="462794"/>
            <a:chOff x="2143108" y="5305024"/>
            <a:chExt cx="4429156" cy="462794"/>
          </a:xfrm>
        </p:grpSpPr>
        <p:sp>
          <p:nvSpPr>
            <p:cNvPr id="181" name="テキスト ボックス 180"/>
            <p:cNvSpPr txBox="1"/>
            <p:nvPr/>
          </p:nvSpPr>
          <p:spPr>
            <a:xfrm>
              <a:off x="2143108" y="5429264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 smtClean="0"/>
                <a:t>Virtual  node</a:t>
              </a:r>
              <a:endParaRPr kumimoji="1" lang="ja-JP" altLang="en-US" sz="1600" b="1" dirty="0"/>
            </a:p>
          </p:txBody>
        </p:sp>
        <p:sp>
          <p:nvSpPr>
            <p:cNvPr id="182" name="テキスト ボックス 181"/>
            <p:cNvSpPr txBox="1"/>
            <p:nvPr/>
          </p:nvSpPr>
          <p:spPr>
            <a:xfrm>
              <a:off x="5143504" y="5305024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 smtClean="0"/>
                <a:t>Virtual  node</a:t>
              </a:r>
              <a:endParaRPr kumimoji="1" lang="ja-JP" altLang="en-US" sz="16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直線矢印コネクタ 137"/>
          <p:cNvCxnSpPr>
            <a:stCxn id="68" idx="0"/>
            <a:endCxn id="63" idx="1"/>
          </p:cNvCxnSpPr>
          <p:nvPr/>
        </p:nvCxnSpPr>
        <p:spPr>
          <a:xfrm rot="16200000" flipH="1">
            <a:off x="4229155" y="3942862"/>
            <a:ext cx="928145" cy="43296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357166"/>
            <a:ext cx="8686800" cy="838200"/>
          </a:xfrm>
        </p:spPr>
        <p:txBody>
          <a:bodyPr/>
          <a:lstStyle/>
          <a:p>
            <a:r>
              <a:rPr kumimoji="1" lang="en-US" altLang="ja-JP" dirty="0" smtClean="0"/>
              <a:t>Demonstration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85720" y="1071546"/>
            <a:ext cx="8686800" cy="192882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Utilize </a:t>
            </a:r>
            <a:r>
              <a:rPr lang="en-US" altLang="ja-JP" dirty="0"/>
              <a:t>computational resources </a:t>
            </a:r>
            <a:r>
              <a:rPr lang="en-US" altLang="ja-JP" dirty="0" smtClean="0"/>
              <a:t>of two </a:t>
            </a:r>
            <a:r>
              <a:rPr lang="en-US" altLang="ja-JP" dirty="0"/>
              <a:t>clusters located at Osaka </a:t>
            </a:r>
            <a:r>
              <a:rPr lang="en-US" altLang="ja-JP" dirty="0" smtClean="0"/>
              <a:t>University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access to a Web portal to develop a virtual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submit some requirement for the development</a:t>
            </a:r>
            <a:endParaRPr kumimoji="1" lang="ja-JP" altLang="en-US" dirty="0"/>
          </a:p>
        </p:txBody>
      </p:sp>
      <p:grpSp>
        <p:nvGrpSpPr>
          <p:cNvPr id="4" name="グループ化 17"/>
          <p:cNvGrpSpPr/>
          <p:nvPr/>
        </p:nvGrpSpPr>
        <p:grpSpPr>
          <a:xfrm>
            <a:off x="1071538" y="5857892"/>
            <a:ext cx="2255536" cy="723308"/>
            <a:chOff x="3428992" y="4071942"/>
            <a:chExt cx="2255536" cy="723308"/>
          </a:xfrm>
        </p:grpSpPr>
        <p:pic>
          <p:nvPicPr>
            <p:cNvPr id="5" name="Picture 2" descr="C:\Users\a_crede\Pictures\Microsoft クリップ オーガナイザ\j043163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28992" y="4071942"/>
              <a:ext cx="771530" cy="723308"/>
            </a:xfrm>
            <a:prstGeom prst="rect">
              <a:avLst/>
            </a:prstGeom>
            <a:noFill/>
          </p:spPr>
        </p:pic>
        <p:pic>
          <p:nvPicPr>
            <p:cNvPr id="11" name="Picture 2" descr="C:\Users\a_crede\Pictures\Microsoft クリップ オーガナイザ\j043163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4071942"/>
              <a:ext cx="771530" cy="723308"/>
            </a:xfrm>
            <a:prstGeom prst="rect">
              <a:avLst/>
            </a:prstGeom>
            <a:noFill/>
          </p:spPr>
        </p:pic>
        <p:pic>
          <p:nvPicPr>
            <p:cNvPr id="12" name="Picture 2" descr="C:\Users\a_crede\Pictures\Microsoft クリップ オーガナイザ\j043163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57660" y="4071942"/>
              <a:ext cx="771530" cy="723308"/>
            </a:xfrm>
            <a:prstGeom prst="rect">
              <a:avLst/>
            </a:prstGeom>
            <a:noFill/>
          </p:spPr>
        </p:pic>
        <p:pic>
          <p:nvPicPr>
            <p:cNvPr id="13" name="Picture 2" descr="C:\Users\a_crede\Pictures\Microsoft クリップ オーガナイザ\j043163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31042" y="4071942"/>
              <a:ext cx="771530" cy="723308"/>
            </a:xfrm>
            <a:prstGeom prst="rect">
              <a:avLst/>
            </a:prstGeom>
            <a:noFill/>
          </p:spPr>
        </p:pic>
        <p:pic>
          <p:nvPicPr>
            <p:cNvPr id="14" name="Picture 2" descr="C:\Users\a_crede\Pictures\Microsoft クリップ オーガナイザ\j043163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98" y="4071942"/>
              <a:ext cx="771530" cy="723308"/>
            </a:xfrm>
            <a:prstGeom prst="rect">
              <a:avLst/>
            </a:prstGeom>
            <a:noFill/>
          </p:spPr>
        </p:pic>
      </p:grpSp>
      <p:grpSp>
        <p:nvGrpSpPr>
          <p:cNvPr id="6" name="グループ化 20"/>
          <p:cNvGrpSpPr/>
          <p:nvPr/>
        </p:nvGrpSpPr>
        <p:grpSpPr>
          <a:xfrm>
            <a:off x="2786050" y="3000372"/>
            <a:ext cx="428628" cy="500066"/>
            <a:chOff x="1714480" y="2643182"/>
            <a:chExt cx="428628" cy="500066"/>
          </a:xfrm>
        </p:grpSpPr>
        <p:sp>
          <p:nvSpPr>
            <p:cNvPr id="22" name="右矢印 21"/>
            <p:cNvSpPr/>
            <p:nvPr/>
          </p:nvSpPr>
          <p:spPr>
            <a:xfrm>
              <a:off x="1714480" y="2643182"/>
              <a:ext cx="42862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左矢印 22"/>
            <p:cNvSpPr/>
            <p:nvPr/>
          </p:nvSpPr>
          <p:spPr>
            <a:xfrm>
              <a:off x="1714480" y="2928934"/>
              <a:ext cx="428628" cy="21431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23"/>
          <p:cNvGrpSpPr/>
          <p:nvPr/>
        </p:nvGrpSpPr>
        <p:grpSpPr>
          <a:xfrm>
            <a:off x="5388298" y="5848964"/>
            <a:ext cx="2255536" cy="723308"/>
            <a:chOff x="3428992" y="4071942"/>
            <a:chExt cx="2255536" cy="723308"/>
          </a:xfrm>
        </p:grpSpPr>
        <p:pic>
          <p:nvPicPr>
            <p:cNvPr id="25" name="Picture 2" descr="C:\Users\a_crede\Pictures\Microsoft クリップ オーガナイザ\j043163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28992" y="4071942"/>
              <a:ext cx="771530" cy="723308"/>
            </a:xfrm>
            <a:prstGeom prst="rect">
              <a:avLst/>
            </a:prstGeom>
            <a:noFill/>
          </p:spPr>
        </p:pic>
        <p:pic>
          <p:nvPicPr>
            <p:cNvPr id="26" name="Picture 2" descr="C:\Users\a_crede\Pictures\Microsoft クリップ オーガナイザ\j043163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4071942"/>
              <a:ext cx="771530" cy="723308"/>
            </a:xfrm>
            <a:prstGeom prst="rect">
              <a:avLst/>
            </a:prstGeom>
            <a:noFill/>
          </p:spPr>
        </p:pic>
        <p:pic>
          <p:nvPicPr>
            <p:cNvPr id="27" name="Picture 2" descr="C:\Users\a_crede\Pictures\Microsoft クリップ オーガナイザ\j043163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57660" y="4071942"/>
              <a:ext cx="771530" cy="723308"/>
            </a:xfrm>
            <a:prstGeom prst="rect">
              <a:avLst/>
            </a:prstGeom>
            <a:noFill/>
          </p:spPr>
        </p:pic>
        <p:pic>
          <p:nvPicPr>
            <p:cNvPr id="28" name="Picture 2" descr="C:\Users\a_crede\Pictures\Microsoft クリップ オーガナイザ\j043163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31042" y="4071942"/>
              <a:ext cx="771530" cy="723308"/>
            </a:xfrm>
            <a:prstGeom prst="rect">
              <a:avLst/>
            </a:prstGeom>
            <a:noFill/>
          </p:spPr>
        </p:pic>
        <p:pic>
          <p:nvPicPr>
            <p:cNvPr id="29" name="Picture 2" descr="C:\Users\a_crede\Pictures\Microsoft クリップ オーガナイザ\j043163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98" y="4071942"/>
              <a:ext cx="771530" cy="723308"/>
            </a:xfrm>
            <a:prstGeom prst="rect">
              <a:avLst/>
            </a:prstGeom>
            <a:noFill/>
          </p:spPr>
        </p:pic>
      </p:grpSp>
      <p:sp>
        <p:nvSpPr>
          <p:cNvPr id="30" name="角丸四角形 29"/>
          <p:cNvSpPr/>
          <p:nvPr/>
        </p:nvSpPr>
        <p:spPr>
          <a:xfrm>
            <a:off x="928662" y="5429264"/>
            <a:ext cx="2857520" cy="128588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5286380" y="5429264"/>
            <a:ext cx="2786082" cy="128588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31"/>
          <p:cNvGrpSpPr/>
          <p:nvPr/>
        </p:nvGrpSpPr>
        <p:grpSpPr>
          <a:xfrm>
            <a:off x="428596" y="3929066"/>
            <a:ext cx="8506183" cy="1357322"/>
            <a:chOff x="642910" y="4429132"/>
            <a:chExt cx="8506183" cy="1357322"/>
          </a:xfrm>
        </p:grpSpPr>
        <p:sp>
          <p:nvSpPr>
            <p:cNvPr id="33" name="平行四辺形 32"/>
            <p:cNvSpPr/>
            <p:nvPr/>
          </p:nvSpPr>
          <p:spPr>
            <a:xfrm>
              <a:off x="642910" y="4714884"/>
              <a:ext cx="8286808" cy="1071570"/>
            </a:xfrm>
            <a:prstGeom prst="parallelogram">
              <a:avLst>
                <a:gd name="adj" fmla="val 164870"/>
              </a:avLst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1928794" y="5201885"/>
              <a:ext cx="427622" cy="180683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3572874" y="5214949"/>
              <a:ext cx="427621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4323476" y="4786312"/>
              <a:ext cx="427622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2843788" y="4870631"/>
              <a:ext cx="427622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7573402" y="4929198"/>
              <a:ext cx="427622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cxnSp>
          <p:nvCxnSpPr>
            <p:cNvPr id="39" name="直線コネクタ 38"/>
            <p:cNvCxnSpPr>
              <a:stCxn id="34" idx="5"/>
              <a:endCxn id="53" idx="2"/>
            </p:cNvCxnSpPr>
            <p:nvPr/>
          </p:nvCxnSpPr>
          <p:spPr>
            <a:xfrm rot="16200000" flipH="1">
              <a:off x="2458675" y="5191225"/>
              <a:ext cx="92060" cy="421826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0" name="直線コネクタ 39"/>
            <p:cNvCxnSpPr>
              <a:stCxn id="53" idx="6"/>
              <a:endCxn id="35" idx="3"/>
            </p:cNvCxnSpPr>
            <p:nvPr/>
          </p:nvCxnSpPr>
          <p:spPr>
            <a:xfrm flipV="1">
              <a:off x="3143240" y="5369173"/>
              <a:ext cx="492258" cy="78995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1" name="直線コネクタ 40"/>
            <p:cNvCxnSpPr>
              <a:stCxn id="37" idx="4"/>
              <a:endCxn id="35" idx="1"/>
            </p:cNvCxnSpPr>
            <p:nvPr/>
          </p:nvCxnSpPr>
          <p:spPr>
            <a:xfrm rot="16200000" flipH="1">
              <a:off x="3251501" y="4838513"/>
              <a:ext cx="190094" cy="577899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2" name="直線コネクタ 41"/>
            <p:cNvCxnSpPr>
              <a:stCxn id="35" idx="7"/>
              <a:endCxn id="36" idx="3"/>
            </p:cNvCxnSpPr>
            <p:nvPr/>
          </p:nvCxnSpPr>
          <p:spPr>
            <a:xfrm rot="5400000" flipH="1" flipV="1">
              <a:off x="4011548" y="4847959"/>
              <a:ext cx="300874" cy="448229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3" name="直線コネクタ 42"/>
            <p:cNvCxnSpPr>
              <a:stCxn id="35" idx="6"/>
              <a:endCxn id="49" idx="2"/>
            </p:cNvCxnSpPr>
            <p:nvPr/>
          </p:nvCxnSpPr>
          <p:spPr>
            <a:xfrm>
              <a:off x="4000495" y="5305292"/>
              <a:ext cx="571505" cy="142876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4" name="直線コネクタ 43"/>
            <p:cNvCxnSpPr>
              <a:stCxn id="52" idx="4"/>
              <a:endCxn id="50" idx="7"/>
            </p:cNvCxnSpPr>
            <p:nvPr/>
          </p:nvCxnSpPr>
          <p:spPr>
            <a:xfrm rot="5400000">
              <a:off x="6005052" y="4756210"/>
              <a:ext cx="202975" cy="624569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5" name="直線コネクタ 44"/>
            <p:cNvCxnSpPr>
              <a:stCxn id="50" idx="5"/>
              <a:endCxn id="51" idx="2"/>
            </p:cNvCxnSpPr>
            <p:nvPr/>
          </p:nvCxnSpPr>
          <p:spPr>
            <a:xfrm rot="16200000" flipH="1">
              <a:off x="6198388" y="4893610"/>
              <a:ext cx="112618" cy="920887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6" name="直線コネクタ 45"/>
            <p:cNvCxnSpPr>
              <a:stCxn id="52" idx="4"/>
              <a:endCxn id="51" idx="0"/>
            </p:cNvCxnSpPr>
            <p:nvPr/>
          </p:nvCxnSpPr>
          <p:spPr>
            <a:xfrm rot="16200000" flipH="1">
              <a:off x="6497381" y="4888448"/>
              <a:ext cx="353013" cy="510129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7" name="直線コネクタ 46"/>
            <p:cNvCxnSpPr>
              <a:stCxn id="36" idx="5"/>
              <a:endCxn id="50" idx="1"/>
            </p:cNvCxnSpPr>
            <p:nvPr/>
          </p:nvCxnSpPr>
          <p:spPr>
            <a:xfrm rot="16200000" flipH="1">
              <a:off x="4975454" y="4653556"/>
              <a:ext cx="229446" cy="803406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テキスト ボックス 47"/>
            <p:cNvSpPr txBox="1"/>
            <p:nvPr/>
          </p:nvSpPr>
          <p:spPr>
            <a:xfrm>
              <a:off x="7429520" y="4429132"/>
              <a:ext cx="1719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 smtClean="0"/>
                <a:t>Overlay   Network</a:t>
              </a:r>
              <a:endParaRPr kumimoji="1" lang="ja-JP" altLang="en-US" sz="1600" b="1" dirty="0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4572000" y="5357826"/>
              <a:ext cx="427622" cy="180683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5429256" y="5143521"/>
              <a:ext cx="427622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6715141" y="5320020"/>
              <a:ext cx="427621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6205012" y="4786322"/>
              <a:ext cx="427622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2715618" y="5357826"/>
              <a:ext cx="427622" cy="180683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cxnSp>
          <p:nvCxnSpPr>
            <p:cNvPr id="54" name="直線コネクタ 53"/>
            <p:cNvCxnSpPr/>
            <p:nvPr/>
          </p:nvCxnSpPr>
          <p:spPr>
            <a:xfrm rot="5400000" flipH="1" flipV="1">
              <a:off x="7226553" y="4997099"/>
              <a:ext cx="263059" cy="555888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5" name="直線コネクタ 54"/>
            <p:cNvCxnSpPr>
              <a:stCxn id="49" idx="6"/>
            </p:cNvCxnSpPr>
            <p:nvPr/>
          </p:nvCxnSpPr>
          <p:spPr>
            <a:xfrm flipV="1">
              <a:off x="4999622" y="5357836"/>
              <a:ext cx="492258" cy="90332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75" name="正方形/長方形 74"/>
          <p:cNvSpPr/>
          <p:nvPr/>
        </p:nvSpPr>
        <p:spPr>
          <a:xfrm>
            <a:off x="1142976" y="6541768"/>
            <a:ext cx="857256" cy="31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moca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5429256" y="6541768"/>
            <a:ext cx="857256" cy="31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latte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grpSp>
        <p:nvGrpSpPr>
          <p:cNvPr id="9" name="グループ化 134"/>
          <p:cNvGrpSpPr/>
          <p:nvPr/>
        </p:nvGrpSpPr>
        <p:grpSpPr>
          <a:xfrm>
            <a:off x="1428729" y="4466931"/>
            <a:ext cx="6144171" cy="1462401"/>
            <a:chOff x="1428729" y="4466931"/>
            <a:chExt cx="6144171" cy="1462401"/>
          </a:xfrm>
        </p:grpSpPr>
        <p:cxnSp>
          <p:nvCxnSpPr>
            <p:cNvPr id="77" name="直線矢印コネクタ 76"/>
            <p:cNvCxnSpPr>
              <a:endCxn id="51" idx="4"/>
            </p:cNvCxnSpPr>
            <p:nvPr/>
          </p:nvCxnSpPr>
          <p:spPr>
            <a:xfrm rot="16200000" flipV="1">
              <a:off x="6357701" y="5357577"/>
              <a:ext cx="857253" cy="14337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/>
            <p:cNvCxnSpPr>
              <a:stCxn id="29" idx="0"/>
              <a:endCxn id="38" idx="4"/>
            </p:cNvCxnSpPr>
            <p:nvPr/>
          </p:nvCxnSpPr>
          <p:spPr>
            <a:xfrm rot="5400000" flipH="1" flipV="1">
              <a:off x="6795911" y="5071976"/>
              <a:ext cx="1239147" cy="31483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/>
            <p:cNvCxnSpPr>
              <a:endCxn id="52" idx="4"/>
            </p:cNvCxnSpPr>
            <p:nvPr/>
          </p:nvCxnSpPr>
          <p:spPr>
            <a:xfrm rot="16200000" flipV="1">
              <a:off x="5657193" y="5014258"/>
              <a:ext cx="1390951" cy="296317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/>
            <p:cNvCxnSpPr>
              <a:endCxn id="50" idx="4"/>
            </p:cNvCxnSpPr>
            <p:nvPr/>
          </p:nvCxnSpPr>
          <p:spPr>
            <a:xfrm rot="16200000" flipV="1">
              <a:off x="5252504" y="5000389"/>
              <a:ext cx="1067382" cy="714883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/>
            <p:cNvCxnSpPr>
              <a:stCxn id="25" idx="0"/>
              <a:endCxn id="49" idx="5"/>
            </p:cNvCxnSpPr>
            <p:nvPr/>
          </p:nvCxnSpPr>
          <p:spPr>
            <a:xfrm rot="16200000" flipV="1">
              <a:off x="4829884" y="4904784"/>
              <a:ext cx="836981" cy="1051379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/>
            <p:cNvCxnSpPr>
              <a:stCxn id="14" idx="0"/>
              <a:endCxn id="36" idx="4"/>
            </p:cNvCxnSpPr>
            <p:nvPr/>
          </p:nvCxnSpPr>
          <p:spPr>
            <a:xfrm rot="5400000" flipH="1" flipV="1">
              <a:off x="2936661" y="4471580"/>
              <a:ext cx="1390961" cy="1381664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/>
            <p:cNvCxnSpPr>
              <a:endCxn id="35" idx="4"/>
            </p:cNvCxnSpPr>
            <p:nvPr/>
          </p:nvCxnSpPr>
          <p:spPr>
            <a:xfrm rot="5400000" flipH="1" flipV="1">
              <a:off x="2555173" y="4912133"/>
              <a:ext cx="1033762" cy="1000633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>
              <a:endCxn id="53" idx="4"/>
            </p:cNvCxnSpPr>
            <p:nvPr/>
          </p:nvCxnSpPr>
          <p:spPr>
            <a:xfrm rot="5400000" flipH="1" flipV="1">
              <a:off x="2019387" y="5233604"/>
              <a:ext cx="890888" cy="500567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>
              <a:endCxn id="37" idx="3"/>
            </p:cNvCxnSpPr>
            <p:nvPr/>
          </p:nvCxnSpPr>
          <p:spPr>
            <a:xfrm rot="5400000" flipH="1" flipV="1">
              <a:off x="1536739" y="4773971"/>
              <a:ext cx="1404541" cy="90617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矢印コネクタ 103"/>
            <p:cNvCxnSpPr>
              <a:endCxn id="34" idx="4"/>
            </p:cNvCxnSpPr>
            <p:nvPr/>
          </p:nvCxnSpPr>
          <p:spPr>
            <a:xfrm rot="5400000" flipH="1" flipV="1">
              <a:off x="1190815" y="5120417"/>
              <a:ext cx="975390" cy="499561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直線矢印コネクタ 106"/>
          <p:cNvCxnSpPr/>
          <p:nvPr/>
        </p:nvCxnSpPr>
        <p:spPr>
          <a:xfrm flipV="1">
            <a:off x="3286116" y="6143644"/>
            <a:ext cx="357190" cy="9526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 flipV="1">
            <a:off x="7572396" y="6143644"/>
            <a:ext cx="357190" cy="9526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133"/>
          <p:cNvGrpSpPr/>
          <p:nvPr/>
        </p:nvGrpSpPr>
        <p:grpSpPr>
          <a:xfrm>
            <a:off x="3357554" y="4286256"/>
            <a:ext cx="3070827" cy="761713"/>
            <a:chOff x="3357554" y="4286256"/>
            <a:chExt cx="3070827" cy="761713"/>
          </a:xfrm>
        </p:grpSpPr>
        <p:sp>
          <p:nvSpPr>
            <p:cNvPr id="129" name="円/楕円 128"/>
            <p:cNvSpPr/>
            <p:nvPr/>
          </p:nvSpPr>
          <p:spPr>
            <a:xfrm>
              <a:off x="3357554" y="4714884"/>
              <a:ext cx="427621" cy="180685"/>
            </a:xfrm>
            <a:prstGeom prst="ellipse">
              <a:avLst/>
            </a:prstGeom>
            <a:solidFill>
              <a:srgbClr val="FF0000"/>
            </a:solidFill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30" name="円/楕円 129"/>
            <p:cNvSpPr/>
            <p:nvPr/>
          </p:nvSpPr>
          <p:spPr>
            <a:xfrm>
              <a:off x="4358693" y="4867284"/>
              <a:ext cx="427621" cy="180685"/>
            </a:xfrm>
            <a:prstGeom prst="ellipse">
              <a:avLst/>
            </a:prstGeom>
            <a:solidFill>
              <a:srgbClr val="FF0000"/>
            </a:solidFill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31" name="円/楕円 130"/>
            <p:cNvSpPr/>
            <p:nvPr/>
          </p:nvSpPr>
          <p:spPr>
            <a:xfrm>
              <a:off x="4129139" y="4301496"/>
              <a:ext cx="427621" cy="180685"/>
            </a:xfrm>
            <a:prstGeom prst="ellipse">
              <a:avLst/>
            </a:prstGeom>
            <a:solidFill>
              <a:srgbClr val="FF0000"/>
            </a:solidFill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32" name="円/楕円 131"/>
            <p:cNvSpPr/>
            <p:nvPr/>
          </p:nvSpPr>
          <p:spPr>
            <a:xfrm>
              <a:off x="5215949" y="4661835"/>
              <a:ext cx="427621" cy="180685"/>
            </a:xfrm>
            <a:prstGeom prst="ellipse">
              <a:avLst/>
            </a:prstGeom>
            <a:solidFill>
              <a:srgbClr val="FF0000"/>
            </a:solidFill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33" name="円/楕円 132"/>
            <p:cNvSpPr/>
            <p:nvPr/>
          </p:nvSpPr>
          <p:spPr>
            <a:xfrm>
              <a:off x="6000760" y="4286256"/>
              <a:ext cx="427621" cy="180685"/>
            </a:xfrm>
            <a:prstGeom prst="ellipse">
              <a:avLst/>
            </a:prstGeom>
            <a:solidFill>
              <a:srgbClr val="FF0000"/>
            </a:solidFill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grpSp>
        <p:nvGrpSpPr>
          <p:cNvPr id="15" name="グループ化 135"/>
          <p:cNvGrpSpPr/>
          <p:nvPr/>
        </p:nvGrpSpPr>
        <p:grpSpPr>
          <a:xfrm>
            <a:off x="3357554" y="3857628"/>
            <a:ext cx="3143272" cy="1071570"/>
            <a:chOff x="3357554" y="3857628"/>
            <a:chExt cx="3143272" cy="1071570"/>
          </a:xfrm>
        </p:grpSpPr>
        <p:grpSp>
          <p:nvGrpSpPr>
            <p:cNvPr id="16" name="グループ化 115"/>
            <p:cNvGrpSpPr/>
            <p:nvPr/>
          </p:nvGrpSpPr>
          <p:grpSpPr>
            <a:xfrm>
              <a:off x="3357554" y="4286256"/>
              <a:ext cx="500066" cy="500066"/>
              <a:chOff x="1285852" y="3714752"/>
              <a:chExt cx="500066" cy="500066"/>
            </a:xfrm>
          </p:grpSpPr>
          <p:sp>
            <p:nvSpPr>
              <p:cNvPr id="114" name="正方形/長方形 113"/>
              <p:cNvSpPr/>
              <p:nvPr/>
            </p:nvSpPr>
            <p:spPr>
              <a:xfrm>
                <a:off x="1357290" y="3714752"/>
                <a:ext cx="28575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正方形/長方形 114"/>
              <p:cNvSpPr/>
              <p:nvPr/>
            </p:nvSpPr>
            <p:spPr>
              <a:xfrm>
                <a:off x="1285852" y="3929066"/>
                <a:ext cx="500066" cy="2143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 smtClean="0"/>
                  <a:t>VM</a:t>
                </a:r>
                <a:endParaRPr kumimoji="1" lang="ja-JP" altLang="en-US" sz="2000" b="1" dirty="0"/>
              </a:p>
            </p:txBody>
          </p:sp>
        </p:grpSp>
        <p:grpSp>
          <p:nvGrpSpPr>
            <p:cNvPr id="17" name="グループ化 116"/>
            <p:cNvGrpSpPr/>
            <p:nvPr/>
          </p:nvGrpSpPr>
          <p:grpSpPr>
            <a:xfrm>
              <a:off x="4357686" y="4429132"/>
              <a:ext cx="500066" cy="500066"/>
              <a:chOff x="1285852" y="3714752"/>
              <a:chExt cx="500066" cy="500066"/>
            </a:xfrm>
          </p:grpSpPr>
          <p:sp>
            <p:nvSpPr>
              <p:cNvPr id="118" name="正方形/長方形 117"/>
              <p:cNvSpPr/>
              <p:nvPr/>
            </p:nvSpPr>
            <p:spPr>
              <a:xfrm>
                <a:off x="1357290" y="3714752"/>
                <a:ext cx="28575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正方形/長方形 118"/>
              <p:cNvSpPr/>
              <p:nvPr/>
            </p:nvSpPr>
            <p:spPr>
              <a:xfrm>
                <a:off x="1285852" y="3929066"/>
                <a:ext cx="500066" cy="2143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 smtClean="0"/>
                  <a:t>VM</a:t>
                </a:r>
                <a:endParaRPr kumimoji="1" lang="ja-JP" altLang="en-US" sz="2000" b="1" dirty="0"/>
              </a:p>
            </p:txBody>
          </p:sp>
        </p:grpSp>
        <p:grpSp>
          <p:nvGrpSpPr>
            <p:cNvPr id="18" name="グループ化 119"/>
            <p:cNvGrpSpPr/>
            <p:nvPr/>
          </p:nvGrpSpPr>
          <p:grpSpPr>
            <a:xfrm>
              <a:off x="4128132" y="3903348"/>
              <a:ext cx="500066" cy="500066"/>
              <a:chOff x="1285852" y="3714752"/>
              <a:chExt cx="500066" cy="500066"/>
            </a:xfrm>
          </p:grpSpPr>
          <p:sp>
            <p:nvSpPr>
              <p:cNvPr id="121" name="正方形/長方形 120"/>
              <p:cNvSpPr/>
              <p:nvPr/>
            </p:nvSpPr>
            <p:spPr>
              <a:xfrm>
                <a:off x="1357290" y="3714752"/>
                <a:ext cx="28575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正方形/長方形 121"/>
              <p:cNvSpPr/>
              <p:nvPr/>
            </p:nvSpPr>
            <p:spPr>
              <a:xfrm>
                <a:off x="1285852" y="3929066"/>
                <a:ext cx="500066" cy="2143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 smtClean="0"/>
                  <a:t>VM</a:t>
                </a:r>
                <a:endParaRPr kumimoji="1" lang="ja-JP" altLang="en-US" sz="2000" b="1" dirty="0"/>
              </a:p>
            </p:txBody>
          </p:sp>
        </p:grpSp>
        <p:grpSp>
          <p:nvGrpSpPr>
            <p:cNvPr id="20" name="グループ化 122"/>
            <p:cNvGrpSpPr/>
            <p:nvPr/>
          </p:nvGrpSpPr>
          <p:grpSpPr>
            <a:xfrm>
              <a:off x="5214942" y="4275778"/>
              <a:ext cx="500066" cy="500066"/>
              <a:chOff x="1285852" y="3714752"/>
              <a:chExt cx="500066" cy="500066"/>
            </a:xfrm>
          </p:grpSpPr>
          <p:sp>
            <p:nvSpPr>
              <p:cNvPr id="124" name="正方形/長方形 123"/>
              <p:cNvSpPr/>
              <p:nvPr/>
            </p:nvSpPr>
            <p:spPr>
              <a:xfrm>
                <a:off x="1357290" y="3714752"/>
                <a:ext cx="28575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正方形/長方形 124"/>
              <p:cNvSpPr/>
              <p:nvPr/>
            </p:nvSpPr>
            <p:spPr>
              <a:xfrm>
                <a:off x="1285852" y="3929066"/>
                <a:ext cx="500066" cy="2143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 smtClean="0"/>
                  <a:t>VM</a:t>
                </a:r>
                <a:endParaRPr kumimoji="1" lang="ja-JP" altLang="en-US" sz="2000" b="1" dirty="0"/>
              </a:p>
            </p:txBody>
          </p:sp>
        </p:grpSp>
        <p:grpSp>
          <p:nvGrpSpPr>
            <p:cNvPr id="21" name="グループ化 125"/>
            <p:cNvGrpSpPr/>
            <p:nvPr/>
          </p:nvGrpSpPr>
          <p:grpSpPr>
            <a:xfrm>
              <a:off x="6000760" y="3857628"/>
              <a:ext cx="500066" cy="500066"/>
              <a:chOff x="1285852" y="3714752"/>
              <a:chExt cx="500066" cy="500066"/>
            </a:xfrm>
          </p:grpSpPr>
          <p:sp>
            <p:nvSpPr>
              <p:cNvPr id="127" name="正方形/長方形 126"/>
              <p:cNvSpPr/>
              <p:nvPr/>
            </p:nvSpPr>
            <p:spPr>
              <a:xfrm>
                <a:off x="1357290" y="3714752"/>
                <a:ext cx="28575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正方形/長方形 127"/>
              <p:cNvSpPr/>
              <p:nvPr/>
            </p:nvSpPr>
            <p:spPr>
              <a:xfrm>
                <a:off x="1285852" y="3929066"/>
                <a:ext cx="500066" cy="2143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 smtClean="0"/>
                  <a:t>VM</a:t>
                </a:r>
                <a:endParaRPr kumimoji="1" lang="ja-JP" altLang="en-US" sz="2000" b="1" dirty="0"/>
              </a:p>
            </p:txBody>
          </p:sp>
        </p:grpSp>
      </p:grpSp>
      <p:grpSp>
        <p:nvGrpSpPr>
          <p:cNvPr id="24" name="グループ化 183"/>
          <p:cNvGrpSpPr/>
          <p:nvPr/>
        </p:nvGrpSpPr>
        <p:grpSpPr>
          <a:xfrm>
            <a:off x="3286116" y="3500438"/>
            <a:ext cx="2857520" cy="928694"/>
            <a:chOff x="2458356" y="2771590"/>
            <a:chExt cx="2357454" cy="642942"/>
          </a:xfrm>
        </p:grpSpPr>
        <p:sp>
          <p:nvSpPr>
            <p:cNvPr id="63" name="雲 62"/>
            <p:cNvSpPr/>
            <p:nvPr/>
          </p:nvSpPr>
          <p:spPr>
            <a:xfrm>
              <a:off x="2458356" y="3057342"/>
              <a:ext cx="2357454" cy="357190"/>
            </a:xfrm>
            <a:prstGeom prst="cloud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8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4" cstate="print">
              <a:lum bright="40000"/>
            </a:blip>
            <a:srcRect/>
            <a:stretch>
              <a:fillRect/>
            </a:stretch>
          </p:blipFill>
          <p:spPr bwMode="auto">
            <a:xfrm>
              <a:off x="3172736" y="2774894"/>
              <a:ext cx="285752" cy="4967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4" cstate="print">
              <a:lum bright="40000"/>
            </a:blip>
            <a:srcRect/>
            <a:stretch>
              <a:fillRect/>
            </a:stretch>
          </p:blipFill>
          <p:spPr bwMode="auto">
            <a:xfrm>
              <a:off x="3458488" y="2771590"/>
              <a:ext cx="285752" cy="4967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4" cstate="print">
              <a:lum bright="40000"/>
            </a:blip>
            <a:srcRect/>
            <a:stretch>
              <a:fillRect/>
            </a:stretch>
          </p:blipFill>
          <p:spPr bwMode="auto">
            <a:xfrm>
              <a:off x="3744240" y="2771590"/>
              <a:ext cx="285752" cy="4967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4" cstate="print">
              <a:lum bright="40000"/>
            </a:blip>
            <a:srcRect/>
            <a:stretch>
              <a:fillRect/>
            </a:stretch>
          </p:blipFill>
          <p:spPr bwMode="auto">
            <a:xfrm>
              <a:off x="4029992" y="2771590"/>
              <a:ext cx="285752" cy="4967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sp>
          <p:nvSpPr>
            <p:cNvPr id="71" name="正方形/長方形 70"/>
            <p:cNvSpPr/>
            <p:nvPr/>
          </p:nvSpPr>
          <p:spPr>
            <a:xfrm>
              <a:off x="2958422" y="3128780"/>
              <a:ext cx="1571636" cy="2143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/>
                <a:t>Virtual Cluster</a:t>
              </a:r>
              <a:endParaRPr kumimoji="1" lang="ja-JP" altLang="en-US" b="1" dirty="0"/>
            </a:p>
          </p:txBody>
        </p:sp>
      </p:grpSp>
      <p:sp>
        <p:nvSpPr>
          <p:cNvPr id="137" name="角丸四角形 136"/>
          <p:cNvSpPr/>
          <p:nvPr/>
        </p:nvSpPr>
        <p:spPr>
          <a:xfrm>
            <a:off x="3286116" y="2928934"/>
            <a:ext cx="2857520" cy="571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Web</a:t>
            </a:r>
            <a:r>
              <a:rPr kumimoji="1" lang="en-US" altLang="ja-JP" sz="2800" dirty="0" smtClean="0"/>
              <a:t> </a:t>
            </a:r>
            <a:r>
              <a:rPr lang="en-US" altLang="ja-JP" sz="2800" dirty="0" smtClean="0"/>
              <a:t>Portal</a:t>
            </a:r>
            <a:endParaRPr kumimoji="1" lang="ja-JP" altLang="en-US" sz="2800" dirty="0"/>
          </a:p>
        </p:txBody>
      </p:sp>
      <p:cxnSp>
        <p:nvCxnSpPr>
          <p:cNvPr id="141" name="直線矢印コネクタ 140"/>
          <p:cNvCxnSpPr>
            <a:endCxn id="67" idx="1"/>
          </p:cNvCxnSpPr>
          <p:nvPr/>
        </p:nvCxnSpPr>
        <p:spPr>
          <a:xfrm>
            <a:off x="2571736" y="3714753"/>
            <a:ext cx="1580295" cy="14923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prstDash val="sysDot"/>
            <a:headEnd type="triangle" w="med" len="med"/>
            <a:tailEnd type="triangle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3429000"/>
            <a:ext cx="1311196" cy="94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00232" y="3071810"/>
            <a:ext cx="677410" cy="64294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グループ化 182"/>
          <p:cNvGrpSpPr/>
          <p:nvPr/>
        </p:nvGrpSpPr>
        <p:grpSpPr>
          <a:xfrm>
            <a:off x="642910" y="4000504"/>
            <a:ext cx="8286808" cy="1071570"/>
            <a:chOff x="642910" y="4714884"/>
            <a:chExt cx="8286808" cy="1071570"/>
          </a:xfrm>
        </p:grpSpPr>
        <p:sp>
          <p:nvSpPr>
            <p:cNvPr id="184" name="平行四辺形 183"/>
            <p:cNvSpPr/>
            <p:nvPr/>
          </p:nvSpPr>
          <p:spPr>
            <a:xfrm>
              <a:off x="642910" y="4714884"/>
              <a:ext cx="8286808" cy="1071570"/>
            </a:xfrm>
            <a:prstGeom prst="parallelogram">
              <a:avLst>
                <a:gd name="adj" fmla="val 164870"/>
              </a:avLst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5" name="円/楕円 184"/>
            <p:cNvSpPr/>
            <p:nvPr/>
          </p:nvSpPr>
          <p:spPr>
            <a:xfrm>
              <a:off x="1928794" y="5201885"/>
              <a:ext cx="427622" cy="180683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86" name="円/楕円 185"/>
            <p:cNvSpPr/>
            <p:nvPr/>
          </p:nvSpPr>
          <p:spPr>
            <a:xfrm>
              <a:off x="3572874" y="5214949"/>
              <a:ext cx="427621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87" name="円/楕円 186"/>
            <p:cNvSpPr/>
            <p:nvPr/>
          </p:nvSpPr>
          <p:spPr>
            <a:xfrm>
              <a:off x="4323476" y="4786312"/>
              <a:ext cx="427622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88" name="円/楕円 187"/>
            <p:cNvSpPr/>
            <p:nvPr/>
          </p:nvSpPr>
          <p:spPr>
            <a:xfrm>
              <a:off x="2843788" y="4870631"/>
              <a:ext cx="427622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89" name="円/楕円 188"/>
            <p:cNvSpPr/>
            <p:nvPr/>
          </p:nvSpPr>
          <p:spPr>
            <a:xfrm>
              <a:off x="7573402" y="4929198"/>
              <a:ext cx="427622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cxnSp>
          <p:nvCxnSpPr>
            <p:cNvPr id="190" name="直線コネクタ 189"/>
            <p:cNvCxnSpPr>
              <a:stCxn id="185" idx="5"/>
              <a:endCxn id="204" idx="2"/>
            </p:cNvCxnSpPr>
            <p:nvPr/>
          </p:nvCxnSpPr>
          <p:spPr>
            <a:xfrm rot="16200000" flipH="1">
              <a:off x="2458675" y="5191225"/>
              <a:ext cx="92060" cy="421826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1" name="直線コネクタ 190"/>
            <p:cNvCxnSpPr>
              <a:stCxn id="204" idx="6"/>
              <a:endCxn id="186" idx="3"/>
            </p:cNvCxnSpPr>
            <p:nvPr/>
          </p:nvCxnSpPr>
          <p:spPr>
            <a:xfrm flipV="1">
              <a:off x="3143240" y="5369173"/>
              <a:ext cx="492258" cy="78995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2" name="直線コネクタ 191"/>
            <p:cNvCxnSpPr>
              <a:stCxn id="188" idx="4"/>
              <a:endCxn id="186" idx="1"/>
            </p:cNvCxnSpPr>
            <p:nvPr/>
          </p:nvCxnSpPr>
          <p:spPr>
            <a:xfrm rot="16200000" flipH="1">
              <a:off x="3251501" y="4838513"/>
              <a:ext cx="190094" cy="577899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3" name="直線コネクタ 192"/>
            <p:cNvCxnSpPr>
              <a:stCxn id="186" idx="7"/>
              <a:endCxn id="187" idx="3"/>
            </p:cNvCxnSpPr>
            <p:nvPr/>
          </p:nvCxnSpPr>
          <p:spPr>
            <a:xfrm rot="5400000" flipH="1" flipV="1">
              <a:off x="4011548" y="4847959"/>
              <a:ext cx="300874" cy="448229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4" name="直線コネクタ 193"/>
            <p:cNvCxnSpPr>
              <a:stCxn id="186" idx="6"/>
              <a:endCxn id="200" idx="2"/>
            </p:cNvCxnSpPr>
            <p:nvPr/>
          </p:nvCxnSpPr>
          <p:spPr>
            <a:xfrm>
              <a:off x="4000495" y="5305292"/>
              <a:ext cx="571505" cy="142876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5" name="直線コネクタ 194"/>
            <p:cNvCxnSpPr>
              <a:stCxn id="203" idx="4"/>
              <a:endCxn id="201" idx="7"/>
            </p:cNvCxnSpPr>
            <p:nvPr/>
          </p:nvCxnSpPr>
          <p:spPr>
            <a:xfrm rot="5400000">
              <a:off x="6005052" y="4756210"/>
              <a:ext cx="202975" cy="624569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6" name="直線コネクタ 195"/>
            <p:cNvCxnSpPr>
              <a:stCxn id="201" idx="5"/>
              <a:endCxn id="202" idx="2"/>
            </p:cNvCxnSpPr>
            <p:nvPr/>
          </p:nvCxnSpPr>
          <p:spPr>
            <a:xfrm rot="16200000" flipH="1">
              <a:off x="6198388" y="4893610"/>
              <a:ext cx="112618" cy="920887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7" name="直線コネクタ 196"/>
            <p:cNvCxnSpPr>
              <a:stCxn id="203" idx="4"/>
              <a:endCxn id="202" idx="0"/>
            </p:cNvCxnSpPr>
            <p:nvPr/>
          </p:nvCxnSpPr>
          <p:spPr>
            <a:xfrm rot="16200000" flipH="1">
              <a:off x="6497381" y="4888448"/>
              <a:ext cx="353013" cy="510129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8" name="直線コネクタ 197"/>
            <p:cNvCxnSpPr>
              <a:stCxn id="187" idx="5"/>
              <a:endCxn id="201" idx="1"/>
            </p:cNvCxnSpPr>
            <p:nvPr/>
          </p:nvCxnSpPr>
          <p:spPr>
            <a:xfrm rot="16200000" flipH="1">
              <a:off x="4975454" y="4653556"/>
              <a:ext cx="229446" cy="803406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9" name="テキスト ボックス 198"/>
            <p:cNvSpPr txBox="1"/>
            <p:nvPr/>
          </p:nvSpPr>
          <p:spPr>
            <a:xfrm>
              <a:off x="6710536" y="5429264"/>
              <a:ext cx="1719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 smtClean="0"/>
                <a:t>Overlay   Network</a:t>
              </a:r>
              <a:endParaRPr kumimoji="1" lang="ja-JP" altLang="en-US" sz="1600" b="1" dirty="0"/>
            </a:p>
          </p:txBody>
        </p:sp>
        <p:sp>
          <p:nvSpPr>
            <p:cNvPr id="200" name="円/楕円 199"/>
            <p:cNvSpPr/>
            <p:nvPr/>
          </p:nvSpPr>
          <p:spPr>
            <a:xfrm>
              <a:off x="4572000" y="5357826"/>
              <a:ext cx="427622" cy="180683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01" name="円/楕円 200"/>
            <p:cNvSpPr/>
            <p:nvPr/>
          </p:nvSpPr>
          <p:spPr>
            <a:xfrm>
              <a:off x="5429256" y="5143521"/>
              <a:ext cx="427622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02" name="円/楕円 201"/>
            <p:cNvSpPr/>
            <p:nvPr/>
          </p:nvSpPr>
          <p:spPr>
            <a:xfrm>
              <a:off x="6715141" y="5320020"/>
              <a:ext cx="427621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03" name="円/楕円 202"/>
            <p:cNvSpPr/>
            <p:nvPr/>
          </p:nvSpPr>
          <p:spPr>
            <a:xfrm>
              <a:off x="6205012" y="4786322"/>
              <a:ext cx="427622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04" name="円/楕円 203"/>
            <p:cNvSpPr/>
            <p:nvPr/>
          </p:nvSpPr>
          <p:spPr>
            <a:xfrm>
              <a:off x="2715618" y="5357826"/>
              <a:ext cx="427622" cy="180683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cxnSp>
          <p:nvCxnSpPr>
            <p:cNvPr id="205" name="直線コネクタ 204"/>
            <p:cNvCxnSpPr/>
            <p:nvPr/>
          </p:nvCxnSpPr>
          <p:spPr>
            <a:xfrm rot="5400000" flipH="1" flipV="1">
              <a:off x="7226553" y="4997099"/>
              <a:ext cx="263059" cy="555888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6" name="直線コネクタ 205"/>
            <p:cNvCxnSpPr>
              <a:stCxn id="200" idx="6"/>
            </p:cNvCxnSpPr>
            <p:nvPr/>
          </p:nvCxnSpPr>
          <p:spPr>
            <a:xfrm flipV="1">
              <a:off x="4999622" y="5357836"/>
              <a:ext cx="492258" cy="90332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cxnSp>
        <p:nvCxnSpPr>
          <p:cNvPr id="176" name="直線コネクタ 175"/>
          <p:cNvCxnSpPr/>
          <p:nvPr/>
        </p:nvCxnSpPr>
        <p:spPr>
          <a:xfrm flipV="1">
            <a:off x="1500166" y="3628074"/>
            <a:ext cx="2816559" cy="72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9" name="グループ化 48"/>
          <p:cNvGrpSpPr/>
          <p:nvPr/>
        </p:nvGrpSpPr>
        <p:grpSpPr>
          <a:xfrm>
            <a:off x="928662" y="5072074"/>
            <a:ext cx="7715304" cy="1842148"/>
            <a:chOff x="756286" y="2217652"/>
            <a:chExt cx="7715304" cy="1842148"/>
          </a:xfrm>
        </p:grpSpPr>
        <p:grpSp>
          <p:nvGrpSpPr>
            <p:cNvPr id="27" name="グループ化 26"/>
            <p:cNvGrpSpPr/>
            <p:nvPr/>
          </p:nvGrpSpPr>
          <p:grpSpPr>
            <a:xfrm>
              <a:off x="756286" y="2217652"/>
              <a:ext cx="7715304" cy="1842148"/>
              <a:chOff x="886720" y="4992570"/>
              <a:chExt cx="7715304" cy="1842148"/>
            </a:xfrm>
          </p:grpSpPr>
          <p:grpSp>
            <p:nvGrpSpPr>
              <p:cNvPr id="12" name="グループ化 11"/>
              <p:cNvGrpSpPr/>
              <p:nvPr/>
            </p:nvGrpSpPr>
            <p:grpSpPr>
              <a:xfrm>
                <a:off x="886720" y="4992570"/>
                <a:ext cx="7715304" cy="1842148"/>
                <a:chOff x="886720" y="4992570"/>
                <a:chExt cx="7715304" cy="1842148"/>
              </a:xfrm>
            </p:grpSpPr>
            <p:pic>
              <p:nvPicPr>
                <p:cNvPr id="13" name="Picture 51" descr="ot_00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lum bright="-30000" contrast="10000"/>
                </a:blip>
                <a:srcRect/>
                <a:stretch>
                  <a:fillRect/>
                </a:stretch>
              </p:blipFill>
              <p:spPr bwMode="auto">
                <a:xfrm>
                  <a:off x="886720" y="5120206"/>
                  <a:ext cx="7715304" cy="17145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scene3d>
                  <a:camera prst="perspectiveRelaxedModerately"/>
                  <a:lightRig rig="threePt" dir="t"/>
                </a:scene3d>
              </p:spPr>
            </p:pic>
            <p:sp>
              <p:nvSpPr>
                <p:cNvPr id="14" name="円/楕円 13"/>
                <p:cNvSpPr/>
                <p:nvPr/>
              </p:nvSpPr>
              <p:spPr>
                <a:xfrm>
                  <a:off x="4029992" y="6263214"/>
                  <a:ext cx="785818" cy="21431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" name="直線コネクタ 14"/>
                <p:cNvCxnSpPr>
                  <a:stCxn id="14" idx="7"/>
                  <a:endCxn id="14" idx="3"/>
                </p:cNvCxnSpPr>
                <p:nvPr/>
              </p:nvCxnSpPr>
              <p:spPr>
                <a:xfrm rot="16200000" flipH="1" flipV="1">
                  <a:off x="4347130" y="6092543"/>
                  <a:ext cx="151542" cy="5556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6" name="角丸四角形 15"/>
                <p:cNvSpPr/>
                <p:nvPr/>
              </p:nvSpPr>
              <p:spPr>
                <a:xfrm>
                  <a:off x="1743976" y="5489538"/>
                  <a:ext cx="1357322" cy="928694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角丸四角形 16"/>
                <p:cNvSpPr/>
                <p:nvPr/>
              </p:nvSpPr>
              <p:spPr>
                <a:xfrm>
                  <a:off x="6244570" y="5489538"/>
                  <a:ext cx="1357322" cy="928694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" name="角丸四角形 17"/>
                <p:cNvSpPr/>
                <p:nvPr/>
              </p:nvSpPr>
              <p:spPr>
                <a:xfrm>
                  <a:off x="4029992" y="4992570"/>
                  <a:ext cx="1357322" cy="928694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" name="直線コネクタ 18"/>
                <p:cNvCxnSpPr>
                  <a:stCxn id="14" idx="6"/>
                </p:cNvCxnSpPr>
                <p:nvPr/>
              </p:nvCxnSpPr>
              <p:spPr>
                <a:xfrm flipV="1">
                  <a:off x="4815810" y="6025323"/>
                  <a:ext cx="1500198" cy="34504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/>
                <p:cNvCxnSpPr>
                  <a:endCxn id="14" idx="2"/>
                </p:cNvCxnSpPr>
                <p:nvPr/>
              </p:nvCxnSpPr>
              <p:spPr>
                <a:xfrm>
                  <a:off x="3172736" y="6025323"/>
                  <a:ext cx="857256" cy="34504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1998391" y="6393948"/>
                  <a:ext cx="14886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600" b="1" dirty="0" smtClean="0"/>
                    <a:t>Organization  A</a:t>
                  </a:r>
                </a:p>
              </p:txBody>
            </p:sp>
            <p:sp>
              <p:nvSpPr>
                <p:cNvPr id="22" name="テキスト ボックス 21"/>
                <p:cNvSpPr txBox="1"/>
                <p:nvPr/>
              </p:nvSpPr>
              <p:spPr>
                <a:xfrm>
                  <a:off x="5330164" y="5154082"/>
                  <a:ext cx="14325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600" b="1" dirty="0" smtClean="0"/>
                    <a:t>Organization B</a:t>
                  </a:r>
                  <a:endParaRPr kumimoji="1" lang="ja-JP" altLang="en-US" sz="1600" b="1" dirty="0"/>
                </a:p>
              </p:txBody>
            </p:sp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6348094" y="6406090"/>
                  <a:ext cx="14725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600" b="1" dirty="0" smtClean="0"/>
                    <a:t>Organization  C</a:t>
                  </a:r>
                </a:p>
              </p:txBody>
            </p:sp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4250393" y="6429396"/>
                  <a:ext cx="167250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600" b="1" dirty="0" smtClean="0"/>
                    <a:t>Physical  network</a:t>
                  </a:r>
                  <a:endParaRPr kumimoji="1" lang="ja-JP" altLang="en-US" sz="1600" b="1" dirty="0"/>
                </a:p>
              </p:txBody>
            </p:sp>
          </p:grpSp>
          <p:cxnSp>
            <p:nvCxnSpPr>
              <p:cNvPr id="25" name="直線コネクタ 24"/>
              <p:cNvCxnSpPr/>
              <p:nvPr/>
            </p:nvCxnSpPr>
            <p:spPr>
              <a:xfrm rot="16200000" flipH="1">
                <a:off x="4347130" y="6092543"/>
                <a:ext cx="151542" cy="5556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rot="5400000">
                <a:off x="4446834" y="5965671"/>
                <a:ext cx="273610" cy="3214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グループ化 27"/>
            <p:cNvGrpSpPr/>
            <p:nvPr/>
          </p:nvGrpSpPr>
          <p:grpSpPr>
            <a:xfrm>
              <a:off x="1785918" y="2289088"/>
              <a:ext cx="5326732" cy="1282788"/>
              <a:chOff x="1886856" y="5135444"/>
              <a:chExt cx="5326732" cy="1282788"/>
            </a:xfrm>
          </p:grpSpPr>
          <p:grpSp>
            <p:nvGrpSpPr>
              <p:cNvPr id="29" name="グループ化 94"/>
              <p:cNvGrpSpPr>
                <a:grpSpLocks/>
              </p:cNvGrpSpPr>
              <p:nvPr/>
            </p:nvGrpSpPr>
            <p:grpSpPr bwMode="auto">
              <a:xfrm>
                <a:off x="1886856" y="5747415"/>
                <a:ext cx="896849" cy="456503"/>
                <a:chOff x="2918925" y="5715016"/>
                <a:chExt cx="938695" cy="428628"/>
              </a:xfrm>
            </p:grpSpPr>
            <p:pic>
              <p:nvPicPr>
                <p:cNvPr id="46" name="Picture 2" descr="C:\Users\a_crede\Pictures\Microsoft クリップ オーガナイザ\j0431616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918925" y="5715016"/>
                  <a:ext cx="428628" cy="4286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7" name="Picture 2" descr="C:\Users\a_crede\Pictures\Microsoft クリップ オーガナイザ\j0431616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163235" y="5715016"/>
                  <a:ext cx="428627" cy="4286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8" name="Picture 2" descr="C:\Users\a_crede\Pictures\Microsoft クリップ オーガナイザ\j0431616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428992" y="5715016"/>
                  <a:ext cx="428628" cy="4286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0" name="グループ化 94"/>
              <p:cNvGrpSpPr>
                <a:grpSpLocks/>
              </p:cNvGrpSpPr>
              <p:nvPr/>
            </p:nvGrpSpPr>
            <p:grpSpPr bwMode="auto">
              <a:xfrm>
                <a:off x="2061578" y="5961729"/>
                <a:ext cx="896849" cy="456503"/>
                <a:chOff x="2918925" y="5715016"/>
                <a:chExt cx="938695" cy="428628"/>
              </a:xfrm>
            </p:grpSpPr>
            <p:pic>
              <p:nvPicPr>
                <p:cNvPr id="43" name="Picture 2" descr="C:\Users\a_crede\Pictures\Microsoft クリップ オーガナイザ\j0431616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918925" y="5715016"/>
                  <a:ext cx="428628" cy="4286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4" name="Picture 2" descr="C:\Users\a_crede\Pictures\Microsoft クリップ オーガナイザ\j0431616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163235" y="5715016"/>
                  <a:ext cx="428627" cy="4286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5" name="Picture 2" descr="C:\Users\a_crede\Pictures\Microsoft クリップ オーガナイザ\j0431616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428992" y="5715016"/>
                  <a:ext cx="428628" cy="4286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1" name="グループ化 1460"/>
              <p:cNvGrpSpPr/>
              <p:nvPr/>
            </p:nvGrpSpPr>
            <p:grpSpPr>
              <a:xfrm>
                <a:off x="6632874" y="5684860"/>
                <a:ext cx="580714" cy="519058"/>
                <a:chOff x="6375263" y="5643578"/>
                <a:chExt cx="580714" cy="519058"/>
              </a:xfrm>
            </p:grpSpPr>
            <p:pic>
              <p:nvPicPr>
                <p:cNvPr id="41" name="Picture 3" descr="C:\Users\a_crede\Pictures\Microsoft クリップ オーガナイザ\j0428969.wmf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375263" y="5643578"/>
                  <a:ext cx="326076" cy="5190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2" name="Picture 3" descr="C:\Users\a_crede\Pictures\Microsoft クリップ オーガナイザ\j0428969.wmf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629901" y="5643578"/>
                  <a:ext cx="326076" cy="5190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2" name="グループ化 1460"/>
              <p:cNvGrpSpPr/>
              <p:nvPr/>
            </p:nvGrpSpPr>
            <p:grpSpPr>
              <a:xfrm>
                <a:off x="6387446" y="5899174"/>
                <a:ext cx="571504" cy="519058"/>
                <a:chOff x="6129835" y="5643578"/>
                <a:chExt cx="571504" cy="519058"/>
              </a:xfrm>
            </p:grpSpPr>
            <p:pic>
              <p:nvPicPr>
                <p:cNvPr id="39" name="Picture 3" descr="C:\Users\a_crede\Pictures\Microsoft クリップ オーガナイザ\j0428969.wmf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129835" y="5643578"/>
                  <a:ext cx="326076" cy="5190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0" name="Picture 3" descr="C:\Users\a_crede\Pictures\Microsoft クリップ オーガナイザ\j0428969.wmf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375263" y="5643578"/>
                  <a:ext cx="326076" cy="5190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3" name="グループ化 124"/>
              <p:cNvGrpSpPr/>
              <p:nvPr/>
            </p:nvGrpSpPr>
            <p:grpSpPr>
              <a:xfrm>
                <a:off x="4143372" y="5135444"/>
                <a:ext cx="1143008" cy="714382"/>
                <a:chOff x="3967313" y="4118524"/>
                <a:chExt cx="1285882" cy="857259"/>
              </a:xfrm>
            </p:grpSpPr>
            <p:pic>
              <p:nvPicPr>
                <p:cNvPr id="34" name="Picture 2" descr="C:\Users\a_crede\Pictures\Microsoft クリップ オーガナイザ\j0431637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253065" y="4118526"/>
                  <a:ext cx="571504" cy="5715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5" name="Picture 2" descr="C:\Users\a_crede\Pictures\Microsoft クリップ オーガナイザ\j0431637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610255" y="4118524"/>
                  <a:ext cx="571504" cy="5715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6" name="Picture 2" descr="C:\Users\a_crede\Pictures\Microsoft クリップ オーガナイザ\j0431637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3967313" y="4404279"/>
                  <a:ext cx="571504" cy="5715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7" name="Picture 2" descr="C:\Users\a_crede\Pictures\Microsoft クリップ オーガナイザ\j0431637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288784" y="4404279"/>
                  <a:ext cx="571504" cy="5715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8" name="Picture 2" descr="C:\Users\a_crede\Pictures\Microsoft クリップ オーガナイザ\j0431637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681692" y="4404277"/>
                  <a:ext cx="571503" cy="571504"/>
                </a:xfrm>
                <a:prstGeom prst="rect">
                  <a:avLst/>
                </a:prstGeom>
                <a:noFill/>
              </p:spPr>
            </p:pic>
          </p:grpSp>
        </p:grpSp>
      </p:grpSp>
      <p:grpSp>
        <p:nvGrpSpPr>
          <p:cNvPr id="50" name="グループ化 49"/>
          <p:cNvGrpSpPr/>
          <p:nvPr/>
        </p:nvGrpSpPr>
        <p:grpSpPr>
          <a:xfrm>
            <a:off x="2457562" y="4771082"/>
            <a:ext cx="4430744" cy="1056438"/>
            <a:chOff x="2457562" y="4719646"/>
            <a:chExt cx="4430744" cy="1056438"/>
          </a:xfrm>
        </p:grpSpPr>
        <p:cxnSp>
          <p:nvCxnSpPr>
            <p:cNvPr id="51" name="直線矢印コネクタ 50"/>
            <p:cNvCxnSpPr/>
            <p:nvPr/>
          </p:nvCxnSpPr>
          <p:spPr>
            <a:xfrm rot="5400000" flipH="1" flipV="1">
              <a:off x="2058582" y="5304872"/>
              <a:ext cx="798754" cy="794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/>
            <p:nvPr/>
          </p:nvCxnSpPr>
          <p:spPr>
            <a:xfrm rot="16200000" flipV="1">
              <a:off x="4565063" y="4940897"/>
              <a:ext cx="471998" cy="29496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/>
            <p:nvPr/>
          </p:nvCxnSpPr>
          <p:spPr>
            <a:xfrm rot="5400000" flipH="1" flipV="1">
              <a:off x="6452813" y="5340591"/>
              <a:ext cx="869398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グループ化 113"/>
          <p:cNvGrpSpPr/>
          <p:nvPr/>
        </p:nvGrpSpPr>
        <p:grpSpPr>
          <a:xfrm>
            <a:off x="2857488" y="3619226"/>
            <a:ext cx="2745124" cy="714391"/>
            <a:chOff x="2785066" y="3405684"/>
            <a:chExt cx="2745124" cy="714391"/>
          </a:xfrm>
        </p:grpSpPr>
        <p:cxnSp>
          <p:nvCxnSpPr>
            <p:cNvPr id="115" name="直線コネクタ 114"/>
            <p:cNvCxnSpPr/>
            <p:nvPr/>
          </p:nvCxnSpPr>
          <p:spPr>
            <a:xfrm flipV="1">
              <a:off x="2785066" y="3407282"/>
              <a:ext cx="2745123" cy="725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 rot="5400000">
              <a:off x="4338951" y="3739677"/>
              <a:ext cx="66796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 rot="5400000">
              <a:off x="5304881" y="3630993"/>
              <a:ext cx="45061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>
            <a:xfrm rot="5400000">
              <a:off x="3402846" y="3675643"/>
              <a:ext cx="539916" cy="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 rot="5400000" flipH="1" flipV="1">
              <a:off x="2458355" y="3762884"/>
              <a:ext cx="71438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21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9068" y="2985132"/>
            <a:ext cx="677410" cy="642942"/>
          </a:xfrm>
          <a:prstGeom prst="rect">
            <a:avLst/>
          </a:prstGeom>
          <a:noFill/>
        </p:spPr>
      </p:pic>
      <p:grpSp>
        <p:nvGrpSpPr>
          <p:cNvPr id="125" name="グループ化 124"/>
          <p:cNvGrpSpPr/>
          <p:nvPr/>
        </p:nvGrpSpPr>
        <p:grpSpPr>
          <a:xfrm>
            <a:off x="2571736" y="4047864"/>
            <a:ext cx="3260378" cy="723218"/>
            <a:chOff x="2571736" y="3714752"/>
            <a:chExt cx="3260378" cy="723218"/>
          </a:xfrm>
        </p:grpSpPr>
        <p:grpSp>
          <p:nvGrpSpPr>
            <p:cNvPr id="126" name="グループ化 77"/>
            <p:cNvGrpSpPr/>
            <p:nvPr/>
          </p:nvGrpSpPr>
          <p:grpSpPr>
            <a:xfrm>
              <a:off x="2571736" y="3925762"/>
              <a:ext cx="522900" cy="512208"/>
              <a:chOff x="2571736" y="3925762"/>
              <a:chExt cx="522900" cy="512208"/>
            </a:xfrm>
          </p:grpSpPr>
          <p:pic>
            <p:nvPicPr>
              <p:cNvPr id="142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40000"/>
              </a:blip>
              <a:srcRect/>
              <a:stretch>
                <a:fillRect/>
              </a:stretch>
            </p:blipFill>
            <p:spPr bwMode="auto">
              <a:xfrm>
                <a:off x="2737446" y="3925762"/>
                <a:ext cx="285752" cy="49676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</p:pic>
          <p:grpSp>
            <p:nvGrpSpPr>
              <p:cNvPr id="143" name="グループ化 76"/>
              <p:cNvGrpSpPr/>
              <p:nvPr/>
            </p:nvGrpSpPr>
            <p:grpSpPr>
              <a:xfrm>
                <a:off x="2571736" y="4068638"/>
                <a:ext cx="522900" cy="369332"/>
                <a:chOff x="2571736" y="4068638"/>
                <a:chExt cx="522900" cy="369332"/>
              </a:xfrm>
            </p:grpSpPr>
            <p:sp>
              <p:nvSpPr>
                <p:cNvPr id="144" name="正方形/長方形 143"/>
                <p:cNvSpPr/>
                <p:nvPr/>
              </p:nvSpPr>
              <p:spPr>
                <a:xfrm>
                  <a:off x="2643174" y="4140076"/>
                  <a:ext cx="428628" cy="21431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5" name="テキスト ボックス 144"/>
                <p:cNvSpPr txBox="1"/>
                <p:nvPr/>
              </p:nvSpPr>
              <p:spPr>
                <a:xfrm>
                  <a:off x="2571736" y="4068638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b="1" dirty="0" smtClean="0">
                      <a:solidFill>
                        <a:schemeClr val="bg1"/>
                      </a:solidFill>
                    </a:rPr>
                    <a:t>VM</a:t>
                  </a:r>
                  <a:endParaRPr lang="ja-JP" altLang="en-US" b="1" dirty="0" smtClean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27" name="グループ化 95"/>
            <p:cNvGrpSpPr/>
            <p:nvPr/>
          </p:nvGrpSpPr>
          <p:grpSpPr>
            <a:xfrm>
              <a:off x="5309214" y="3714752"/>
              <a:ext cx="522900" cy="508904"/>
              <a:chOff x="5309214" y="3714752"/>
              <a:chExt cx="522900" cy="508904"/>
            </a:xfrm>
          </p:grpSpPr>
          <p:pic>
            <p:nvPicPr>
              <p:cNvPr id="138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40000"/>
              </a:blip>
              <a:srcRect/>
              <a:stretch>
                <a:fillRect/>
              </a:stretch>
            </p:blipFill>
            <p:spPr bwMode="auto">
              <a:xfrm>
                <a:off x="5452090" y="3714752"/>
                <a:ext cx="285752" cy="49676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</p:pic>
          <p:grpSp>
            <p:nvGrpSpPr>
              <p:cNvPr id="139" name="グループ化 94"/>
              <p:cNvGrpSpPr/>
              <p:nvPr/>
            </p:nvGrpSpPr>
            <p:grpSpPr>
              <a:xfrm>
                <a:off x="5309214" y="3854324"/>
                <a:ext cx="522900" cy="369332"/>
                <a:chOff x="5309214" y="3854324"/>
                <a:chExt cx="522900" cy="369332"/>
              </a:xfrm>
            </p:grpSpPr>
            <p:sp>
              <p:nvSpPr>
                <p:cNvPr id="140" name="正方形/長方形 139"/>
                <p:cNvSpPr/>
                <p:nvPr/>
              </p:nvSpPr>
              <p:spPr>
                <a:xfrm>
                  <a:off x="5380652" y="3925762"/>
                  <a:ext cx="428628" cy="21431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1" name="テキスト ボックス 140"/>
                <p:cNvSpPr txBox="1"/>
                <p:nvPr/>
              </p:nvSpPr>
              <p:spPr>
                <a:xfrm>
                  <a:off x="5309214" y="3854324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b="1" dirty="0" smtClean="0">
                      <a:solidFill>
                        <a:schemeClr val="bg1"/>
                      </a:solidFill>
                    </a:rPr>
                    <a:t>VM</a:t>
                  </a:r>
                  <a:endParaRPr lang="ja-JP" altLang="en-US" b="1" dirty="0" smtClean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28" name="グループ化 80"/>
            <p:cNvGrpSpPr/>
            <p:nvPr/>
          </p:nvGrpSpPr>
          <p:grpSpPr>
            <a:xfrm>
              <a:off x="3451826" y="3786190"/>
              <a:ext cx="522900" cy="508904"/>
              <a:chOff x="3451826" y="3786190"/>
              <a:chExt cx="522900" cy="508904"/>
            </a:xfrm>
          </p:grpSpPr>
          <p:pic>
            <p:nvPicPr>
              <p:cNvPr id="134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40000"/>
              </a:blip>
              <a:srcRect/>
              <a:stretch>
                <a:fillRect/>
              </a:stretch>
            </p:blipFill>
            <p:spPr bwMode="auto">
              <a:xfrm>
                <a:off x="3594702" y="3786190"/>
                <a:ext cx="285752" cy="49676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</p:pic>
          <p:grpSp>
            <p:nvGrpSpPr>
              <p:cNvPr id="135" name="グループ化 79"/>
              <p:cNvGrpSpPr/>
              <p:nvPr/>
            </p:nvGrpSpPr>
            <p:grpSpPr>
              <a:xfrm>
                <a:off x="3451826" y="3925762"/>
                <a:ext cx="522900" cy="369332"/>
                <a:chOff x="3451826" y="3925762"/>
                <a:chExt cx="522900" cy="369332"/>
              </a:xfrm>
            </p:grpSpPr>
            <p:sp>
              <p:nvSpPr>
                <p:cNvPr id="136" name="正方形/長方形 135"/>
                <p:cNvSpPr/>
                <p:nvPr/>
              </p:nvSpPr>
              <p:spPr>
                <a:xfrm>
                  <a:off x="3523264" y="3997200"/>
                  <a:ext cx="428628" cy="21431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37" name="テキスト ボックス 136"/>
                <p:cNvSpPr txBox="1"/>
                <p:nvPr/>
              </p:nvSpPr>
              <p:spPr>
                <a:xfrm>
                  <a:off x="3451826" y="3925762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b="1" dirty="0" smtClean="0">
                      <a:solidFill>
                        <a:schemeClr val="bg1"/>
                      </a:solidFill>
                    </a:rPr>
                    <a:t>VM</a:t>
                  </a:r>
                  <a:endParaRPr lang="ja-JP" altLang="en-US" b="1" dirty="0" smtClean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29" name="グループ化 87"/>
            <p:cNvGrpSpPr/>
            <p:nvPr/>
          </p:nvGrpSpPr>
          <p:grpSpPr>
            <a:xfrm>
              <a:off x="4451958" y="3929066"/>
              <a:ext cx="522900" cy="496762"/>
              <a:chOff x="4451958" y="3929066"/>
              <a:chExt cx="522900" cy="496762"/>
            </a:xfrm>
          </p:grpSpPr>
          <p:pic>
            <p:nvPicPr>
              <p:cNvPr id="130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40000"/>
              </a:blip>
              <a:srcRect/>
              <a:stretch>
                <a:fillRect/>
              </a:stretch>
            </p:blipFill>
            <p:spPr bwMode="auto">
              <a:xfrm>
                <a:off x="4594834" y="3929066"/>
                <a:ext cx="285752" cy="49676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</p:pic>
          <p:grpSp>
            <p:nvGrpSpPr>
              <p:cNvPr id="131" name="グループ化 86"/>
              <p:cNvGrpSpPr/>
              <p:nvPr/>
            </p:nvGrpSpPr>
            <p:grpSpPr>
              <a:xfrm>
                <a:off x="4451958" y="4056496"/>
                <a:ext cx="522900" cy="369332"/>
                <a:chOff x="4451958" y="4056496"/>
                <a:chExt cx="522900" cy="369332"/>
              </a:xfrm>
            </p:grpSpPr>
            <p:sp>
              <p:nvSpPr>
                <p:cNvPr id="132" name="正方形/長方形 131"/>
                <p:cNvSpPr/>
                <p:nvPr/>
              </p:nvSpPr>
              <p:spPr>
                <a:xfrm>
                  <a:off x="4523396" y="4127934"/>
                  <a:ext cx="428628" cy="21431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33" name="テキスト ボックス 132"/>
                <p:cNvSpPr txBox="1"/>
                <p:nvPr/>
              </p:nvSpPr>
              <p:spPr>
                <a:xfrm>
                  <a:off x="4451958" y="4056496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b="1" dirty="0" smtClean="0">
                      <a:solidFill>
                        <a:schemeClr val="bg1"/>
                      </a:solidFill>
                    </a:rPr>
                    <a:t>VM</a:t>
                  </a:r>
                  <a:endParaRPr lang="ja-JP" altLang="en-US" b="1" dirty="0" smtClean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46" name="グループ化 145"/>
          <p:cNvGrpSpPr/>
          <p:nvPr/>
        </p:nvGrpSpPr>
        <p:grpSpPr>
          <a:xfrm>
            <a:off x="2571736" y="2842256"/>
            <a:ext cx="2935067" cy="1243692"/>
            <a:chOff x="1643042" y="294566"/>
            <a:chExt cx="2935067" cy="1243692"/>
          </a:xfrm>
        </p:grpSpPr>
        <p:grpSp>
          <p:nvGrpSpPr>
            <p:cNvPr id="147" name="グループ化 183"/>
            <p:cNvGrpSpPr/>
            <p:nvPr/>
          </p:nvGrpSpPr>
          <p:grpSpPr>
            <a:xfrm>
              <a:off x="1643042" y="294566"/>
              <a:ext cx="2357454" cy="1243692"/>
              <a:chOff x="2458356" y="2771590"/>
              <a:chExt cx="2357454" cy="1243692"/>
            </a:xfrm>
          </p:grpSpPr>
          <p:sp>
            <p:nvSpPr>
              <p:cNvPr id="150" name="円/楕円 149"/>
              <p:cNvSpPr/>
              <p:nvPr/>
            </p:nvSpPr>
            <p:spPr>
              <a:xfrm>
                <a:off x="3529926" y="3444889"/>
                <a:ext cx="214314" cy="101944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1" name="円/楕円 150"/>
              <p:cNvSpPr/>
              <p:nvPr/>
            </p:nvSpPr>
            <p:spPr>
              <a:xfrm>
                <a:off x="3529926" y="3648777"/>
                <a:ext cx="160736" cy="5097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2" name="円/楕円 151"/>
              <p:cNvSpPr/>
              <p:nvPr/>
            </p:nvSpPr>
            <p:spPr>
              <a:xfrm>
                <a:off x="3529926" y="3801693"/>
                <a:ext cx="107157" cy="32621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" name="雲 152"/>
              <p:cNvSpPr/>
              <p:nvPr/>
            </p:nvSpPr>
            <p:spPr>
              <a:xfrm>
                <a:off x="2458356" y="3057342"/>
                <a:ext cx="2357454" cy="357190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円/楕円 153"/>
              <p:cNvSpPr/>
              <p:nvPr/>
            </p:nvSpPr>
            <p:spPr>
              <a:xfrm>
                <a:off x="2815546" y="3485970"/>
                <a:ext cx="256961" cy="101509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5" name="円/楕円 154"/>
              <p:cNvSpPr/>
              <p:nvPr/>
            </p:nvSpPr>
            <p:spPr>
              <a:xfrm>
                <a:off x="2736911" y="3661594"/>
                <a:ext cx="192721" cy="50755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円/楕円 155"/>
              <p:cNvSpPr/>
              <p:nvPr/>
            </p:nvSpPr>
            <p:spPr>
              <a:xfrm>
                <a:off x="2672670" y="3801846"/>
                <a:ext cx="128480" cy="3248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57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40000"/>
              </a:blip>
              <a:srcRect/>
              <a:stretch>
                <a:fillRect/>
              </a:stretch>
            </p:blipFill>
            <p:spPr bwMode="auto">
              <a:xfrm>
                <a:off x="3172736" y="2774894"/>
                <a:ext cx="285752" cy="49676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</p:pic>
          <p:pic>
            <p:nvPicPr>
              <p:cNvPr id="158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40000"/>
              </a:blip>
              <a:srcRect/>
              <a:stretch>
                <a:fillRect/>
              </a:stretch>
            </p:blipFill>
            <p:spPr bwMode="auto">
              <a:xfrm>
                <a:off x="3458488" y="2771590"/>
                <a:ext cx="285752" cy="49676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</p:pic>
          <p:pic>
            <p:nvPicPr>
              <p:cNvPr id="159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40000"/>
              </a:blip>
              <a:srcRect/>
              <a:stretch>
                <a:fillRect/>
              </a:stretch>
            </p:blipFill>
            <p:spPr bwMode="auto">
              <a:xfrm>
                <a:off x="3744240" y="2771590"/>
                <a:ext cx="285752" cy="49676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</p:pic>
          <p:pic>
            <p:nvPicPr>
              <p:cNvPr id="160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40000"/>
              </a:blip>
              <a:srcRect/>
              <a:stretch>
                <a:fillRect/>
              </a:stretch>
            </p:blipFill>
            <p:spPr bwMode="auto">
              <a:xfrm>
                <a:off x="4029992" y="2771590"/>
                <a:ext cx="285752" cy="49676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</p:pic>
          <p:sp>
            <p:nvSpPr>
              <p:cNvPr id="161" name="正方形/長方形 160"/>
              <p:cNvSpPr/>
              <p:nvPr/>
            </p:nvSpPr>
            <p:spPr>
              <a:xfrm>
                <a:off x="2958422" y="3128780"/>
                <a:ext cx="1571636" cy="2143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 smtClean="0"/>
                  <a:t>Virtual Cluster</a:t>
                </a:r>
                <a:endParaRPr kumimoji="1" lang="ja-JP" altLang="en-US" b="1" dirty="0"/>
              </a:p>
            </p:txBody>
          </p:sp>
          <p:sp>
            <p:nvSpPr>
              <p:cNvPr id="162" name="円/楕円 161"/>
              <p:cNvSpPr/>
              <p:nvPr/>
            </p:nvSpPr>
            <p:spPr>
              <a:xfrm>
                <a:off x="4387182" y="3477131"/>
                <a:ext cx="275033" cy="119015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3" name="円/楕円 162"/>
              <p:cNvSpPr/>
              <p:nvPr/>
            </p:nvSpPr>
            <p:spPr>
              <a:xfrm>
                <a:off x="4387182" y="3762884"/>
                <a:ext cx="206274" cy="59509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円/楕円 163"/>
              <p:cNvSpPr/>
              <p:nvPr/>
            </p:nvSpPr>
            <p:spPr>
              <a:xfrm>
                <a:off x="4458620" y="3977198"/>
                <a:ext cx="137517" cy="38084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8" name="円/楕円 147"/>
            <p:cNvSpPr/>
            <p:nvPr/>
          </p:nvSpPr>
          <p:spPr>
            <a:xfrm>
              <a:off x="4143372" y="922322"/>
              <a:ext cx="293897" cy="13653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円/楕円 148"/>
            <p:cNvSpPr/>
            <p:nvPr/>
          </p:nvSpPr>
          <p:spPr>
            <a:xfrm>
              <a:off x="4357686" y="1214422"/>
              <a:ext cx="220423" cy="68267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8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7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1007378"/>
            <a:ext cx="9144000" cy="1428760"/>
          </a:xfrm>
        </p:spPr>
        <p:txBody>
          <a:bodyPr>
            <a:no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</a:rPr>
              <a:t>The concept:</a:t>
            </a:r>
          </a:p>
          <a:p>
            <a:pPr lvl="1"/>
            <a:r>
              <a:rPr lang="en-US" altLang="ja-JP" sz="2600" dirty="0" smtClean="0"/>
              <a:t>Dynamically aggregate</a:t>
            </a:r>
            <a:r>
              <a:rPr lang="ja-JP" altLang="en-US" sz="2600" dirty="0" smtClean="0"/>
              <a:t> </a:t>
            </a:r>
            <a:r>
              <a:rPr lang="en-US" altLang="ja-JP" sz="2600" dirty="0" smtClean="0"/>
              <a:t>available resources from different organizations on the basis of user’s request</a:t>
            </a:r>
          </a:p>
          <a:p>
            <a:pPr lvl="1"/>
            <a:r>
              <a:rPr lang="en-US" altLang="ja-JP" sz="2600" dirty="0" smtClean="0"/>
              <a:t>Provide a user with a private virtual cluster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sz="2400" dirty="0" smtClean="0"/>
          </a:p>
        </p:txBody>
      </p:sp>
      <p:sp>
        <p:nvSpPr>
          <p:cNvPr id="168" name="タイトル 1"/>
          <p:cNvSpPr>
            <a:spLocks noGrp="1"/>
          </p:cNvSpPr>
          <p:nvPr>
            <p:ph type="title"/>
          </p:nvPr>
        </p:nvSpPr>
        <p:spPr>
          <a:xfrm>
            <a:off x="457200" y="-1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overview of our virtual cluster system</a:t>
            </a:r>
            <a:endParaRPr kumimoji="1" lang="ja-JP" altLang="en-US" dirty="0"/>
          </a:p>
        </p:txBody>
      </p:sp>
      <p:grpSp>
        <p:nvGrpSpPr>
          <p:cNvPr id="171" name="グループ化 170"/>
          <p:cNvGrpSpPr/>
          <p:nvPr/>
        </p:nvGrpSpPr>
        <p:grpSpPr>
          <a:xfrm>
            <a:off x="1928794" y="2985132"/>
            <a:ext cx="428628" cy="500066"/>
            <a:chOff x="1714480" y="2643182"/>
            <a:chExt cx="428628" cy="500066"/>
          </a:xfrm>
        </p:grpSpPr>
        <p:sp>
          <p:nvSpPr>
            <p:cNvPr id="169" name="右矢印 168"/>
            <p:cNvSpPr/>
            <p:nvPr/>
          </p:nvSpPr>
          <p:spPr>
            <a:xfrm>
              <a:off x="1714480" y="2643182"/>
              <a:ext cx="42862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左矢印 169"/>
            <p:cNvSpPr/>
            <p:nvPr/>
          </p:nvSpPr>
          <p:spPr>
            <a:xfrm>
              <a:off x="1714480" y="2928934"/>
              <a:ext cx="428628" cy="21431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0" name="グループ化 179"/>
          <p:cNvGrpSpPr/>
          <p:nvPr/>
        </p:nvGrpSpPr>
        <p:grpSpPr>
          <a:xfrm>
            <a:off x="2143108" y="4628206"/>
            <a:ext cx="4429156" cy="462794"/>
            <a:chOff x="2143108" y="5305024"/>
            <a:chExt cx="4429156" cy="462794"/>
          </a:xfrm>
        </p:grpSpPr>
        <p:sp>
          <p:nvSpPr>
            <p:cNvPr id="181" name="テキスト ボックス 180"/>
            <p:cNvSpPr txBox="1"/>
            <p:nvPr/>
          </p:nvSpPr>
          <p:spPr>
            <a:xfrm>
              <a:off x="2143108" y="5429264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 smtClean="0"/>
                <a:t>Virtual  node</a:t>
              </a:r>
              <a:endParaRPr kumimoji="1" lang="ja-JP" altLang="en-US" sz="1600" b="1" dirty="0"/>
            </a:p>
          </p:txBody>
        </p:sp>
        <p:sp>
          <p:nvSpPr>
            <p:cNvPr id="182" name="テキスト ボックス 181"/>
            <p:cNvSpPr txBox="1"/>
            <p:nvPr/>
          </p:nvSpPr>
          <p:spPr>
            <a:xfrm>
              <a:off x="5143504" y="5305024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 smtClean="0"/>
                <a:t>Virtual  node</a:t>
              </a:r>
              <a:endParaRPr kumimoji="1" lang="ja-JP" altLang="en-US" sz="1600" b="1" dirty="0"/>
            </a:p>
          </p:txBody>
        </p:sp>
      </p:grpSp>
      <p:pic>
        <p:nvPicPr>
          <p:cNvPr id="1026" name="Picture 2" descr="C:\Documents and Settings\agosyu\Local Settings\Temporary Internet Files\Content.IE5\RTHA7RRJ\MCj04316220000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28992" y="5857892"/>
            <a:ext cx="642936" cy="642936"/>
          </a:xfrm>
          <a:prstGeom prst="rect">
            <a:avLst/>
          </a:prstGeom>
          <a:noFill/>
        </p:spPr>
      </p:pic>
      <p:pic>
        <p:nvPicPr>
          <p:cNvPr id="165" name="Picture 2" descr="C:\Documents and Settings\agosyu\Local Settings\Temporary Internet Files\Content.IE5\RTHA7RRJ\MCj04316220000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5214942" y="5929330"/>
            <a:ext cx="642936" cy="642936"/>
          </a:xfrm>
          <a:prstGeom prst="rect">
            <a:avLst/>
          </a:prstGeom>
          <a:noFill/>
        </p:spPr>
      </p:pic>
      <p:pic>
        <p:nvPicPr>
          <p:cNvPr id="166" name="Picture 2" descr="C:\Documents and Settings\agosyu\Local Settings\Temporary Internet Files\Content.IE5\RTHA7RRJ\MCj04316220000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7686" y="5500702"/>
            <a:ext cx="642936" cy="6429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直線矢印コネクタ 137"/>
          <p:cNvCxnSpPr>
            <a:stCxn id="137" idx="2"/>
          </p:cNvCxnSpPr>
          <p:nvPr/>
        </p:nvCxnSpPr>
        <p:spPr>
          <a:xfrm rot="16200000" flipH="1">
            <a:off x="3641050" y="3717008"/>
            <a:ext cx="1285334" cy="99507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357166"/>
            <a:ext cx="8686800" cy="838200"/>
          </a:xfrm>
        </p:spPr>
        <p:txBody>
          <a:bodyPr/>
          <a:lstStyle/>
          <a:p>
            <a:r>
              <a:rPr kumimoji="1" lang="en-US" altLang="ja-JP" dirty="0" smtClean="0"/>
              <a:t>Demonstration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85720" y="1071546"/>
            <a:ext cx="8686800" cy="214314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Utilize three nodes from each of two </a:t>
            </a:r>
            <a:r>
              <a:rPr lang="en-US" altLang="ja-JP" dirty="0"/>
              <a:t>clusters located at Osaka </a:t>
            </a:r>
            <a:r>
              <a:rPr lang="en-US" altLang="ja-JP" dirty="0" smtClean="0"/>
              <a:t>University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Flow of Demonstration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/>
              <a:t>access to a Web portal to build a virtual cluster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/>
              <a:t>set and submit some requirements for the deployment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/>
              <a:t>s</a:t>
            </a:r>
            <a:r>
              <a:rPr kumimoji="1" lang="en-US" altLang="ja-JP" dirty="0" smtClean="0"/>
              <a:t>ubmit a</a:t>
            </a:r>
            <a:r>
              <a:rPr lang="en-US" altLang="ja-JP" dirty="0" smtClean="0"/>
              <a:t>n </a:t>
            </a:r>
            <a:r>
              <a:rPr kumimoji="1" lang="en-US" altLang="ja-JP" dirty="0" smtClean="0"/>
              <a:t>example job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into the virtual cluster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137915" y="5970288"/>
            <a:ext cx="2255536" cy="723308"/>
            <a:chOff x="3428992" y="4071942"/>
            <a:chExt cx="2255536" cy="723308"/>
          </a:xfrm>
        </p:grpSpPr>
        <p:pic>
          <p:nvPicPr>
            <p:cNvPr id="5" name="Picture 2" descr="C:\Users\a_crede\Pictures\Microsoft クリップ オーガナイザ\j043163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28992" y="4071942"/>
              <a:ext cx="771530" cy="723308"/>
            </a:xfrm>
            <a:prstGeom prst="rect">
              <a:avLst/>
            </a:prstGeom>
            <a:noFill/>
          </p:spPr>
        </p:pic>
        <p:pic>
          <p:nvPicPr>
            <p:cNvPr id="11" name="Picture 2" descr="C:\Users\a_crede\Pictures\Microsoft クリップ オーガナイザ\j043163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4071942"/>
              <a:ext cx="771530" cy="723308"/>
            </a:xfrm>
            <a:prstGeom prst="rect">
              <a:avLst/>
            </a:prstGeom>
            <a:noFill/>
          </p:spPr>
        </p:pic>
        <p:pic>
          <p:nvPicPr>
            <p:cNvPr id="12" name="Picture 2" descr="C:\Users\a_crede\Pictures\Microsoft クリップ オーガナイザ\j043163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57660" y="4071942"/>
              <a:ext cx="771530" cy="723308"/>
            </a:xfrm>
            <a:prstGeom prst="rect">
              <a:avLst/>
            </a:prstGeom>
            <a:noFill/>
          </p:spPr>
        </p:pic>
        <p:pic>
          <p:nvPicPr>
            <p:cNvPr id="13" name="Picture 2" descr="C:\Users\a_crede\Pictures\Microsoft クリップ オーガナイザ\j043163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31042" y="4071942"/>
              <a:ext cx="771530" cy="723308"/>
            </a:xfrm>
            <a:prstGeom prst="rect">
              <a:avLst/>
            </a:prstGeom>
            <a:noFill/>
          </p:spPr>
        </p:pic>
        <p:pic>
          <p:nvPicPr>
            <p:cNvPr id="14" name="Picture 2" descr="C:\Users\a_crede\Pictures\Microsoft クリップ オーガナイザ\j043163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98" y="4071942"/>
              <a:ext cx="771530" cy="723308"/>
            </a:xfrm>
            <a:prstGeom prst="rect">
              <a:avLst/>
            </a:prstGeom>
            <a:noFill/>
          </p:spPr>
        </p:pic>
      </p:grpSp>
      <p:sp>
        <p:nvSpPr>
          <p:cNvPr id="22" name="右矢印 21"/>
          <p:cNvSpPr/>
          <p:nvPr/>
        </p:nvSpPr>
        <p:spPr>
          <a:xfrm>
            <a:off x="1714480" y="3214686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左矢印 22"/>
          <p:cNvSpPr/>
          <p:nvPr/>
        </p:nvSpPr>
        <p:spPr>
          <a:xfrm>
            <a:off x="1714480" y="3500438"/>
            <a:ext cx="428628" cy="214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454675" y="5961360"/>
            <a:ext cx="2255536" cy="723308"/>
            <a:chOff x="3428992" y="4071942"/>
            <a:chExt cx="2255536" cy="723308"/>
          </a:xfrm>
        </p:grpSpPr>
        <p:pic>
          <p:nvPicPr>
            <p:cNvPr id="25" name="Picture 2" descr="C:\Users\a_crede\Pictures\Microsoft クリップ オーガナイザ\j043163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28992" y="4071942"/>
              <a:ext cx="771530" cy="723308"/>
            </a:xfrm>
            <a:prstGeom prst="rect">
              <a:avLst/>
            </a:prstGeom>
            <a:noFill/>
          </p:spPr>
        </p:pic>
        <p:pic>
          <p:nvPicPr>
            <p:cNvPr id="26" name="Picture 2" descr="C:\Users\a_crede\Pictures\Microsoft クリップ オーガナイザ\j043163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4071942"/>
              <a:ext cx="771530" cy="723308"/>
            </a:xfrm>
            <a:prstGeom prst="rect">
              <a:avLst/>
            </a:prstGeom>
            <a:noFill/>
          </p:spPr>
        </p:pic>
        <p:pic>
          <p:nvPicPr>
            <p:cNvPr id="27" name="Picture 2" descr="C:\Users\a_crede\Pictures\Microsoft クリップ オーガナイザ\j043163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57660" y="4071942"/>
              <a:ext cx="771530" cy="723308"/>
            </a:xfrm>
            <a:prstGeom prst="rect">
              <a:avLst/>
            </a:prstGeom>
            <a:noFill/>
          </p:spPr>
        </p:pic>
        <p:pic>
          <p:nvPicPr>
            <p:cNvPr id="28" name="Picture 2" descr="C:\Users\a_crede\Pictures\Microsoft クリップ オーガナイザ\j043163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31042" y="4071942"/>
              <a:ext cx="771530" cy="723308"/>
            </a:xfrm>
            <a:prstGeom prst="rect">
              <a:avLst/>
            </a:prstGeom>
            <a:noFill/>
          </p:spPr>
        </p:pic>
        <p:pic>
          <p:nvPicPr>
            <p:cNvPr id="29" name="Picture 2" descr="C:\Users\a_crede\Pictures\Microsoft クリップ オーガナイザ\j043163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98" y="4071942"/>
              <a:ext cx="771530" cy="723308"/>
            </a:xfrm>
            <a:prstGeom prst="rect">
              <a:avLst/>
            </a:prstGeom>
            <a:noFill/>
          </p:spPr>
        </p:pic>
      </p:grpSp>
      <p:sp>
        <p:nvSpPr>
          <p:cNvPr id="30" name="角丸四角形 29"/>
          <p:cNvSpPr/>
          <p:nvPr/>
        </p:nvSpPr>
        <p:spPr>
          <a:xfrm>
            <a:off x="995039" y="5541660"/>
            <a:ext cx="2857520" cy="128588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5352757" y="5541660"/>
            <a:ext cx="2786082" cy="128588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494973" y="4316736"/>
            <a:ext cx="8506183" cy="1398280"/>
            <a:chOff x="642910" y="4429132"/>
            <a:chExt cx="8506183" cy="1357322"/>
          </a:xfrm>
        </p:grpSpPr>
        <p:sp>
          <p:nvSpPr>
            <p:cNvPr id="33" name="平行四辺形 32"/>
            <p:cNvSpPr/>
            <p:nvPr/>
          </p:nvSpPr>
          <p:spPr>
            <a:xfrm>
              <a:off x="642910" y="4714884"/>
              <a:ext cx="8286808" cy="1071570"/>
            </a:xfrm>
            <a:prstGeom prst="parallelogram">
              <a:avLst>
                <a:gd name="adj" fmla="val 164870"/>
              </a:avLst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1928794" y="5201885"/>
              <a:ext cx="427622" cy="180683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3572874" y="5214949"/>
              <a:ext cx="427621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4323476" y="4786312"/>
              <a:ext cx="427622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2843788" y="4870631"/>
              <a:ext cx="427622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7077391" y="5162345"/>
              <a:ext cx="427622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cxnSp>
          <p:nvCxnSpPr>
            <p:cNvPr id="39" name="直線コネクタ 38"/>
            <p:cNvCxnSpPr>
              <a:stCxn id="34" idx="5"/>
              <a:endCxn id="129" idx="2"/>
            </p:cNvCxnSpPr>
            <p:nvPr/>
          </p:nvCxnSpPr>
          <p:spPr>
            <a:xfrm rot="5400000" flipH="1" flipV="1">
              <a:off x="2879797" y="4664036"/>
              <a:ext cx="106065" cy="1278076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1" name="直線コネクタ 40"/>
            <p:cNvCxnSpPr>
              <a:stCxn id="37" idx="4"/>
              <a:endCxn id="35" idx="1"/>
            </p:cNvCxnSpPr>
            <p:nvPr/>
          </p:nvCxnSpPr>
          <p:spPr>
            <a:xfrm rot="16200000" flipH="1">
              <a:off x="3251501" y="4838513"/>
              <a:ext cx="190094" cy="577899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2" name="直線コネクタ 41"/>
            <p:cNvCxnSpPr>
              <a:stCxn id="35" idx="7"/>
              <a:endCxn id="36" idx="3"/>
            </p:cNvCxnSpPr>
            <p:nvPr/>
          </p:nvCxnSpPr>
          <p:spPr>
            <a:xfrm rot="5400000" flipH="1" flipV="1">
              <a:off x="4011548" y="4847959"/>
              <a:ext cx="300874" cy="448229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3" name="直線コネクタ 42"/>
            <p:cNvCxnSpPr>
              <a:stCxn id="35" idx="6"/>
              <a:endCxn id="49" idx="2"/>
            </p:cNvCxnSpPr>
            <p:nvPr/>
          </p:nvCxnSpPr>
          <p:spPr>
            <a:xfrm>
              <a:off x="4000495" y="5305292"/>
              <a:ext cx="571505" cy="142876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4" name="直線コネクタ 43"/>
            <p:cNvCxnSpPr>
              <a:stCxn id="52" idx="4"/>
              <a:endCxn id="50" idx="7"/>
            </p:cNvCxnSpPr>
            <p:nvPr/>
          </p:nvCxnSpPr>
          <p:spPr>
            <a:xfrm rot="5400000">
              <a:off x="6005052" y="4756210"/>
              <a:ext cx="202975" cy="624569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5" name="直線コネクタ 44"/>
            <p:cNvCxnSpPr>
              <a:stCxn id="50" idx="5"/>
              <a:endCxn id="38" idx="3"/>
            </p:cNvCxnSpPr>
            <p:nvPr/>
          </p:nvCxnSpPr>
          <p:spPr>
            <a:xfrm rot="16200000" flipH="1">
              <a:off x="6457722" y="4634276"/>
              <a:ext cx="18824" cy="1345761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6" name="直線コネクタ 45"/>
            <p:cNvCxnSpPr>
              <a:stCxn id="52" idx="4"/>
              <a:endCxn id="38" idx="1"/>
            </p:cNvCxnSpPr>
            <p:nvPr/>
          </p:nvCxnSpPr>
          <p:spPr>
            <a:xfrm rot="16200000" flipH="1">
              <a:off x="6668519" y="4717310"/>
              <a:ext cx="221799" cy="721192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7" name="直線コネクタ 46"/>
            <p:cNvCxnSpPr>
              <a:stCxn id="36" idx="5"/>
              <a:endCxn id="50" idx="1"/>
            </p:cNvCxnSpPr>
            <p:nvPr/>
          </p:nvCxnSpPr>
          <p:spPr>
            <a:xfrm rot="16200000" flipH="1">
              <a:off x="4975454" y="4653556"/>
              <a:ext cx="229446" cy="803406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テキスト ボックス 47"/>
            <p:cNvSpPr txBox="1"/>
            <p:nvPr/>
          </p:nvSpPr>
          <p:spPr>
            <a:xfrm>
              <a:off x="7429520" y="4429132"/>
              <a:ext cx="1719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 smtClean="0"/>
                <a:t>Overlay   Network</a:t>
              </a:r>
              <a:endParaRPr kumimoji="1" lang="ja-JP" altLang="en-US" sz="1600" b="1" dirty="0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4572000" y="5357826"/>
              <a:ext cx="427622" cy="180683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5429256" y="5143521"/>
              <a:ext cx="427622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6205012" y="4786322"/>
              <a:ext cx="427622" cy="180685"/>
            </a:xfrm>
            <a:prstGeom prst="ellips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cxnSp>
          <p:nvCxnSpPr>
            <p:cNvPr id="55" name="直線コネクタ 54"/>
            <p:cNvCxnSpPr>
              <a:stCxn id="49" idx="6"/>
            </p:cNvCxnSpPr>
            <p:nvPr/>
          </p:nvCxnSpPr>
          <p:spPr>
            <a:xfrm flipV="1">
              <a:off x="4999622" y="5357836"/>
              <a:ext cx="492258" cy="90332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75" name="正方形/長方形 74"/>
          <p:cNvSpPr/>
          <p:nvPr/>
        </p:nvSpPr>
        <p:spPr>
          <a:xfrm>
            <a:off x="1209353" y="6541792"/>
            <a:ext cx="857256" cy="31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moca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5495633" y="6541792"/>
            <a:ext cx="857256" cy="31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latte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grpSp>
        <p:nvGrpSpPr>
          <p:cNvPr id="135" name="グループ化 134"/>
          <p:cNvGrpSpPr/>
          <p:nvPr/>
        </p:nvGrpSpPr>
        <p:grpSpPr>
          <a:xfrm>
            <a:off x="1880870" y="4870831"/>
            <a:ext cx="5262395" cy="1099458"/>
            <a:chOff x="1814493" y="4758435"/>
            <a:chExt cx="5262395" cy="1099458"/>
          </a:xfrm>
        </p:grpSpPr>
        <p:cxnSp>
          <p:nvCxnSpPr>
            <p:cNvPr id="77" name="直線矢印コネクタ 76"/>
            <p:cNvCxnSpPr>
              <a:stCxn id="28" idx="0"/>
              <a:endCxn id="38" idx="4"/>
            </p:cNvCxnSpPr>
            <p:nvPr/>
          </p:nvCxnSpPr>
          <p:spPr>
            <a:xfrm rot="5400000" flipH="1" flipV="1">
              <a:off x="6624926" y="5397003"/>
              <a:ext cx="703149" cy="200775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/>
            <p:cNvCxnSpPr>
              <a:stCxn id="27" idx="0"/>
              <a:endCxn id="52" idx="4"/>
            </p:cNvCxnSpPr>
            <p:nvPr/>
          </p:nvCxnSpPr>
          <p:spPr>
            <a:xfrm rot="16200000" flipV="1">
              <a:off x="5808361" y="5154594"/>
              <a:ext cx="1090519" cy="298222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/>
            <p:cNvCxnSpPr>
              <a:stCxn id="26" idx="0"/>
              <a:endCxn id="50" idx="4"/>
            </p:cNvCxnSpPr>
            <p:nvPr/>
          </p:nvCxnSpPr>
          <p:spPr>
            <a:xfrm rot="16200000" flipV="1">
              <a:off x="5418733" y="5136444"/>
              <a:ext cx="722541" cy="70250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/>
            <p:cNvCxnSpPr>
              <a:stCxn id="25" idx="0"/>
              <a:endCxn id="49" idx="5"/>
            </p:cNvCxnSpPr>
            <p:nvPr/>
          </p:nvCxnSpPr>
          <p:spPr>
            <a:xfrm rot="16200000" flipV="1">
              <a:off x="4983859" y="5058759"/>
              <a:ext cx="529030" cy="1051379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/>
            <p:cNvCxnSpPr>
              <a:endCxn id="36" idx="4"/>
            </p:cNvCxnSpPr>
            <p:nvPr/>
          </p:nvCxnSpPr>
          <p:spPr>
            <a:xfrm flipV="1">
              <a:off x="3148303" y="4758435"/>
              <a:ext cx="1174670" cy="1058499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/>
            <p:cNvCxnSpPr>
              <a:stCxn id="13" idx="0"/>
              <a:endCxn id="35" idx="3"/>
            </p:cNvCxnSpPr>
            <p:nvPr/>
          </p:nvCxnSpPr>
          <p:spPr>
            <a:xfrm rot="5400000" flipH="1" flipV="1">
              <a:off x="2647696" y="5084405"/>
              <a:ext cx="685145" cy="861831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>
              <a:stCxn id="12" idx="0"/>
              <a:endCxn id="37" idx="4"/>
            </p:cNvCxnSpPr>
            <p:nvPr/>
          </p:nvCxnSpPr>
          <p:spPr>
            <a:xfrm rot="5400000" flipH="1" flipV="1">
              <a:off x="2008331" y="5022938"/>
              <a:ext cx="1012594" cy="657314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>
              <a:stCxn id="11" idx="0"/>
              <a:endCxn id="34" idx="4"/>
            </p:cNvCxnSpPr>
            <p:nvPr/>
          </p:nvCxnSpPr>
          <p:spPr>
            <a:xfrm rot="5400000" flipH="1" flipV="1">
              <a:off x="1535719" y="5465320"/>
              <a:ext cx="671346" cy="11379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直線矢印コネクタ 106"/>
          <p:cNvCxnSpPr/>
          <p:nvPr/>
        </p:nvCxnSpPr>
        <p:spPr>
          <a:xfrm flipV="1">
            <a:off x="3352493" y="6256040"/>
            <a:ext cx="357190" cy="9526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 flipV="1">
            <a:off x="7638773" y="6256040"/>
            <a:ext cx="357190" cy="9526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グループ化 133"/>
          <p:cNvGrpSpPr/>
          <p:nvPr/>
        </p:nvGrpSpPr>
        <p:grpSpPr>
          <a:xfrm>
            <a:off x="3423931" y="4643446"/>
            <a:ext cx="3070827" cy="761713"/>
            <a:chOff x="3357554" y="4286256"/>
            <a:chExt cx="3070827" cy="761713"/>
          </a:xfrm>
        </p:grpSpPr>
        <p:sp>
          <p:nvSpPr>
            <p:cNvPr id="129" name="円/楕円 128"/>
            <p:cNvSpPr/>
            <p:nvPr/>
          </p:nvSpPr>
          <p:spPr>
            <a:xfrm>
              <a:off x="3357554" y="4714884"/>
              <a:ext cx="427621" cy="180685"/>
            </a:xfrm>
            <a:prstGeom prst="ellipse">
              <a:avLst/>
            </a:prstGeom>
            <a:solidFill>
              <a:srgbClr val="FF0000"/>
            </a:solidFill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30" name="円/楕円 129"/>
            <p:cNvSpPr/>
            <p:nvPr/>
          </p:nvSpPr>
          <p:spPr>
            <a:xfrm>
              <a:off x="4358693" y="4867284"/>
              <a:ext cx="427621" cy="180685"/>
            </a:xfrm>
            <a:prstGeom prst="ellipse">
              <a:avLst/>
            </a:prstGeom>
            <a:solidFill>
              <a:srgbClr val="FF0000"/>
            </a:solidFill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32" name="円/楕円 131"/>
            <p:cNvSpPr/>
            <p:nvPr/>
          </p:nvSpPr>
          <p:spPr>
            <a:xfrm>
              <a:off x="5215949" y="4661835"/>
              <a:ext cx="427621" cy="180685"/>
            </a:xfrm>
            <a:prstGeom prst="ellipse">
              <a:avLst/>
            </a:prstGeom>
            <a:solidFill>
              <a:srgbClr val="FF0000"/>
            </a:solidFill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33" name="円/楕円 132"/>
            <p:cNvSpPr/>
            <p:nvPr/>
          </p:nvSpPr>
          <p:spPr>
            <a:xfrm>
              <a:off x="6000760" y="4286256"/>
              <a:ext cx="427621" cy="180685"/>
            </a:xfrm>
            <a:prstGeom prst="ellipse">
              <a:avLst/>
            </a:prstGeom>
            <a:solidFill>
              <a:srgbClr val="FF0000"/>
            </a:solidFill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grpSp>
        <p:nvGrpSpPr>
          <p:cNvPr id="136" name="グループ化 135"/>
          <p:cNvGrpSpPr/>
          <p:nvPr/>
        </p:nvGrpSpPr>
        <p:grpSpPr>
          <a:xfrm>
            <a:off x="3423931" y="4214818"/>
            <a:ext cx="3143272" cy="1071570"/>
            <a:chOff x="3357554" y="3857628"/>
            <a:chExt cx="3143272" cy="1071570"/>
          </a:xfrm>
        </p:grpSpPr>
        <p:grpSp>
          <p:nvGrpSpPr>
            <p:cNvPr id="116" name="グループ化 115"/>
            <p:cNvGrpSpPr/>
            <p:nvPr/>
          </p:nvGrpSpPr>
          <p:grpSpPr>
            <a:xfrm>
              <a:off x="3357554" y="4286256"/>
              <a:ext cx="500066" cy="500066"/>
              <a:chOff x="1285852" y="3714752"/>
              <a:chExt cx="500066" cy="500066"/>
            </a:xfrm>
          </p:grpSpPr>
          <p:sp>
            <p:nvSpPr>
              <p:cNvPr id="114" name="正方形/長方形 113"/>
              <p:cNvSpPr/>
              <p:nvPr/>
            </p:nvSpPr>
            <p:spPr>
              <a:xfrm>
                <a:off x="1357290" y="3714752"/>
                <a:ext cx="28575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正方形/長方形 114"/>
              <p:cNvSpPr/>
              <p:nvPr/>
            </p:nvSpPr>
            <p:spPr>
              <a:xfrm>
                <a:off x="1285852" y="3929066"/>
                <a:ext cx="500066" cy="2143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 smtClean="0"/>
                  <a:t>VM</a:t>
                </a:r>
                <a:endParaRPr kumimoji="1" lang="ja-JP" altLang="en-US" sz="2000" b="1" dirty="0"/>
              </a:p>
            </p:txBody>
          </p:sp>
        </p:grpSp>
        <p:grpSp>
          <p:nvGrpSpPr>
            <p:cNvPr id="117" name="グループ化 116"/>
            <p:cNvGrpSpPr/>
            <p:nvPr/>
          </p:nvGrpSpPr>
          <p:grpSpPr>
            <a:xfrm>
              <a:off x="4357686" y="4429132"/>
              <a:ext cx="500066" cy="500066"/>
              <a:chOff x="1285852" y="3714752"/>
              <a:chExt cx="500066" cy="500066"/>
            </a:xfrm>
          </p:grpSpPr>
          <p:sp>
            <p:nvSpPr>
              <p:cNvPr id="118" name="正方形/長方形 117"/>
              <p:cNvSpPr/>
              <p:nvPr/>
            </p:nvSpPr>
            <p:spPr>
              <a:xfrm>
                <a:off x="1357290" y="3714752"/>
                <a:ext cx="28575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正方形/長方形 118"/>
              <p:cNvSpPr/>
              <p:nvPr/>
            </p:nvSpPr>
            <p:spPr>
              <a:xfrm>
                <a:off x="1285852" y="3929066"/>
                <a:ext cx="500066" cy="2143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 smtClean="0"/>
                  <a:t>VM</a:t>
                </a:r>
                <a:endParaRPr kumimoji="1" lang="ja-JP" altLang="en-US" sz="2000" b="1" dirty="0"/>
              </a:p>
            </p:txBody>
          </p:sp>
        </p:grpSp>
        <p:grpSp>
          <p:nvGrpSpPr>
            <p:cNvPr id="123" name="グループ化 122"/>
            <p:cNvGrpSpPr/>
            <p:nvPr/>
          </p:nvGrpSpPr>
          <p:grpSpPr>
            <a:xfrm>
              <a:off x="5214942" y="4275778"/>
              <a:ext cx="500066" cy="500066"/>
              <a:chOff x="1285852" y="3714752"/>
              <a:chExt cx="500066" cy="500066"/>
            </a:xfrm>
          </p:grpSpPr>
          <p:sp>
            <p:nvSpPr>
              <p:cNvPr id="124" name="正方形/長方形 123"/>
              <p:cNvSpPr/>
              <p:nvPr/>
            </p:nvSpPr>
            <p:spPr>
              <a:xfrm>
                <a:off x="1357290" y="3714752"/>
                <a:ext cx="28575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正方形/長方形 124"/>
              <p:cNvSpPr/>
              <p:nvPr/>
            </p:nvSpPr>
            <p:spPr>
              <a:xfrm>
                <a:off x="1285852" y="3929066"/>
                <a:ext cx="500066" cy="2143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 smtClean="0"/>
                  <a:t>VM</a:t>
                </a:r>
                <a:endParaRPr kumimoji="1" lang="ja-JP" altLang="en-US" sz="2000" b="1" dirty="0"/>
              </a:p>
            </p:txBody>
          </p:sp>
        </p:grpSp>
        <p:grpSp>
          <p:nvGrpSpPr>
            <p:cNvPr id="126" name="グループ化 125"/>
            <p:cNvGrpSpPr/>
            <p:nvPr/>
          </p:nvGrpSpPr>
          <p:grpSpPr>
            <a:xfrm>
              <a:off x="6000760" y="3857628"/>
              <a:ext cx="500066" cy="500066"/>
              <a:chOff x="1285852" y="3714752"/>
              <a:chExt cx="500066" cy="500066"/>
            </a:xfrm>
          </p:grpSpPr>
          <p:sp>
            <p:nvSpPr>
              <p:cNvPr id="127" name="正方形/長方形 126"/>
              <p:cNvSpPr/>
              <p:nvPr/>
            </p:nvSpPr>
            <p:spPr>
              <a:xfrm>
                <a:off x="1357290" y="3714752"/>
                <a:ext cx="28575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正方形/長方形 127"/>
              <p:cNvSpPr/>
              <p:nvPr/>
            </p:nvSpPr>
            <p:spPr>
              <a:xfrm>
                <a:off x="1285852" y="3929066"/>
                <a:ext cx="500066" cy="2143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 smtClean="0"/>
                  <a:t>VM</a:t>
                </a:r>
                <a:endParaRPr kumimoji="1" lang="ja-JP" altLang="en-US" sz="2000" b="1" dirty="0"/>
              </a:p>
            </p:txBody>
          </p:sp>
        </p:grpSp>
      </p:grpSp>
      <p:sp>
        <p:nvSpPr>
          <p:cNvPr id="137" name="角丸四角形 136"/>
          <p:cNvSpPr/>
          <p:nvPr/>
        </p:nvSpPr>
        <p:spPr>
          <a:xfrm>
            <a:off x="2357422" y="3143248"/>
            <a:ext cx="2857520" cy="4286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Web</a:t>
            </a:r>
            <a:r>
              <a:rPr kumimoji="1" lang="en-US" altLang="ja-JP" sz="2800" dirty="0" smtClean="0"/>
              <a:t> </a:t>
            </a:r>
            <a:r>
              <a:rPr lang="en-US" altLang="ja-JP" sz="2800" dirty="0" smtClean="0"/>
              <a:t>Portal</a:t>
            </a:r>
            <a:endParaRPr kumimoji="1" lang="ja-JP" altLang="en-US" sz="2800" dirty="0"/>
          </a:p>
        </p:txBody>
      </p:sp>
      <p:pic>
        <p:nvPicPr>
          <p:cNvPr id="19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3214686"/>
            <a:ext cx="677410" cy="642942"/>
          </a:xfrm>
          <a:prstGeom prst="rect">
            <a:avLst/>
          </a:prstGeom>
          <a:noFill/>
        </p:spPr>
      </p:pic>
      <p:grpSp>
        <p:nvGrpSpPr>
          <p:cNvPr id="154" name="グループ化 153"/>
          <p:cNvGrpSpPr/>
          <p:nvPr/>
        </p:nvGrpSpPr>
        <p:grpSpPr>
          <a:xfrm>
            <a:off x="3638244" y="4000502"/>
            <a:ext cx="2648268" cy="785820"/>
            <a:chOff x="3638244" y="4000502"/>
            <a:chExt cx="2648268" cy="785820"/>
          </a:xfrm>
        </p:grpSpPr>
        <p:grpSp>
          <p:nvGrpSpPr>
            <p:cNvPr id="113" name="グループ化 112"/>
            <p:cNvGrpSpPr/>
            <p:nvPr/>
          </p:nvGrpSpPr>
          <p:grpSpPr>
            <a:xfrm>
              <a:off x="3638244" y="4000502"/>
              <a:ext cx="2648268" cy="642945"/>
              <a:chOff x="2881922" y="3405684"/>
              <a:chExt cx="2648268" cy="1071593"/>
            </a:xfrm>
          </p:grpSpPr>
          <p:cxnSp>
            <p:nvCxnSpPr>
              <p:cNvPr id="139" name="直線コネクタ 138"/>
              <p:cNvCxnSpPr/>
              <p:nvPr/>
            </p:nvCxnSpPr>
            <p:spPr>
              <a:xfrm>
                <a:off x="2886984" y="3405687"/>
                <a:ext cx="2643205" cy="15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/>
              <p:cNvCxnSpPr>
                <a:endCxn id="124" idx="0"/>
              </p:cNvCxnSpPr>
              <p:nvPr/>
            </p:nvCxnSpPr>
            <p:spPr>
              <a:xfrm rot="5400000">
                <a:off x="4214783" y="3930219"/>
                <a:ext cx="1054120" cy="506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/>
              <p:cNvCxnSpPr/>
              <p:nvPr/>
            </p:nvCxnSpPr>
            <p:spPr>
              <a:xfrm rot="5400000">
                <a:off x="5304881" y="3630993"/>
                <a:ext cx="450617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/>
              <p:cNvCxnSpPr>
                <a:stCxn id="114" idx="0"/>
              </p:cNvCxnSpPr>
              <p:nvPr/>
            </p:nvCxnSpPr>
            <p:spPr>
              <a:xfrm rot="5400000" flipH="1" flipV="1">
                <a:off x="2348659" y="3938952"/>
                <a:ext cx="1071588" cy="506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直線コネクタ 150"/>
            <p:cNvCxnSpPr>
              <a:endCxn id="118" idx="0"/>
            </p:cNvCxnSpPr>
            <p:nvPr/>
          </p:nvCxnSpPr>
          <p:spPr>
            <a:xfrm rot="5400000">
              <a:off x="4250532" y="4388351"/>
              <a:ext cx="785817" cy="1012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" name="グループ化 183"/>
          <p:cNvGrpSpPr/>
          <p:nvPr/>
        </p:nvGrpSpPr>
        <p:grpSpPr>
          <a:xfrm>
            <a:off x="3428992" y="3500438"/>
            <a:ext cx="2857520" cy="826776"/>
            <a:chOff x="2458356" y="2771590"/>
            <a:chExt cx="2357454" cy="642942"/>
          </a:xfrm>
        </p:grpSpPr>
        <p:sp>
          <p:nvSpPr>
            <p:cNvPr id="63" name="雲 62"/>
            <p:cNvSpPr/>
            <p:nvPr/>
          </p:nvSpPr>
          <p:spPr>
            <a:xfrm>
              <a:off x="2458356" y="3057342"/>
              <a:ext cx="2357454" cy="357190"/>
            </a:xfrm>
            <a:prstGeom prst="cloud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8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5" cstate="print">
              <a:lum bright="40000"/>
            </a:blip>
            <a:srcRect/>
            <a:stretch>
              <a:fillRect/>
            </a:stretch>
          </p:blipFill>
          <p:spPr bwMode="auto">
            <a:xfrm>
              <a:off x="3172736" y="2774894"/>
              <a:ext cx="285752" cy="4967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5" cstate="print">
              <a:lum bright="40000"/>
            </a:blip>
            <a:srcRect/>
            <a:stretch>
              <a:fillRect/>
            </a:stretch>
          </p:blipFill>
          <p:spPr bwMode="auto">
            <a:xfrm>
              <a:off x="3458488" y="2771590"/>
              <a:ext cx="285752" cy="4967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5" cstate="print">
              <a:lum bright="40000"/>
            </a:blip>
            <a:srcRect/>
            <a:stretch>
              <a:fillRect/>
            </a:stretch>
          </p:blipFill>
          <p:spPr bwMode="auto">
            <a:xfrm>
              <a:off x="3744240" y="2771590"/>
              <a:ext cx="285752" cy="4967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5" cstate="print">
              <a:lum bright="40000"/>
            </a:blip>
            <a:srcRect/>
            <a:stretch>
              <a:fillRect/>
            </a:stretch>
          </p:blipFill>
          <p:spPr bwMode="auto">
            <a:xfrm>
              <a:off x="4029992" y="2771590"/>
              <a:ext cx="285752" cy="4967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sp>
          <p:nvSpPr>
            <p:cNvPr id="71" name="正方形/長方形 70"/>
            <p:cNvSpPr/>
            <p:nvPr/>
          </p:nvSpPr>
          <p:spPr>
            <a:xfrm>
              <a:off x="2958422" y="3128780"/>
              <a:ext cx="1571636" cy="2143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/>
                <a:t>Virtual Cluster</a:t>
              </a:r>
              <a:endParaRPr kumimoji="1" lang="ja-JP" altLang="en-US" b="1" dirty="0"/>
            </a:p>
          </p:txBody>
        </p:sp>
      </p:grpSp>
      <p:cxnSp>
        <p:nvCxnSpPr>
          <p:cNvPr id="141" name="直線矢印コネクタ 140"/>
          <p:cNvCxnSpPr/>
          <p:nvPr/>
        </p:nvCxnSpPr>
        <p:spPr>
          <a:xfrm>
            <a:off x="1637981" y="3929066"/>
            <a:ext cx="2580427" cy="292107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282" y="3000372"/>
            <a:ext cx="8686800" cy="838200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Demonstration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47813"/>
            <a:ext cx="92868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1075300"/>
            <a:ext cx="9144032" cy="463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32"/>
            <a:ext cx="9144000" cy="4776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Requirements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66092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Xen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/>
              <a:t>Need for virtualization</a:t>
            </a:r>
            <a:endParaRPr kumimoji="1" lang="en-US" altLang="ja-JP" dirty="0" smtClean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OpenVPN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/>
              <a:t>Need to provide a single private network address space among virtual machines and user’s machine</a:t>
            </a:r>
            <a:endParaRPr lang="ja-JP" altLang="en-US" dirty="0" smtClean="0"/>
          </a:p>
          <a:p>
            <a:r>
              <a:rPr lang="en-US" altLang="ja-JP" dirty="0" smtClean="0">
                <a:solidFill>
                  <a:srgbClr val="FF0000"/>
                </a:solidFill>
              </a:rPr>
              <a:t>PIAX</a:t>
            </a:r>
          </a:p>
          <a:p>
            <a:pPr lvl="1"/>
            <a:r>
              <a:rPr kumimoji="1" lang="en-US" altLang="ja-JP" dirty="0" smtClean="0"/>
              <a:t>Need to </a:t>
            </a:r>
            <a:r>
              <a:rPr lang="en-US" altLang="ja-JP" dirty="0" smtClean="0"/>
              <a:t>organize an overlay network</a:t>
            </a:r>
          </a:p>
          <a:p>
            <a:pPr lvl="2"/>
            <a:r>
              <a:rPr lang="en-US" altLang="ja-JP" dirty="0" smtClean="0"/>
              <a:t>D</a:t>
            </a:r>
            <a:r>
              <a:rPr kumimoji="1" lang="en-US" altLang="ja-JP" dirty="0" smtClean="0"/>
              <a:t>iscover appropriate resources for a user</a:t>
            </a:r>
          </a:p>
          <a:p>
            <a:pPr lvl="2"/>
            <a:r>
              <a:rPr lang="en-US" altLang="ja-JP" dirty="0" smtClean="0"/>
              <a:t>Realize IP-based end-to-end communication on the overlay network relaying the connection of the </a:t>
            </a:r>
            <a:r>
              <a:rPr lang="en-US" altLang="ja-JP" dirty="0" err="1" smtClean="0"/>
              <a:t>OpenVPN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Java 5 or latter versions are needed</a:t>
            </a:r>
            <a:endParaRPr kumimoji="1"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73157"/>
            <a:ext cx="9172639" cy="442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トラベル">
  <a:themeElements>
    <a:clrScheme name="トラベル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トラベ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トラベル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7377</TotalTime>
  <Words>2616</Words>
  <Application>Microsoft Office PowerPoint</Application>
  <PresentationFormat>画面に合わせる (4:3)</PresentationFormat>
  <Paragraphs>890</Paragraphs>
  <Slides>18</Slides>
  <Notes>18</Notes>
  <HiddenSlides>7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0" baseType="lpstr">
      <vt:lpstr>トラベル</vt:lpstr>
      <vt:lpstr>Bitmap Image</vt:lpstr>
      <vt:lpstr>A Virtual Cluster System to be Used on a Wide-area Network in the PRAGMA Grid Test-bed</vt:lpstr>
      <vt:lpstr>overview of our virtual cluster system</vt:lpstr>
      <vt:lpstr>Demonstration</vt:lpstr>
      <vt:lpstr>Demonstration</vt:lpstr>
      <vt:lpstr>スライド 5</vt:lpstr>
      <vt:lpstr>スライド 6</vt:lpstr>
      <vt:lpstr>スライド 7</vt:lpstr>
      <vt:lpstr>Requirements</vt:lpstr>
      <vt:lpstr>スライド 9</vt:lpstr>
      <vt:lpstr>スライド 10</vt:lpstr>
      <vt:lpstr>summary</vt:lpstr>
      <vt:lpstr>Dock 6.2, a grid application</vt:lpstr>
      <vt:lpstr>Pragma Dock 6.2 Results</vt:lpstr>
      <vt:lpstr>Virtual cluster Dock 6.2 Results </vt:lpstr>
      <vt:lpstr>Demonstration</vt:lpstr>
      <vt:lpstr>CONCLUSION</vt:lpstr>
      <vt:lpstr>overview of our virtual cluster system</vt:lpstr>
      <vt:lpstr>Demonstration</vt:lpstr>
    </vt:vector>
  </TitlesOfParts>
  <Company>cyberMediaCentre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Virtual Cluster System Toward Using on Wide-area Network in the PRAGMA Grid Test-bed</dc:title>
  <dc:creator>slab</dc:creator>
  <cp:lastModifiedBy>slab</cp:lastModifiedBy>
  <cp:revision>74</cp:revision>
  <dcterms:created xsi:type="dcterms:W3CDTF">2010-02-24T02:22:51Z</dcterms:created>
  <dcterms:modified xsi:type="dcterms:W3CDTF">2010-03-04T17:12:16Z</dcterms:modified>
</cp:coreProperties>
</file>