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0" r:id="rId2"/>
    <p:sldId id="270" r:id="rId3"/>
    <p:sldId id="274" r:id="rId4"/>
    <p:sldId id="275" r:id="rId5"/>
    <p:sldId id="276" r:id="rId6"/>
    <p:sldId id="277" r:id="rId7"/>
    <p:sldId id="273" r:id="rId8"/>
    <p:sldId id="278" r:id="rId9"/>
    <p:sldId id="271" r:id="rId10"/>
    <p:sldId id="272" r:id="rId11"/>
    <p:sldId id="279" r:id="rId12"/>
    <p:sldId id="284" r:id="rId13"/>
    <p:sldId id="281" r:id="rId14"/>
    <p:sldId id="283" r:id="rId15"/>
    <p:sldId id="282" r:id="rId16"/>
    <p:sldId id="256" r:id="rId17"/>
    <p:sldId id="257" r:id="rId18"/>
    <p:sldId id="258" r:id="rId19"/>
    <p:sldId id="259" r:id="rId20"/>
    <p:sldId id="260" r:id="rId21"/>
    <p:sldId id="261" r:id="rId22"/>
    <p:sldId id="263" r:id="rId23"/>
    <p:sldId id="264" r:id="rId24"/>
    <p:sldId id="262" r:id="rId25"/>
    <p:sldId id="265" r:id="rId26"/>
    <p:sldId id="267" r:id="rId27"/>
    <p:sldId id="266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E1CE7-EC35-40D8-A958-364C76E57FF8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81405-8897-489E-B878-71B5FFE34A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7D58DE-CDEE-4E58-B120-595A3BC57158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81405-8897-489E-B878-71B5FFE34A0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81405-8897-489E-B878-71B5FFE34A0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E0A3-5F7D-4E14-B6EB-472DFD2D0DE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CAA0-86E6-4258-9F58-D38AB1C02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E0A3-5F7D-4E14-B6EB-472DFD2D0DE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CAA0-86E6-4258-9F58-D38AB1C02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E0A3-5F7D-4E14-B6EB-472DFD2D0DE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CAA0-86E6-4258-9F58-D38AB1C02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E0A3-5F7D-4E14-B6EB-472DFD2D0DE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CAA0-86E6-4258-9F58-D38AB1C02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E0A3-5F7D-4E14-B6EB-472DFD2D0DE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CAA0-86E6-4258-9F58-D38AB1C02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E0A3-5F7D-4E14-B6EB-472DFD2D0DE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CAA0-86E6-4258-9F58-D38AB1C02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E0A3-5F7D-4E14-B6EB-472DFD2D0DE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CAA0-86E6-4258-9F58-D38AB1C02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E0A3-5F7D-4E14-B6EB-472DFD2D0DE5}" type="datetimeFigureOut">
              <a:rPr lang="en-US" smtClean="0"/>
              <a:pPr/>
              <a:t>3/1/2010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CAA0-86E6-4258-9F58-D38AB1C024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146" name="Picture 2" descr="http://www.rc.rit.edu/images/rocks-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0700" y="0"/>
            <a:ext cx="1003300" cy="101057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E0A3-5F7D-4E14-B6EB-472DFD2D0DE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CAA0-86E6-4258-9F58-D38AB1C02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E0A3-5F7D-4E14-B6EB-472DFD2D0DE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CAA0-86E6-4258-9F58-D38AB1C02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E0A3-5F7D-4E14-B6EB-472DFD2D0DE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CAA0-86E6-4258-9F58-D38AB1C024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EE0A3-5F7D-4E14-B6EB-472DFD2D0DE5}" type="datetimeFigureOut">
              <a:rPr lang="en-US" smtClean="0"/>
              <a:pPr/>
              <a:t>3/1/2010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9CAA0-86E6-4258-9F58-D38AB1C024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532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UC Regents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www.cs.wisc.edu/condor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landphil.rocksclusters.org/roll-documentation/ec2/5.2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hyperlink" Target="http://photos.sun.com/thumbnail/400/400/13814#type=gallery&amp;cb_imgurl=LB.tb_imgurl&amp;cb_gal=LB.tb_gallery&amp;id=13814" TargetMode="Externa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s.sun.com/thumbnail/400/400/13814#type=gallery&amp;cb_imgurl=LB.tb_imgurl&amp;cb_gal=LB.tb_gallery&amp;id=13814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4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s.sun.com/thumbnail/400/400/13814#type=gallery&amp;cb_imgurl=LB.tb_imgurl&amp;cb_gal=LB.tb_gallery&amp;id=1381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s.sun.com/thumbnail/400/400/13814#type=gallery&amp;cb_imgurl=LB.tb_imgurl&amp;cb_gal=LB.tb_gallery&amp;id=1381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hyperlink" Target="http://photos.sun.com/thumbnail/400/400/13814#type=gallery&amp;cb_imgurl=LB.tb_imgurl&amp;cb_gal=LB.tb_gallery&amp;id=1381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7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6.jpeg"/><Relationship Id="rId4" Type="http://schemas.openxmlformats.org/officeDocument/2006/relationships/hyperlink" Target="http://photos.sun.com/thumbnail/400/400/13814#type=gallery&amp;cb_imgurl=LB.tb_imgurl&amp;cb_gal=LB.tb_gallery&amp;id=13814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://photos.sun.com/thumbnail/400/400/13814#type=gallery&amp;cb_imgurl=LB.tb_imgurl&amp;cb_gal=LB.tb_gallery&amp;id=13814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Nuts and Bolts in Virtualization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Proof of Concept Using Condor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1371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APBS Roll (NBCR) </a:t>
            </a:r>
            <a:r>
              <a:rPr lang="en-US" sz="2800" dirty="0" smtClean="0">
                <a:sym typeface="Wingdings" pitchFamily="2" charset="2"/>
              </a:rPr>
              <a:t> Amazon VM (Rocks)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400" dirty="0" smtClean="0"/>
              <a:t>&lt; 24 Hours from SW Release (4 Feb ‘10) to VM (5 Feb ‘10)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Cluster extension into Amazon using Condor 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 r="35896"/>
          <a:stretch>
            <a:fillRect/>
          </a:stretch>
        </p:blipFill>
        <p:spPr bwMode="auto">
          <a:xfrm>
            <a:off x="152400" y="2590800"/>
            <a:ext cx="3810000" cy="378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Box 11"/>
          <p:cNvSpPr txBox="1">
            <a:spLocks noChangeArrowheads="1"/>
          </p:cNvSpPr>
          <p:nvPr/>
        </p:nvSpPr>
        <p:spPr bwMode="auto">
          <a:xfrm>
            <a:off x="228600" y="2874963"/>
            <a:ext cx="3733800" cy="381000"/>
          </a:xfrm>
          <a:prstGeom prst="rect">
            <a:avLst/>
          </a:prstGeom>
          <a:solidFill>
            <a:srgbClr val="FFFF00">
              <a:alpha val="65097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/>
              <a:t>Running in Amazon Cloud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28600" y="5237163"/>
            <a:ext cx="3733800" cy="685800"/>
          </a:xfrm>
          <a:prstGeom prst="roundRect">
            <a:avLst/>
          </a:prstGeom>
          <a:solidFill>
            <a:srgbClr val="FFFF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algn="r">
              <a:defRPr/>
            </a:pPr>
            <a:r>
              <a:rPr lang="en-US" sz="2400" b="1" dirty="0">
                <a:solidFill>
                  <a:schemeClr val="tx1"/>
                </a:solidFill>
              </a:rPr>
              <a:t>APBS + EC2 + Condor</a:t>
            </a:r>
          </a:p>
        </p:txBody>
      </p:sp>
      <p:sp>
        <p:nvSpPr>
          <p:cNvPr id="13322" name="Cloud"/>
          <p:cNvSpPr>
            <a:spLocks noChangeAspect="1" noEditPoints="1" noChangeArrowheads="1"/>
          </p:cNvSpPr>
          <p:nvPr/>
        </p:nvSpPr>
        <p:spPr bwMode="auto">
          <a:xfrm>
            <a:off x="5867400" y="2667000"/>
            <a:ext cx="3048000" cy="237648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b="1" dirty="0"/>
              <a:t>EC2 Cloud</a:t>
            </a:r>
          </a:p>
        </p:txBody>
      </p:sp>
      <p:sp>
        <p:nvSpPr>
          <p:cNvPr id="20" name="Freeform 19"/>
          <p:cNvSpPr/>
          <p:nvPr/>
        </p:nvSpPr>
        <p:spPr>
          <a:xfrm>
            <a:off x="4191000" y="2819400"/>
            <a:ext cx="4084638" cy="2286000"/>
          </a:xfrm>
          <a:custGeom>
            <a:avLst/>
            <a:gdLst>
              <a:gd name="connsiteX0" fmla="*/ 88651 w 4083966"/>
              <a:gd name="connsiteY0" fmla="*/ 121920 h 2354669"/>
              <a:gd name="connsiteX1" fmla="*/ 88651 w 4083966"/>
              <a:gd name="connsiteY1" fmla="*/ 121920 h 2354669"/>
              <a:gd name="connsiteX2" fmla="*/ 73411 w 4083966"/>
              <a:gd name="connsiteY2" fmla="*/ 1112520 h 2354669"/>
              <a:gd name="connsiteX3" fmla="*/ 103891 w 4083966"/>
              <a:gd name="connsiteY3" fmla="*/ 1234440 h 2354669"/>
              <a:gd name="connsiteX4" fmla="*/ 134371 w 4083966"/>
              <a:gd name="connsiteY4" fmla="*/ 1325880 h 2354669"/>
              <a:gd name="connsiteX5" fmla="*/ 149611 w 4083966"/>
              <a:gd name="connsiteY5" fmla="*/ 1569720 h 2354669"/>
              <a:gd name="connsiteX6" fmla="*/ 180091 w 4083966"/>
              <a:gd name="connsiteY6" fmla="*/ 1615440 h 2354669"/>
              <a:gd name="connsiteX7" fmla="*/ 195331 w 4083966"/>
              <a:gd name="connsiteY7" fmla="*/ 1661160 h 2354669"/>
              <a:gd name="connsiteX8" fmla="*/ 241051 w 4083966"/>
              <a:gd name="connsiteY8" fmla="*/ 1706880 h 2354669"/>
              <a:gd name="connsiteX9" fmla="*/ 302011 w 4083966"/>
              <a:gd name="connsiteY9" fmla="*/ 1798320 h 2354669"/>
              <a:gd name="connsiteX10" fmla="*/ 332491 w 4083966"/>
              <a:gd name="connsiteY10" fmla="*/ 1844040 h 2354669"/>
              <a:gd name="connsiteX11" fmla="*/ 423931 w 4083966"/>
              <a:gd name="connsiteY11" fmla="*/ 1889760 h 2354669"/>
              <a:gd name="connsiteX12" fmla="*/ 484891 w 4083966"/>
              <a:gd name="connsiteY12" fmla="*/ 1920240 h 2354669"/>
              <a:gd name="connsiteX13" fmla="*/ 530611 w 4083966"/>
              <a:gd name="connsiteY13" fmla="*/ 1950720 h 2354669"/>
              <a:gd name="connsiteX14" fmla="*/ 667771 w 4083966"/>
              <a:gd name="connsiteY14" fmla="*/ 1996440 h 2354669"/>
              <a:gd name="connsiteX15" fmla="*/ 713491 w 4083966"/>
              <a:gd name="connsiteY15" fmla="*/ 2011680 h 2354669"/>
              <a:gd name="connsiteX16" fmla="*/ 865891 w 4083966"/>
              <a:gd name="connsiteY16" fmla="*/ 2087880 h 2354669"/>
              <a:gd name="connsiteX17" fmla="*/ 926851 w 4083966"/>
              <a:gd name="connsiteY17" fmla="*/ 2133600 h 2354669"/>
              <a:gd name="connsiteX18" fmla="*/ 1048771 w 4083966"/>
              <a:gd name="connsiteY18" fmla="*/ 2194560 h 2354669"/>
              <a:gd name="connsiteX19" fmla="*/ 1109731 w 4083966"/>
              <a:gd name="connsiteY19" fmla="*/ 2240280 h 2354669"/>
              <a:gd name="connsiteX20" fmla="*/ 1201171 w 4083966"/>
              <a:gd name="connsiteY20" fmla="*/ 2270760 h 2354669"/>
              <a:gd name="connsiteX21" fmla="*/ 1262131 w 4083966"/>
              <a:gd name="connsiteY21" fmla="*/ 2286000 h 2354669"/>
              <a:gd name="connsiteX22" fmla="*/ 1338331 w 4083966"/>
              <a:gd name="connsiteY22" fmla="*/ 2301240 h 2354669"/>
              <a:gd name="connsiteX23" fmla="*/ 1384051 w 4083966"/>
              <a:gd name="connsiteY23" fmla="*/ 2316480 h 2354669"/>
              <a:gd name="connsiteX24" fmla="*/ 2130811 w 4083966"/>
              <a:gd name="connsiteY24" fmla="*/ 2346960 h 2354669"/>
              <a:gd name="connsiteX25" fmla="*/ 2450851 w 4083966"/>
              <a:gd name="connsiteY25" fmla="*/ 2331720 h 2354669"/>
              <a:gd name="connsiteX26" fmla="*/ 2511811 w 4083966"/>
              <a:gd name="connsiteY26" fmla="*/ 2316480 h 2354669"/>
              <a:gd name="connsiteX27" fmla="*/ 2633731 w 4083966"/>
              <a:gd name="connsiteY27" fmla="*/ 2301240 h 2354669"/>
              <a:gd name="connsiteX28" fmla="*/ 2847091 w 4083966"/>
              <a:gd name="connsiteY28" fmla="*/ 2240280 h 2354669"/>
              <a:gd name="connsiteX29" fmla="*/ 2892811 w 4083966"/>
              <a:gd name="connsiteY29" fmla="*/ 2225040 h 2354669"/>
              <a:gd name="connsiteX30" fmla="*/ 3136651 w 4083966"/>
              <a:gd name="connsiteY30" fmla="*/ 2194560 h 2354669"/>
              <a:gd name="connsiteX31" fmla="*/ 3228091 w 4083966"/>
              <a:gd name="connsiteY31" fmla="*/ 2148840 h 2354669"/>
              <a:gd name="connsiteX32" fmla="*/ 3334771 w 4083966"/>
              <a:gd name="connsiteY32" fmla="*/ 2103120 h 2354669"/>
              <a:gd name="connsiteX33" fmla="*/ 3471931 w 4083966"/>
              <a:gd name="connsiteY33" fmla="*/ 1950720 h 2354669"/>
              <a:gd name="connsiteX34" fmla="*/ 3578611 w 4083966"/>
              <a:gd name="connsiteY34" fmla="*/ 1859280 h 2354669"/>
              <a:gd name="connsiteX35" fmla="*/ 3624331 w 4083966"/>
              <a:gd name="connsiteY35" fmla="*/ 1767840 h 2354669"/>
              <a:gd name="connsiteX36" fmla="*/ 3670051 w 4083966"/>
              <a:gd name="connsiteY36" fmla="*/ 1722120 h 2354669"/>
              <a:gd name="connsiteX37" fmla="*/ 3776731 w 4083966"/>
              <a:gd name="connsiteY37" fmla="*/ 1569720 h 2354669"/>
              <a:gd name="connsiteX38" fmla="*/ 3883411 w 4083966"/>
              <a:gd name="connsiteY38" fmla="*/ 1402080 h 2354669"/>
              <a:gd name="connsiteX39" fmla="*/ 4020571 w 4083966"/>
              <a:gd name="connsiteY39" fmla="*/ 1143000 h 2354669"/>
              <a:gd name="connsiteX40" fmla="*/ 4066291 w 4083966"/>
              <a:gd name="connsiteY40" fmla="*/ 1036320 h 2354669"/>
              <a:gd name="connsiteX41" fmla="*/ 4081531 w 4083966"/>
              <a:gd name="connsiteY41" fmla="*/ 929640 h 2354669"/>
              <a:gd name="connsiteX42" fmla="*/ 4066291 w 4083966"/>
              <a:gd name="connsiteY42" fmla="*/ 594360 h 2354669"/>
              <a:gd name="connsiteX43" fmla="*/ 4020571 w 4083966"/>
              <a:gd name="connsiteY43" fmla="*/ 548640 h 2354669"/>
              <a:gd name="connsiteX44" fmla="*/ 3898651 w 4083966"/>
              <a:gd name="connsiteY44" fmla="*/ 518160 h 2354669"/>
              <a:gd name="connsiteX45" fmla="*/ 3852931 w 4083966"/>
              <a:gd name="connsiteY45" fmla="*/ 502920 h 2354669"/>
              <a:gd name="connsiteX46" fmla="*/ 3380491 w 4083966"/>
              <a:gd name="connsiteY46" fmla="*/ 518160 h 2354669"/>
              <a:gd name="connsiteX47" fmla="*/ 3212851 w 4083966"/>
              <a:gd name="connsiteY47" fmla="*/ 533400 h 2354669"/>
              <a:gd name="connsiteX48" fmla="*/ 3167131 w 4083966"/>
              <a:gd name="connsiteY48" fmla="*/ 548640 h 2354669"/>
              <a:gd name="connsiteX49" fmla="*/ 2816611 w 4083966"/>
              <a:gd name="connsiteY49" fmla="*/ 563880 h 2354669"/>
              <a:gd name="connsiteX50" fmla="*/ 2557531 w 4083966"/>
              <a:gd name="connsiteY50" fmla="*/ 579120 h 2354669"/>
              <a:gd name="connsiteX51" fmla="*/ 2008891 w 4083966"/>
              <a:gd name="connsiteY51" fmla="*/ 563880 h 2354669"/>
              <a:gd name="connsiteX52" fmla="*/ 1795531 w 4083966"/>
              <a:gd name="connsiteY52" fmla="*/ 518160 h 2354669"/>
              <a:gd name="connsiteX53" fmla="*/ 1704091 w 4083966"/>
              <a:gd name="connsiteY53" fmla="*/ 502920 h 2354669"/>
              <a:gd name="connsiteX54" fmla="*/ 1627891 w 4083966"/>
              <a:gd name="connsiteY54" fmla="*/ 457200 h 2354669"/>
              <a:gd name="connsiteX55" fmla="*/ 1582171 w 4083966"/>
              <a:gd name="connsiteY55" fmla="*/ 441960 h 2354669"/>
              <a:gd name="connsiteX56" fmla="*/ 1429771 w 4083966"/>
              <a:gd name="connsiteY56" fmla="*/ 411480 h 2354669"/>
              <a:gd name="connsiteX57" fmla="*/ 1338331 w 4083966"/>
              <a:gd name="connsiteY57" fmla="*/ 365760 h 2354669"/>
              <a:gd name="connsiteX58" fmla="*/ 1292611 w 4083966"/>
              <a:gd name="connsiteY58" fmla="*/ 350520 h 2354669"/>
              <a:gd name="connsiteX59" fmla="*/ 1246891 w 4083966"/>
              <a:gd name="connsiteY59" fmla="*/ 304800 h 2354669"/>
              <a:gd name="connsiteX60" fmla="*/ 1216411 w 4083966"/>
              <a:gd name="connsiteY60" fmla="*/ 259080 h 2354669"/>
              <a:gd name="connsiteX61" fmla="*/ 1170691 w 4083966"/>
              <a:gd name="connsiteY61" fmla="*/ 228600 h 2354669"/>
              <a:gd name="connsiteX62" fmla="*/ 1079251 w 4083966"/>
              <a:gd name="connsiteY62" fmla="*/ 152400 h 2354669"/>
              <a:gd name="connsiteX63" fmla="*/ 1018291 w 4083966"/>
              <a:gd name="connsiteY63" fmla="*/ 137160 h 2354669"/>
              <a:gd name="connsiteX64" fmla="*/ 926851 w 4083966"/>
              <a:gd name="connsiteY64" fmla="*/ 106680 h 2354669"/>
              <a:gd name="connsiteX65" fmla="*/ 881131 w 4083966"/>
              <a:gd name="connsiteY65" fmla="*/ 91440 h 2354669"/>
              <a:gd name="connsiteX66" fmla="*/ 835411 w 4083966"/>
              <a:gd name="connsiteY66" fmla="*/ 76200 h 2354669"/>
              <a:gd name="connsiteX67" fmla="*/ 713491 w 4083966"/>
              <a:gd name="connsiteY67" fmla="*/ 30480 h 2354669"/>
              <a:gd name="connsiteX68" fmla="*/ 362971 w 4083966"/>
              <a:gd name="connsiteY68" fmla="*/ 0 h 2354669"/>
              <a:gd name="connsiteX69" fmla="*/ 149611 w 4083966"/>
              <a:gd name="connsiteY69" fmla="*/ 15240 h 2354669"/>
              <a:gd name="connsiteX70" fmla="*/ 103891 w 4083966"/>
              <a:gd name="connsiteY70" fmla="*/ 30480 h 2354669"/>
              <a:gd name="connsiteX71" fmla="*/ 88651 w 4083966"/>
              <a:gd name="connsiteY71" fmla="*/ 121920 h 2354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083966" h="2354669">
                <a:moveTo>
                  <a:pt x="88651" y="121920"/>
                </a:moveTo>
                <a:lnTo>
                  <a:pt x="88651" y="121920"/>
                </a:lnTo>
                <a:cubicBezTo>
                  <a:pt x="0" y="520850"/>
                  <a:pt x="35762" y="309332"/>
                  <a:pt x="73411" y="1112520"/>
                </a:cubicBezTo>
                <a:cubicBezTo>
                  <a:pt x="75372" y="1154365"/>
                  <a:pt x="90644" y="1194699"/>
                  <a:pt x="103891" y="1234440"/>
                </a:cubicBezTo>
                <a:lnTo>
                  <a:pt x="134371" y="1325880"/>
                </a:lnTo>
                <a:cubicBezTo>
                  <a:pt x="139451" y="1407160"/>
                  <a:pt x="136910" y="1489278"/>
                  <a:pt x="149611" y="1569720"/>
                </a:cubicBezTo>
                <a:cubicBezTo>
                  <a:pt x="152468" y="1587812"/>
                  <a:pt x="171900" y="1599057"/>
                  <a:pt x="180091" y="1615440"/>
                </a:cubicBezTo>
                <a:cubicBezTo>
                  <a:pt x="187275" y="1629808"/>
                  <a:pt x="186420" y="1647794"/>
                  <a:pt x="195331" y="1661160"/>
                </a:cubicBezTo>
                <a:cubicBezTo>
                  <a:pt x="207286" y="1679093"/>
                  <a:pt x="227819" y="1689867"/>
                  <a:pt x="241051" y="1706880"/>
                </a:cubicBezTo>
                <a:cubicBezTo>
                  <a:pt x="263541" y="1735796"/>
                  <a:pt x="281691" y="1767840"/>
                  <a:pt x="302011" y="1798320"/>
                </a:cubicBezTo>
                <a:cubicBezTo>
                  <a:pt x="312171" y="1813560"/>
                  <a:pt x="315115" y="1838248"/>
                  <a:pt x="332491" y="1844040"/>
                </a:cubicBezTo>
                <a:cubicBezTo>
                  <a:pt x="416316" y="1871982"/>
                  <a:pt x="341210" y="1842491"/>
                  <a:pt x="423931" y="1889760"/>
                </a:cubicBezTo>
                <a:cubicBezTo>
                  <a:pt x="443656" y="1901032"/>
                  <a:pt x="465166" y="1908968"/>
                  <a:pt x="484891" y="1920240"/>
                </a:cubicBezTo>
                <a:cubicBezTo>
                  <a:pt x="500794" y="1929327"/>
                  <a:pt x="513873" y="1943281"/>
                  <a:pt x="530611" y="1950720"/>
                </a:cubicBezTo>
                <a:lnTo>
                  <a:pt x="667771" y="1996440"/>
                </a:lnTo>
                <a:lnTo>
                  <a:pt x="713491" y="2011680"/>
                </a:lnTo>
                <a:cubicBezTo>
                  <a:pt x="903241" y="2163480"/>
                  <a:pt x="683479" y="2006808"/>
                  <a:pt x="865891" y="2087880"/>
                </a:cubicBezTo>
                <a:cubicBezTo>
                  <a:pt x="889102" y="2098196"/>
                  <a:pt x="905717" y="2119511"/>
                  <a:pt x="926851" y="2133600"/>
                </a:cubicBezTo>
                <a:cubicBezTo>
                  <a:pt x="998831" y="2181587"/>
                  <a:pt x="984709" y="2173206"/>
                  <a:pt x="1048771" y="2194560"/>
                </a:cubicBezTo>
                <a:cubicBezTo>
                  <a:pt x="1069091" y="2209800"/>
                  <a:pt x="1087013" y="2228921"/>
                  <a:pt x="1109731" y="2240280"/>
                </a:cubicBezTo>
                <a:cubicBezTo>
                  <a:pt x="1138468" y="2254648"/>
                  <a:pt x="1170002" y="2262968"/>
                  <a:pt x="1201171" y="2270760"/>
                </a:cubicBezTo>
                <a:cubicBezTo>
                  <a:pt x="1221491" y="2275840"/>
                  <a:pt x="1241684" y="2281456"/>
                  <a:pt x="1262131" y="2286000"/>
                </a:cubicBezTo>
                <a:cubicBezTo>
                  <a:pt x="1287417" y="2291619"/>
                  <a:pt x="1313201" y="2294958"/>
                  <a:pt x="1338331" y="2301240"/>
                </a:cubicBezTo>
                <a:cubicBezTo>
                  <a:pt x="1353916" y="2305136"/>
                  <a:pt x="1368246" y="2313606"/>
                  <a:pt x="1384051" y="2316480"/>
                </a:cubicBezTo>
                <a:cubicBezTo>
                  <a:pt x="1594088" y="2354669"/>
                  <a:pt x="2068419" y="2345438"/>
                  <a:pt x="2130811" y="2346960"/>
                </a:cubicBezTo>
                <a:cubicBezTo>
                  <a:pt x="2237491" y="2341880"/>
                  <a:pt x="2344390" y="2340237"/>
                  <a:pt x="2450851" y="2331720"/>
                </a:cubicBezTo>
                <a:cubicBezTo>
                  <a:pt x="2471730" y="2330050"/>
                  <a:pt x="2491151" y="2319923"/>
                  <a:pt x="2511811" y="2316480"/>
                </a:cubicBezTo>
                <a:cubicBezTo>
                  <a:pt x="2552210" y="2309747"/>
                  <a:pt x="2593091" y="2306320"/>
                  <a:pt x="2633731" y="2301240"/>
                </a:cubicBezTo>
                <a:lnTo>
                  <a:pt x="2847091" y="2240280"/>
                </a:lnTo>
                <a:cubicBezTo>
                  <a:pt x="2862503" y="2235747"/>
                  <a:pt x="2877059" y="2228190"/>
                  <a:pt x="2892811" y="2225040"/>
                </a:cubicBezTo>
                <a:cubicBezTo>
                  <a:pt x="2947175" y="2214167"/>
                  <a:pt x="3089105" y="2199843"/>
                  <a:pt x="3136651" y="2194560"/>
                </a:cubicBezTo>
                <a:cubicBezTo>
                  <a:pt x="3167131" y="2179320"/>
                  <a:pt x="3196950" y="2162680"/>
                  <a:pt x="3228091" y="2148840"/>
                </a:cubicBezTo>
                <a:cubicBezTo>
                  <a:pt x="3271444" y="2129572"/>
                  <a:pt x="3293270" y="2136321"/>
                  <a:pt x="3334771" y="2103120"/>
                </a:cubicBezTo>
                <a:cubicBezTo>
                  <a:pt x="3537239" y="1941146"/>
                  <a:pt x="3345508" y="2077143"/>
                  <a:pt x="3471931" y="1950720"/>
                </a:cubicBezTo>
                <a:cubicBezTo>
                  <a:pt x="3505049" y="1917602"/>
                  <a:pt x="3543051" y="1889760"/>
                  <a:pt x="3578611" y="1859280"/>
                </a:cubicBezTo>
                <a:cubicBezTo>
                  <a:pt x="3593851" y="1828800"/>
                  <a:pt x="3605428" y="1796194"/>
                  <a:pt x="3624331" y="1767840"/>
                </a:cubicBezTo>
                <a:cubicBezTo>
                  <a:pt x="3636286" y="1749907"/>
                  <a:pt x="3656025" y="1738484"/>
                  <a:pt x="3670051" y="1722120"/>
                </a:cubicBezTo>
                <a:cubicBezTo>
                  <a:pt x="3707538" y="1678385"/>
                  <a:pt x="3745254" y="1615186"/>
                  <a:pt x="3776731" y="1569720"/>
                </a:cubicBezTo>
                <a:cubicBezTo>
                  <a:pt x="3831630" y="1490421"/>
                  <a:pt x="3851327" y="1478281"/>
                  <a:pt x="3883411" y="1402080"/>
                </a:cubicBezTo>
                <a:cubicBezTo>
                  <a:pt x="3988842" y="1151682"/>
                  <a:pt x="3904960" y="1220074"/>
                  <a:pt x="4020571" y="1143000"/>
                </a:cubicBezTo>
                <a:cubicBezTo>
                  <a:pt x="4037093" y="1109955"/>
                  <a:pt x="4058816" y="1073694"/>
                  <a:pt x="4066291" y="1036320"/>
                </a:cubicBezTo>
                <a:cubicBezTo>
                  <a:pt x="4073336" y="1001097"/>
                  <a:pt x="4076451" y="965200"/>
                  <a:pt x="4081531" y="929640"/>
                </a:cubicBezTo>
                <a:cubicBezTo>
                  <a:pt x="4076451" y="817880"/>
                  <a:pt x="4083966" y="704830"/>
                  <a:pt x="4066291" y="594360"/>
                </a:cubicBezTo>
                <a:cubicBezTo>
                  <a:pt x="4062886" y="573078"/>
                  <a:pt x="4040192" y="557559"/>
                  <a:pt x="4020571" y="548640"/>
                </a:cubicBezTo>
                <a:cubicBezTo>
                  <a:pt x="3982435" y="531305"/>
                  <a:pt x="3938392" y="531407"/>
                  <a:pt x="3898651" y="518160"/>
                </a:cubicBezTo>
                <a:lnTo>
                  <a:pt x="3852931" y="502920"/>
                </a:lnTo>
                <a:lnTo>
                  <a:pt x="3380491" y="518160"/>
                </a:lnTo>
                <a:cubicBezTo>
                  <a:pt x="3324444" y="520829"/>
                  <a:pt x="3268397" y="525465"/>
                  <a:pt x="3212851" y="533400"/>
                </a:cubicBezTo>
                <a:cubicBezTo>
                  <a:pt x="3196948" y="535672"/>
                  <a:pt x="3183148" y="547408"/>
                  <a:pt x="3167131" y="548640"/>
                </a:cubicBezTo>
                <a:cubicBezTo>
                  <a:pt x="3050525" y="557610"/>
                  <a:pt x="2933415" y="558040"/>
                  <a:pt x="2816611" y="563880"/>
                </a:cubicBezTo>
                <a:lnTo>
                  <a:pt x="2557531" y="579120"/>
                </a:lnTo>
                <a:lnTo>
                  <a:pt x="2008891" y="563880"/>
                </a:lnTo>
                <a:cubicBezTo>
                  <a:pt x="1727643" y="551096"/>
                  <a:pt x="2025803" y="556539"/>
                  <a:pt x="1795531" y="518160"/>
                </a:cubicBezTo>
                <a:lnTo>
                  <a:pt x="1704091" y="502920"/>
                </a:lnTo>
                <a:cubicBezTo>
                  <a:pt x="1678691" y="487680"/>
                  <a:pt x="1654385" y="470447"/>
                  <a:pt x="1627891" y="457200"/>
                </a:cubicBezTo>
                <a:cubicBezTo>
                  <a:pt x="1613523" y="450016"/>
                  <a:pt x="1597617" y="446373"/>
                  <a:pt x="1582171" y="441960"/>
                </a:cubicBezTo>
                <a:cubicBezTo>
                  <a:pt x="1475898" y="411596"/>
                  <a:pt x="1564495" y="441419"/>
                  <a:pt x="1429771" y="411480"/>
                </a:cubicBezTo>
                <a:cubicBezTo>
                  <a:pt x="1360820" y="396158"/>
                  <a:pt x="1404093" y="398641"/>
                  <a:pt x="1338331" y="365760"/>
                </a:cubicBezTo>
                <a:cubicBezTo>
                  <a:pt x="1323963" y="358576"/>
                  <a:pt x="1307851" y="355600"/>
                  <a:pt x="1292611" y="350520"/>
                </a:cubicBezTo>
                <a:cubicBezTo>
                  <a:pt x="1277371" y="335280"/>
                  <a:pt x="1260689" y="321357"/>
                  <a:pt x="1246891" y="304800"/>
                </a:cubicBezTo>
                <a:cubicBezTo>
                  <a:pt x="1235165" y="290729"/>
                  <a:pt x="1229363" y="272032"/>
                  <a:pt x="1216411" y="259080"/>
                </a:cubicBezTo>
                <a:cubicBezTo>
                  <a:pt x="1203459" y="246128"/>
                  <a:pt x="1184762" y="240326"/>
                  <a:pt x="1170691" y="228600"/>
                </a:cubicBezTo>
                <a:cubicBezTo>
                  <a:pt x="1131920" y="196290"/>
                  <a:pt x="1125992" y="172432"/>
                  <a:pt x="1079251" y="152400"/>
                </a:cubicBezTo>
                <a:cubicBezTo>
                  <a:pt x="1059999" y="144149"/>
                  <a:pt x="1038353" y="143179"/>
                  <a:pt x="1018291" y="137160"/>
                </a:cubicBezTo>
                <a:cubicBezTo>
                  <a:pt x="987517" y="127928"/>
                  <a:pt x="957331" y="116840"/>
                  <a:pt x="926851" y="106680"/>
                </a:cubicBezTo>
                <a:lnTo>
                  <a:pt x="881131" y="91440"/>
                </a:lnTo>
                <a:cubicBezTo>
                  <a:pt x="865891" y="86360"/>
                  <a:pt x="849779" y="83384"/>
                  <a:pt x="835411" y="76200"/>
                </a:cubicBezTo>
                <a:cubicBezTo>
                  <a:pt x="775008" y="45999"/>
                  <a:pt x="778705" y="42337"/>
                  <a:pt x="713491" y="30480"/>
                </a:cubicBezTo>
                <a:cubicBezTo>
                  <a:pt x="587350" y="7545"/>
                  <a:pt x="504005" y="8815"/>
                  <a:pt x="362971" y="0"/>
                </a:cubicBezTo>
                <a:cubicBezTo>
                  <a:pt x="291851" y="5080"/>
                  <a:pt x="220424" y="6909"/>
                  <a:pt x="149611" y="15240"/>
                </a:cubicBezTo>
                <a:cubicBezTo>
                  <a:pt x="133657" y="17117"/>
                  <a:pt x="113228" y="17408"/>
                  <a:pt x="103891" y="30480"/>
                </a:cubicBezTo>
                <a:cubicBezTo>
                  <a:pt x="71805" y="75401"/>
                  <a:pt x="91191" y="106680"/>
                  <a:pt x="88651" y="12192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8000"/>
            </a:schemeClr>
          </a:solidFill>
          <a:ln w="571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7" name="TextBox 17"/>
          <p:cNvSpPr txBox="1">
            <a:spLocks noChangeArrowheads="1"/>
          </p:cNvSpPr>
          <p:nvPr/>
        </p:nvSpPr>
        <p:spPr bwMode="auto">
          <a:xfrm>
            <a:off x="4038600" y="2646363"/>
            <a:ext cx="16764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Local Cluster</a:t>
            </a:r>
          </a:p>
        </p:txBody>
      </p:sp>
      <p:pic>
        <p:nvPicPr>
          <p:cNvPr id="17418" name="Picture 2"/>
          <p:cNvPicPr>
            <a:picLocks noChangeAspect="1" noChangeArrowheads="1"/>
          </p:cNvPicPr>
          <p:nvPr/>
        </p:nvPicPr>
        <p:blipFill>
          <a:blip r:embed="rId4" cstate="print"/>
          <a:srcRect r="26518" b="62263"/>
          <a:stretch>
            <a:fillRect/>
          </a:stretch>
        </p:blipFill>
        <p:spPr bwMode="auto">
          <a:xfrm>
            <a:off x="4267200" y="5257800"/>
            <a:ext cx="472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4191000" y="5181600"/>
            <a:ext cx="2438400" cy="381000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6019800"/>
            <a:ext cx="4191000" cy="762000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6" name="Straight Arrow Connector 25"/>
          <p:cNvCxnSpPr>
            <a:stCxn id="23" idx="7"/>
          </p:cNvCxnSpPr>
          <p:nvPr/>
        </p:nvCxnSpPr>
        <p:spPr>
          <a:xfrm rot="16200000" flipV="1">
            <a:off x="6685756" y="5125244"/>
            <a:ext cx="1939925" cy="71438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22" name="Picture 12" descr="Condor - High-Throughput Computi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 t="28789" r="-1003"/>
          <a:stretch>
            <a:fillRect/>
          </a:stretch>
        </p:blipFill>
        <p:spPr bwMode="auto">
          <a:xfrm>
            <a:off x="5257800" y="3352800"/>
            <a:ext cx="457200" cy="169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http://www.qtp.ufl.edu/~kmmprogs/images/SUN_Ra.JPG"/>
          <p:cNvPicPr>
            <a:picLocks noChangeAspect="1" noChangeArrowheads="1"/>
          </p:cNvPicPr>
          <p:nvPr/>
        </p:nvPicPr>
        <p:blipFill>
          <a:blip r:embed="rId7" cstate="print"/>
          <a:srcRect l="31909" t="5128" r="31624" b="2564"/>
          <a:stretch>
            <a:fillRect/>
          </a:stretch>
        </p:blipFill>
        <p:spPr bwMode="auto">
          <a:xfrm>
            <a:off x="4495800" y="3065615"/>
            <a:ext cx="533400" cy="152400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5" name="Rounded Rectangle 14"/>
          <p:cNvSpPr/>
          <p:nvPr/>
        </p:nvSpPr>
        <p:spPr>
          <a:xfrm>
            <a:off x="6248400" y="3598863"/>
            <a:ext cx="685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NBCR VM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62800" y="3598863"/>
            <a:ext cx="685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NBCR VM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705600" y="4208463"/>
            <a:ext cx="685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NBCR VM</a:t>
            </a:r>
          </a:p>
        </p:txBody>
      </p:sp>
      <p:cxnSp>
        <p:nvCxnSpPr>
          <p:cNvPr id="25" name="Straight Arrow Connector 24"/>
          <p:cNvCxnSpPr>
            <a:stCxn id="22" idx="1"/>
          </p:cNvCxnSpPr>
          <p:nvPr/>
        </p:nvCxnSpPr>
        <p:spPr>
          <a:xfrm rot="5400000" flipH="1" flipV="1">
            <a:off x="3694112" y="4206876"/>
            <a:ext cx="1884363" cy="176212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EC2 Roll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Take a Rocks appliance and make it compatible with EC2:</a:t>
            </a:r>
          </a:p>
          <a:p>
            <a:pPr lvl="1"/>
            <a:r>
              <a:rPr lang="en-US" dirty="0" smtClean="0"/>
              <a:t>10GB disk partition (single)</a:t>
            </a:r>
          </a:p>
          <a:p>
            <a:pPr lvl="1"/>
            <a:r>
              <a:rPr lang="en-US" dirty="0" smtClean="0"/>
              <a:t>DHCP for network</a:t>
            </a:r>
          </a:p>
          <a:p>
            <a:pPr lvl="1"/>
            <a:r>
              <a:rPr lang="en-US" dirty="0" err="1" smtClean="0"/>
              <a:t>ssh</a:t>
            </a:r>
            <a:r>
              <a:rPr lang="en-US" dirty="0" smtClean="0"/>
              <a:t> key management </a:t>
            </a:r>
            <a:endParaRPr lang="en-US" dirty="0" smtClean="0"/>
          </a:p>
          <a:p>
            <a:pPr lvl="1"/>
            <a:r>
              <a:rPr lang="en-US" dirty="0" smtClean="0"/>
              <a:t>Other small adjustments</a:t>
            </a:r>
            <a:endParaRPr lang="en-US" dirty="0" smtClean="0"/>
          </a:p>
          <a:p>
            <a:r>
              <a:rPr lang="en-US" dirty="0" smtClean="0"/>
              <a:t>Create an AMI bundle on local cluster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rocks create ec2 bundle</a:t>
            </a:r>
            <a:endParaRPr lang="en-US" dirty="0" smtClean="0"/>
          </a:p>
          <a:p>
            <a:r>
              <a:rPr lang="en-US" dirty="0" smtClean="0"/>
              <a:t>Upload a bundled image into EC2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rocks upload ec2 bundle</a:t>
            </a:r>
          </a:p>
          <a:p>
            <a:r>
              <a:rPr lang="en-US" dirty="0" smtClean="0">
                <a:cs typeface="Courier New" pitchFamily="49" charset="0"/>
              </a:rPr>
              <a:t>Mini-tutorial on getting started with EC2 and Rocks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Image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897" y="1219200"/>
            <a:ext cx="804070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EC2 Roll?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Reliably creating AMIs from scratch is important for reproducibility</a:t>
            </a:r>
          </a:p>
          <a:p>
            <a:pPr lvl="1"/>
            <a:r>
              <a:rPr lang="en-US" dirty="0" smtClean="0"/>
              <a:t>Rocks is a rich system definition structure want to leverage</a:t>
            </a:r>
          </a:p>
          <a:p>
            <a:r>
              <a:rPr lang="en-US" dirty="0" smtClean="0"/>
              <a:t>Debugging is difficult in EC2. Can do many things more quickly when on local hardware</a:t>
            </a:r>
          </a:p>
          <a:p>
            <a:r>
              <a:rPr lang="en-US" dirty="0" smtClean="0"/>
              <a:t>Pre-beta: </a:t>
            </a:r>
          </a:p>
          <a:p>
            <a:pPr lvl="1"/>
            <a:r>
              <a:rPr lang="en-US" dirty="0" smtClean="0">
                <a:hlinkClick r:id="rId2"/>
              </a:rPr>
              <a:t>http://landphil.rocksclusters.org/roll-documentation/ec2/5.2/</a:t>
            </a:r>
            <a:r>
              <a:rPr lang="en-US" dirty="0" smtClean="0"/>
              <a:t>  </a:t>
            </a:r>
          </a:p>
          <a:p>
            <a:pPr lvl="1">
              <a:buNone/>
            </a:pPr>
            <a:r>
              <a:rPr lang="en-US" dirty="0" smtClean="0"/>
              <a:t>- Not a durable website!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Quirks of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Network performance is undefined</a:t>
            </a:r>
          </a:p>
          <a:p>
            <a:pPr lvl="1"/>
            <a:r>
              <a:rPr lang="en-US" dirty="0" smtClean="0"/>
              <a:t>¼ </a:t>
            </a:r>
            <a:r>
              <a:rPr lang="en-US" dirty="0" err="1" smtClean="0"/>
              <a:t>GbE</a:t>
            </a:r>
            <a:r>
              <a:rPr lang="en-US" dirty="0" smtClean="0"/>
              <a:t> for a 32-bit instance</a:t>
            </a:r>
          </a:p>
          <a:p>
            <a:pPr lvl="1"/>
            <a:r>
              <a:rPr lang="en-US" dirty="0" smtClean="0"/>
              <a:t>About 1 </a:t>
            </a:r>
            <a:r>
              <a:rPr lang="en-US" dirty="0" err="1" smtClean="0"/>
              <a:t>GbE</a:t>
            </a:r>
            <a:r>
              <a:rPr lang="en-US" dirty="0" smtClean="0"/>
              <a:t> for each physical host</a:t>
            </a:r>
          </a:p>
          <a:p>
            <a:r>
              <a:rPr lang="en-US" dirty="0" smtClean="0"/>
              <a:t>When you turn off an instance you lose all changes made locally</a:t>
            </a:r>
          </a:p>
          <a:p>
            <a:pPr lvl="1"/>
            <a:r>
              <a:rPr lang="en-US" dirty="0" smtClean="0"/>
              <a:t>Good: Booting from an AMI is a “frozen/known” image</a:t>
            </a:r>
          </a:p>
          <a:p>
            <a:pPr lvl="1"/>
            <a:r>
              <a:rPr lang="en-US" dirty="0" smtClean="0"/>
              <a:t>Bad: Not the way your local “real” machine works</a:t>
            </a:r>
          </a:p>
          <a:p>
            <a:r>
              <a:rPr lang="en-US" dirty="0" smtClean="0"/>
              <a:t>IP addressing is a bit weird</a:t>
            </a:r>
          </a:p>
          <a:p>
            <a:pPr lvl="1"/>
            <a:r>
              <a:rPr lang="en-US" dirty="0" smtClean="0"/>
              <a:t>You contact your instance via a real public IP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ifconfig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eth0” </a:t>
            </a:r>
            <a:r>
              <a:rPr lang="en-US" dirty="0" smtClean="0"/>
              <a:t>is a non-routable 10.x.y.z address</a:t>
            </a:r>
          </a:p>
          <a:p>
            <a:r>
              <a:rPr lang="en-US" dirty="0" smtClean="0"/>
              <a:t>Packaging of AMIs is pretty cryptic</a:t>
            </a:r>
          </a:p>
          <a:p>
            <a:pPr lvl="1"/>
            <a:r>
              <a:rPr lang="en-US" dirty="0" smtClean="0"/>
              <a:t>API (command line tools) are very inconsistent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always “quick” : Booting a complex AMI (1.5GB compressed image) took 22 minutes this morning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http://news.skyscanner.net/japan.z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6321907" cy="42195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447800" y="1752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Rocks, </a:t>
            </a:r>
            <a:r>
              <a:rPr lang="en-US" sz="3600" b="1" dirty="0" err="1" smtClean="0">
                <a:solidFill>
                  <a:schemeClr val="bg1"/>
                </a:solidFill>
              </a:rPr>
              <a:t>Xen</a:t>
            </a:r>
            <a:r>
              <a:rPr lang="en-US" sz="3600" b="1" dirty="0" smtClean="0">
                <a:solidFill>
                  <a:schemeClr val="bg1"/>
                </a:solidFill>
              </a:rPr>
              <a:t>, and Virtual Clusters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Taken for Granted in Real HW</a:t>
            </a:r>
            <a:endParaRPr lang="en-US" dirty="0"/>
          </a:p>
        </p:txBody>
      </p:sp>
      <p:pic>
        <p:nvPicPr>
          <p:cNvPr id="11268" name="Picture 4" descr="http://www.gbsncr.com/images/products/detail/DGS3650.jpg"/>
          <p:cNvPicPr>
            <a:picLocks noChangeAspect="1" noChangeArrowheads="1"/>
          </p:cNvPicPr>
          <p:nvPr/>
        </p:nvPicPr>
        <p:blipFill>
          <a:blip r:embed="rId2" cstate="print"/>
          <a:srcRect l="2286" t="57600" r="1714" b="29600"/>
          <a:stretch>
            <a:fillRect/>
          </a:stretch>
        </p:blipFill>
        <p:spPr bwMode="auto">
          <a:xfrm>
            <a:off x="3733800" y="1600200"/>
            <a:ext cx="3200407" cy="304800"/>
          </a:xfrm>
          <a:prstGeom prst="rect">
            <a:avLst/>
          </a:prstGeom>
          <a:noFill/>
        </p:spPr>
      </p:pic>
      <p:pic>
        <p:nvPicPr>
          <p:cNvPr id="11270" name="Picture 6" descr="http://www.avocent.com/uploadedImages/wwwavocentcom/Products/Category/Power_Distribution_Units/PM10i_horiz_b_415.jpg"/>
          <p:cNvPicPr>
            <a:picLocks noChangeAspect="1" noChangeArrowheads="1"/>
          </p:cNvPicPr>
          <p:nvPr/>
        </p:nvPicPr>
        <p:blipFill>
          <a:blip r:embed="rId3" cstate="print"/>
          <a:srcRect t="50450" b="13514"/>
          <a:stretch>
            <a:fillRect/>
          </a:stretch>
        </p:blipFill>
        <p:spPr bwMode="auto">
          <a:xfrm>
            <a:off x="3733800" y="5638800"/>
            <a:ext cx="3200400" cy="308472"/>
          </a:xfrm>
          <a:prstGeom prst="rect">
            <a:avLst/>
          </a:prstGeom>
          <a:noFill/>
        </p:spPr>
      </p:pic>
      <p:grpSp>
        <p:nvGrpSpPr>
          <p:cNvPr id="77" name="Group 76"/>
          <p:cNvGrpSpPr/>
          <p:nvPr/>
        </p:nvGrpSpPr>
        <p:grpSpPr>
          <a:xfrm>
            <a:off x="304800" y="1371600"/>
            <a:ext cx="2603500" cy="5207000"/>
            <a:chOff x="304800" y="1447800"/>
            <a:chExt cx="2603500" cy="5207000"/>
          </a:xfrm>
        </p:grpSpPr>
        <p:pic>
          <p:nvPicPr>
            <p:cNvPr id="11266" name="Picture 2" descr="http://www.nstpower.com/PSXrackphoto.jpg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4800" y="1447800"/>
              <a:ext cx="2603500" cy="5207000"/>
            </a:xfrm>
            <a:prstGeom prst="rect">
              <a:avLst/>
            </a:prstGeom>
            <a:noFill/>
          </p:spPr>
        </p:pic>
        <p:pic>
          <p:nvPicPr>
            <p:cNvPr id="5" name="Picture 4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177800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15900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39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29311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40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42722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41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56133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42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69544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43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82956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44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96367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45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09778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46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23189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47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36600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48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50012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49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63423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50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76834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" name="Picture 51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90245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" name="Picture 52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03656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" name="Picture 53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17068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54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30479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55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43890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56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57301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57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70712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58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84124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Picture 59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97535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Picture 60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10946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2" name="Picture 61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24357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66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37768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" name="Picture 67" descr="Lightbox Image">
              <a:hlinkClick r:id="rId5"/>
            </p:cNvPr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51180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" name="Picture 4" descr="http://www.gbsncr.com/images/products/detail/DGS3650.jpg"/>
            <p:cNvPicPr>
              <a:picLocks noChangeArrowheads="1"/>
            </p:cNvPicPr>
            <p:nvPr/>
          </p:nvPicPr>
          <p:blipFill>
            <a:blip r:embed="rId2" cstate="print"/>
            <a:srcRect l="2286" t="57600" r="1714" b="29600"/>
            <a:stretch>
              <a:fillRect/>
            </a:stretch>
          </p:blipFill>
          <p:spPr bwMode="auto">
            <a:xfrm>
              <a:off x="1451356" y="1981200"/>
              <a:ext cx="969264" cy="155448"/>
            </a:xfrm>
            <a:prstGeom prst="rect">
              <a:avLst/>
            </a:prstGeom>
            <a:noFill/>
          </p:spPr>
        </p:pic>
        <p:pic>
          <p:nvPicPr>
            <p:cNvPr id="75" name="Picture 6" descr="http://www.avocent.com/uploadedImages/wwwavocentcom/Products/Category/Power_Distribution_Units/PM10i_horiz_b_415.jpg"/>
            <p:cNvPicPr>
              <a:picLocks noChangeArrowheads="1"/>
            </p:cNvPicPr>
            <p:nvPr/>
          </p:nvPicPr>
          <p:blipFill>
            <a:blip r:embed="rId7" cstate="print"/>
            <a:srcRect l="2313" t="50450" r="2313" b="13514"/>
            <a:stretch>
              <a:fillRect/>
            </a:stretch>
          </p:blipFill>
          <p:spPr bwMode="auto">
            <a:xfrm>
              <a:off x="1417320" y="5669280"/>
              <a:ext cx="1002920" cy="155448"/>
            </a:xfrm>
            <a:prstGeom prst="rect">
              <a:avLst/>
            </a:prstGeom>
            <a:noFill/>
          </p:spPr>
        </p:pic>
      </p:grpSp>
      <p:sp>
        <p:nvSpPr>
          <p:cNvPr id="76" name="Oval 75"/>
          <p:cNvSpPr/>
          <p:nvPr/>
        </p:nvSpPr>
        <p:spPr>
          <a:xfrm>
            <a:off x="1219200" y="5562600"/>
            <a:ext cx="13716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219200" y="1905000"/>
            <a:ext cx="13716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3" idx="6"/>
            <a:endCxn id="11268" idx="1"/>
          </p:cNvCxnSpPr>
          <p:nvPr/>
        </p:nvCxnSpPr>
        <p:spPr>
          <a:xfrm flipV="1">
            <a:off x="2590800" y="1752600"/>
            <a:ext cx="11430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6"/>
            <a:endCxn id="11270" idx="1"/>
          </p:cNvCxnSpPr>
          <p:nvPr/>
        </p:nvCxnSpPr>
        <p:spPr>
          <a:xfrm>
            <a:off x="2590800" y="5715000"/>
            <a:ext cx="1143000" cy="78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72" name="Picture 8" descr="http://www.woot.com/Images/Sale/Western_Digital_Raptor_10-2c000_RPM_80GB_SATA_Hard_Drive_Q0Z-detail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0400" y="2971800"/>
            <a:ext cx="1384300" cy="1384300"/>
          </a:xfrm>
          <a:prstGeom prst="rect">
            <a:avLst/>
          </a:prstGeom>
          <a:noFill/>
        </p:spPr>
      </p:pic>
      <p:sp>
        <p:nvSpPr>
          <p:cNvPr id="84" name="Oval 83"/>
          <p:cNvSpPr/>
          <p:nvPr/>
        </p:nvSpPr>
        <p:spPr>
          <a:xfrm>
            <a:off x="2057400" y="3200400"/>
            <a:ext cx="4572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84" idx="6"/>
            <a:endCxn id="11272" idx="1"/>
          </p:cNvCxnSpPr>
          <p:nvPr/>
        </p:nvCxnSpPr>
        <p:spPr>
          <a:xfrm>
            <a:off x="2514600" y="3314700"/>
            <a:ext cx="685800" cy="349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800600" y="2133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Network</a:t>
            </a:r>
            <a:endParaRPr lang="en-US" sz="2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648200" y="35814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Disk</a:t>
            </a:r>
            <a:endParaRPr lang="en-US" sz="2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029200" y="6019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Power</a:t>
            </a:r>
            <a:endParaRPr lang="en-US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019800" y="2971800"/>
            <a:ext cx="259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 Physical world “automatically” defines a cluster by how the components are assembled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3276600" y="3733800"/>
            <a:ext cx="2438400" cy="2133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Cluster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276600" y="1600200"/>
            <a:ext cx="2438400" cy="1752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Cluster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Clusters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1295400"/>
            <a:ext cx="2603500" cy="5207000"/>
            <a:chOff x="304800" y="1447800"/>
            <a:chExt cx="2603500" cy="5207000"/>
          </a:xfrm>
        </p:grpSpPr>
        <p:pic>
          <p:nvPicPr>
            <p:cNvPr id="4" name="Picture 2" descr="http://www.nstpower.com/PSXrackphoto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4800" y="1447800"/>
              <a:ext cx="2603500" cy="5207000"/>
            </a:xfrm>
            <a:prstGeom prst="rect">
              <a:avLst/>
            </a:prstGeom>
            <a:noFill/>
          </p:spPr>
        </p:pic>
        <p:pic>
          <p:nvPicPr>
            <p:cNvPr id="5" name="Picture 4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177800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15900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29311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42722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56133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69544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82956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96367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09778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23189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36600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50012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63423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76834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90245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03656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17068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30479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43890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57301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70712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84124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97535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27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10946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8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24357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37768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0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51180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4" descr="http://www.gbsncr.com/images/products/detail/DGS3650.jpg"/>
            <p:cNvPicPr>
              <a:picLocks noChangeArrowheads="1"/>
            </p:cNvPicPr>
            <p:nvPr/>
          </p:nvPicPr>
          <p:blipFill>
            <a:blip r:embed="rId5" cstate="print"/>
            <a:srcRect l="2286" t="57600" r="1714" b="29600"/>
            <a:stretch>
              <a:fillRect/>
            </a:stretch>
          </p:blipFill>
          <p:spPr bwMode="auto">
            <a:xfrm>
              <a:off x="1451356" y="1981200"/>
              <a:ext cx="969264" cy="155448"/>
            </a:xfrm>
            <a:prstGeom prst="rect">
              <a:avLst/>
            </a:prstGeom>
            <a:noFill/>
          </p:spPr>
        </p:pic>
        <p:pic>
          <p:nvPicPr>
            <p:cNvPr id="33" name="Picture 6" descr="http://www.avocent.com/uploadedImages/wwwavocentcom/Products/Category/Power_Distribution_Units/PM10i_horiz_b_415.jpg"/>
            <p:cNvPicPr>
              <a:picLocks noChangeArrowheads="1"/>
            </p:cNvPicPr>
            <p:nvPr/>
          </p:nvPicPr>
          <p:blipFill>
            <a:blip r:embed="rId6" cstate="print"/>
            <a:srcRect l="2313" t="50450" r="2313" b="13514"/>
            <a:stretch>
              <a:fillRect/>
            </a:stretch>
          </p:blipFill>
          <p:spPr bwMode="auto">
            <a:xfrm>
              <a:off x="1417320" y="5669280"/>
              <a:ext cx="1002920" cy="155448"/>
            </a:xfrm>
            <a:prstGeom prst="rect">
              <a:avLst/>
            </a:prstGeom>
            <a:noFill/>
          </p:spPr>
        </p:pic>
      </p:grpSp>
      <p:sp>
        <p:nvSpPr>
          <p:cNvPr id="34" name="TextBox 33"/>
          <p:cNvSpPr txBox="1"/>
          <p:nvPr/>
        </p:nvSpPr>
        <p:spPr>
          <a:xfrm>
            <a:off x="457200" y="6172200"/>
            <a:ext cx="3200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Physical Hosting Cluster</a:t>
            </a:r>
          </a:p>
          <a:p>
            <a:pPr algn="ctr"/>
            <a:r>
              <a:rPr lang="en-US" dirty="0" smtClean="0"/>
              <a:t>“Cloud Provider”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3657600" y="1752600"/>
            <a:ext cx="1752600" cy="1135981"/>
            <a:chOff x="3657600" y="1828800"/>
            <a:chExt cx="1752600" cy="1135981"/>
          </a:xfrm>
        </p:grpSpPr>
        <p:pic>
          <p:nvPicPr>
            <p:cNvPr id="14338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3657600" y="20574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36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4114800" y="20574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37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4572000" y="20574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38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5029200" y="20574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39" name="Picture 38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57600" y="1828800"/>
              <a:ext cx="97155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53" name="Group 52"/>
          <p:cNvGrpSpPr/>
          <p:nvPr/>
        </p:nvGrpSpPr>
        <p:grpSpPr>
          <a:xfrm>
            <a:off x="3505200" y="3893219"/>
            <a:ext cx="1981200" cy="1516981"/>
            <a:chOff x="3733800" y="3581400"/>
            <a:chExt cx="1981200" cy="1516981"/>
          </a:xfrm>
        </p:grpSpPr>
        <p:pic>
          <p:nvPicPr>
            <p:cNvPr id="44" name="Picture 43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33800" y="3581400"/>
              <a:ext cx="97155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45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3733800" y="3810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46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4191000" y="3810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47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4648200" y="3810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48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5105400" y="3810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49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3962400" y="4191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50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4419600" y="4191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51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4876800" y="4191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52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7" cstate="print"/>
            <a:srcRect t="9950" r="35319"/>
            <a:stretch>
              <a:fillRect/>
            </a:stretch>
          </p:blipFill>
          <p:spPr bwMode="auto">
            <a:xfrm>
              <a:off x="5334000" y="4191000"/>
              <a:ext cx="381000" cy="907381"/>
            </a:xfrm>
            <a:prstGeom prst="rect">
              <a:avLst/>
            </a:prstGeom>
            <a:noFill/>
          </p:spPr>
        </p:pic>
      </p:grpSp>
      <p:sp>
        <p:nvSpPr>
          <p:cNvPr id="57" name="Rounded Rectangle 56"/>
          <p:cNvSpPr/>
          <p:nvPr/>
        </p:nvSpPr>
        <p:spPr>
          <a:xfrm>
            <a:off x="1752600" y="2057400"/>
            <a:ext cx="228600" cy="685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209800" y="2514600"/>
            <a:ext cx="228600" cy="1371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7" idx="3"/>
            <a:endCxn id="55" idx="1"/>
          </p:cNvCxnSpPr>
          <p:nvPr/>
        </p:nvCxnSpPr>
        <p:spPr>
          <a:xfrm>
            <a:off x="1981200" y="2400300"/>
            <a:ext cx="1295400" cy="76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8" idx="3"/>
            <a:endCxn id="56" idx="1"/>
          </p:cNvCxnSpPr>
          <p:nvPr/>
        </p:nvCxnSpPr>
        <p:spPr>
          <a:xfrm>
            <a:off x="2438400" y="3200400"/>
            <a:ext cx="838200" cy="16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752600" y="3124200"/>
            <a:ext cx="228600" cy="1752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248400" y="1752600"/>
            <a:ext cx="23622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Require: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Virtual Frontend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Nodes w/disk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Private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Power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rot="10800000">
            <a:off x="4724400" y="1828800"/>
            <a:ext cx="16002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1"/>
            <a:endCxn id="38" idx="3"/>
          </p:cNvCxnSpPr>
          <p:nvPr/>
        </p:nvCxnSpPr>
        <p:spPr>
          <a:xfrm rot="10800000">
            <a:off x="5410200" y="2434892"/>
            <a:ext cx="838200" cy="56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 flipV="1">
            <a:off x="5486400" y="2743202"/>
            <a:ext cx="838200" cy="30479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248400" y="4038600"/>
            <a:ext cx="243840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Virtual Clusters:</a:t>
            </a:r>
          </a:p>
          <a:p>
            <a:pPr indent="-22860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May overlap one another on physical HW</a:t>
            </a:r>
          </a:p>
          <a:p>
            <a:pPr indent="-22860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Need network isolation </a:t>
            </a:r>
          </a:p>
          <a:p>
            <a:pPr indent="-228600">
              <a:buFont typeface="Arial" pitchFamily="34" charset="0"/>
              <a:buChar char="•"/>
            </a:pPr>
            <a:r>
              <a:rPr lang="en-US" dirty="0" smtClean="0"/>
              <a:t>May be  larger or smaller than physical hosting 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Rocks Treats Virtual Hardware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600201"/>
            <a:ext cx="46482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It’s just another piece of HW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CentOS</a:t>
            </a:r>
            <a:r>
              <a:rPr lang="en-US" dirty="0" smtClean="0"/>
              <a:t> supports it, so does Rocks</a:t>
            </a:r>
          </a:p>
          <a:p>
            <a:r>
              <a:rPr lang="en-US" dirty="0" smtClean="0"/>
              <a:t>Allows mixture of real and virtual hardware in the same cluster</a:t>
            </a:r>
          </a:p>
          <a:p>
            <a:pPr lvl="1"/>
            <a:r>
              <a:rPr lang="en-US" dirty="0" smtClean="0"/>
              <a:t>Because Rocks supports heterogeneous HW clusters</a:t>
            </a:r>
          </a:p>
          <a:p>
            <a:r>
              <a:rPr lang="en-US" dirty="0" smtClean="0"/>
              <a:t>Re-use of all of the software configuration mechanics</a:t>
            </a:r>
          </a:p>
          <a:p>
            <a:pPr lvl="1"/>
            <a:r>
              <a:rPr lang="en-US" dirty="0" smtClean="0"/>
              <a:t>E.g., a compute appliance is compute appliance</a:t>
            </a:r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76800" y="3657600"/>
            <a:ext cx="4038600" cy="2392363"/>
          </a:xfrm>
          <a:solidFill>
            <a:schemeClr val="bg2">
              <a:lumMod val="9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Virtual HW must meet minimum HW Specs</a:t>
            </a:r>
          </a:p>
          <a:p>
            <a:pPr lvl="1"/>
            <a:r>
              <a:rPr lang="en-US" dirty="0" smtClean="0"/>
              <a:t>1GB memory</a:t>
            </a:r>
          </a:p>
          <a:p>
            <a:pPr lvl="1"/>
            <a:r>
              <a:rPr lang="en-US" dirty="0" smtClean="0"/>
              <a:t>36GB Disk space</a:t>
            </a:r>
          </a:p>
          <a:p>
            <a:pPr lvl="1"/>
            <a:r>
              <a:rPr lang="en-US" dirty="0" smtClean="0"/>
              <a:t>Private-network Ethernet</a:t>
            </a:r>
          </a:p>
          <a:p>
            <a:pPr lvl="1"/>
            <a:r>
              <a:rPr lang="en-US" dirty="0" smtClean="0"/>
              <a:t>+ Public Network on Frontend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562600" y="1905000"/>
            <a:ext cx="1981200" cy="1516981"/>
            <a:chOff x="3733800" y="3581400"/>
            <a:chExt cx="1981200" cy="1516981"/>
          </a:xfrm>
        </p:grpSpPr>
        <p:pic>
          <p:nvPicPr>
            <p:cNvPr id="8" name="Picture 7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33800" y="3581400"/>
              <a:ext cx="97155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9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5" cstate="print"/>
            <a:srcRect t="9950" r="35319"/>
            <a:stretch>
              <a:fillRect/>
            </a:stretch>
          </p:blipFill>
          <p:spPr bwMode="auto">
            <a:xfrm>
              <a:off x="3733800" y="3810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0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5" cstate="print"/>
            <a:srcRect t="9950" r="35319"/>
            <a:stretch>
              <a:fillRect/>
            </a:stretch>
          </p:blipFill>
          <p:spPr bwMode="auto">
            <a:xfrm>
              <a:off x="4191000" y="3810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1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5" cstate="print"/>
            <a:srcRect t="9950" r="35319"/>
            <a:stretch>
              <a:fillRect/>
            </a:stretch>
          </p:blipFill>
          <p:spPr bwMode="auto">
            <a:xfrm>
              <a:off x="4648200" y="3810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2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5" cstate="print"/>
            <a:srcRect t="9950" r="35319"/>
            <a:stretch>
              <a:fillRect/>
            </a:stretch>
          </p:blipFill>
          <p:spPr bwMode="auto">
            <a:xfrm>
              <a:off x="5105400" y="3810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3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5" cstate="print"/>
            <a:srcRect t="9950" r="35319"/>
            <a:stretch>
              <a:fillRect/>
            </a:stretch>
          </p:blipFill>
          <p:spPr bwMode="auto">
            <a:xfrm>
              <a:off x="3962400" y="4191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4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5" cstate="print"/>
            <a:srcRect t="9950" r="35319"/>
            <a:stretch>
              <a:fillRect/>
            </a:stretch>
          </p:blipFill>
          <p:spPr bwMode="auto">
            <a:xfrm>
              <a:off x="4419600" y="4191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5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5" cstate="print"/>
            <a:srcRect t="9950" r="35319"/>
            <a:stretch>
              <a:fillRect/>
            </a:stretch>
          </p:blipFill>
          <p:spPr bwMode="auto">
            <a:xfrm>
              <a:off x="4876800" y="4191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6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5" cstate="print"/>
            <a:srcRect t="9950" r="35319"/>
            <a:stretch>
              <a:fillRect/>
            </a:stretch>
          </p:blipFill>
          <p:spPr bwMode="auto">
            <a:xfrm>
              <a:off x="5334000" y="4191000"/>
              <a:ext cx="381000" cy="90738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Isolation - VLANs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Need to isolate the private networks of (overlapping) virtual clusters</a:t>
            </a:r>
          </a:p>
          <a:p>
            <a:pPr lvl="1"/>
            <a:r>
              <a:rPr lang="en-US" dirty="0" smtClean="0"/>
              <a:t>Broadcast traffic (e.g. DHCP) needs to be confined</a:t>
            </a:r>
          </a:p>
          <a:p>
            <a:r>
              <a:rPr lang="en-US" dirty="0" smtClean="0"/>
              <a:t> IEEE 802.1Q VLAN Tagging</a:t>
            </a:r>
          </a:p>
          <a:p>
            <a:pPr lvl="1"/>
            <a:r>
              <a:rPr lang="en-US" dirty="0" smtClean="0"/>
              <a:t>Mark (Tag) </a:t>
            </a:r>
            <a:r>
              <a:rPr lang="en-US" dirty="0" err="1" smtClean="0"/>
              <a:t>ethernet</a:t>
            </a:r>
            <a:r>
              <a:rPr lang="en-US" dirty="0" smtClean="0"/>
              <a:t> packets with a particular numeric ID ( 1 – 4095).</a:t>
            </a:r>
          </a:p>
          <a:p>
            <a:pPr lvl="1"/>
            <a:r>
              <a:rPr lang="en-US" dirty="0" smtClean="0"/>
              <a:t>Packets with same tag are in the same LAN </a:t>
            </a:r>
            <a:endParaRPr lang="en-US" dirty="0"/>
          </a:p>
          <a:p>
            <a:r>
              <a:rPr lang="en-US" dirty="0" smtClean="0"/>
              <a:t>Rocks defines nodes </a:t>
            </a:r>
            <a:r>
              <a:rPr lang="en-US" dirty="0" smtClean="0"/>
              <a:t>are in </a:t>
            </a:r>
            <a:r>
              <a:rPr lang="en-US" dirty="0" smtClean="0"/>
              <a:t>the </a:t>
            </a:r>
            <a:r>
              <a:rPr lang="en-US" b="1" dirty="0" smtClean="0"/>
              <a:t>same cluster if </a:t>
            </a:r>
            <a:r>
              <a:rPr lang="en-US" b="1" dirty="0" smtClean="0"/>
              <a:t>VLAN </a:t>
            </a:r>
            <a:r>
              <a:rPr lang="en-US" b="1" dirty="0" smtClean="0"/>
              <a:t>tag</a:t>
            </a:r>
            <a:r>
              <a:rPr lang="en-US" dirty="0" smtClean="0"/>
              <a:t> on the private interface is </a:t>
            </a:r>
            <a:r>
              <a:rPr lang="en-US" b="1" dirty="0" smtClean="0"/>
              <a:t>identical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EC2 = Elastic Computing Cloud</a:t>
            </a:r>
          </a:p>
          <a:p>
            <a:pPr lvl="1"/>
            <a:r>
              <a:rPr lang="en-US" dirty="0" smtClean="0"/>
              <a:t>Introduced (Beta) in Sept 2006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-virtualization as underlying  VM engine</a:t>
            </a:r>
          </a:p>
          <a:p>
            <a:r>
              <a:rPr lang="en-US" dirty="0" smtClean="0"/>
              <a:t>Users rent Virtual Machines by the core/hour</a:t>
            </a:r>
          </a:p>
          <a:p>
            <a:pPr lvl="1"/>
            <a:r>
              <a:rPr lang="en-US" dirty="0" smtClean="0"/>
              <a:t>32-bit = $.085/core/hour (0.12 for Windows)</a:t>
            </a:r>
          </a:p>
          <a:p>
            <a:pPr lvl="1"/>
            <a:r>
              <a:rPr lang="en-US" dirty="0" smtClean="0"/>
              <a:t>64-bit, 4-cores minimum ($0.34/hour)</a:t>
            </a:r>
          </a:p>
          <a:p>
            <a:pPr lvl="1"/>
            <a:r>
              <a:rPr lang="en-US" dirty="0" smtClean="0"/>
              <a:t>Have variations of larger memory, more cores, etc.</a:t>
            </a:r>
          </a:p>
          <a:p>
            <a:pPr lvl="1"/>
            <a:r>
              <a:rPr lang="en-US" dirty="0" smtClean="0"/>
              <a:t>Cores are roughly 1.2 GHz equivalent</a:t>
            </a:r>
          </a:p>
          <a:p>
            <a:pPr lvl="1"/>
            <a:r>
              <a:rPr lang="en-US" dirty="0" smtClean="0"/>
              <a:t>Standard instances have 1.7GB </a:t>
            </a:r>
            <a:r>
              <a:rPr lang="en-US" dirty="0" err="1" smtClean="0"/>
              <a:t>mem</a:t>
            </a:r>
            <a:r>
              <a:rPr lang="en-US" dirty="0" smtClean="0"/>
              <a:t>/core. Local Disk</a:t>
            </a:r>
          </a:p>
          <a:p>
            <a:r>
              <a:rPr lang="en-US" dirty="0" smtClean="0"/>
              <a:t>You are charged for network in/out of Amazon</a:t>
            </a:r>
          </a:p>
        </p:txBody>
      </p:sp>
      <p:pic>
        <p:nvPicPr>
          <p:cNvPr id="35842" name="Picture 2" descr="http://landphil.rocksclusters.org/roll-documentation/ec2/5.2/images/Amazon-A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752600"/>
            <a:ext cx="1562100" cy="571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Clusters: VLAN Tag on Private 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352800" y="3048000"/>
            <a:ext cx="5410200" cy="3581400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[root@rocks-76 ~]# rocks list cluster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FRONTEND                    CLIENT NODES      TYPE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afg.rocksclusters.org:      ----------------- VM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                          hosted-vm-0-5-0   VM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                          hosted-vm-0-4-0   VM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                          hosted-vm-0-3-1   VM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                          hosted-vm-0-2-1   VM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rocks-178.sdsc.edu:         ----------------- VM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                          hosted-vm-0-0-2   VM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rocks-76.sdsc.edu:          ----------------- physical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                          vm-container-0-0  physical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                          vm-container-0-1  physical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                          vm-container-0-2  physical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#[root@rocks-76 ~]# rocks list host interface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HOST            IFACE NAME                    VLAN</a:t>
            </a:r>
          </a:p>
          <a:p>
            <a:pPr>
              <a:buNone/>
            </a:pPr>
            <a:r>
              <a:rPr lang="en-US" sz="4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frontend-0-0-11: eth0 frontend-0-0-11           4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frontend-0-0-11: eth1 afg.rocksclusters.org     0</a:t>
            </a:r>
          </a:p>
          <a:p>
            <a:pPr>
              <a:buNone/>
            </a:pPr>
            <a:r>
              <a:rPr lang="en-US" sz="48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hosted-vm-0-2-0: eth0 hosted-vm-0-2-0          144</a:t>
            </a:r>
          </a:p>
          <a:p>
            <a:pPr>
              <a:buNone/>
            </a:pPr>
            <a:r>
              <a:rPr lang="en-US" sz="4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hosted-vm-0-2-1: eth0 hosted-vm-0-2-1           4</a:t>
            </a:r>
          </a:p>
          <a:p>
            <a:pPr>
              <a:buNone/>
            </a:pPr>
            <a:endParaRPr lang="en-US" sz="48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3810000"/>
            <a:ext cx="2438400" cy="2590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Cluster 2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VLAN ID = 144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" y="1447800"/>
            <a:ext cx="2438400" cy="2133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 Cluster 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VLAN ID = 4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0600" y="1676400"/>
            <a:ext cx="1752600" cy="1135981"/>
            <a:chOff x="3657600" y="1828800"/>
            <a:chExt cx="1752600" cy="1135981"/>
          </a:xfrm>
        </p:grpSpPr>
        <p:pic>
          <p:nvPicPr>
            <p:cNvPr id="10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2" cstate="print"/>
            <a:srcRect t="9950" r="35319"/>
            <a:stretch>
              <a:fillRect/>
            </a:stretch>
          </p:blipFill>
          <p:spPr bwMode="auto">
            <a:xfrm>
              <a:off x="3657600" y="20574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1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2" cstate="print"/>
            <a:srcRect t="9950" r="35319"/>
            <a:stretch>
              <a:fillRect/>
            </a:stretch>
          </p:blipFill>
          <p:spPr bwMode="auto">
            <a:xfrm>
              <a:off x="4114800" y="20574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2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2" cstate="print"/>
            <a:srcRect t="9950" r="35319"/>
            <a:stretch>
              <a:fillRect/>
            </a:stretch>
          </p:blipFill>
          <p:spPr bwMode="auto">
            <a:xfrm>
              <a:off x="4572000" y="20574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3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2" cstate="print"/>
            <a:srcRect t="9950" r="35319"/>
            <a:stretch>
              <a:fillRect/>
            </a:stretch>
          </p:blipFill>
          <p:spPr bwMode="auto">
            <a:xfrm>
              <a:off x="5029200" y="20574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4" name="Picture 13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57600" y="1828800"/>
              <a:ext cx="97155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15" name="Group 14"/>
          <p:cNvGrpSpPr/>
          <p:nvPr/>
        </p:nvGrpSpPr>
        <p:grpSpPr>
          <a:xfrm>
            <a:off x="914400" y="4114800"/>
            <a:ext cx="1981200" cy="1516981"/>
            <a:chOff x="3733800" y="3581400"/>
            <a:chExt cx="1981200" cy="1516981"/>
          </a:xfrm>
        </p:grpSpPr>
        <p:pic>
          <p:nvPicPr>
            <p:cNvPr id="16" name="Picture 15" descr="Lightbox Image">
              <a:hlinkClick r:id="rId3"/>
            </p:cNvPr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733800" y="3581400"/>
              <a:ext cx="971550" cy="15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7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2" cstate="print"/>
            <a:srcRect t="9950" r="35319"/>
            <a:stretch>
              <a:fillRect/>
            </a:stretch>
          </p:blipFill>
          <p:spPr bwMode="auto">
            <a:xfrm>
              <a:off x="3733800" y="3810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8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2" cstate="print"/>
            <a:srcRect t="9950" r="35319"/>
            <a:stretch>
              <a:fillRect/>
            </a:stretch>
          </p:blipFill>
          <p:spPr bwMode="auto">
            <a:xfrm>
              <a:off x="4191000" y="3810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19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2" cstate="print"/>
            <a:srcRect t="9950" r="35319"/>
            <a:stretch>
              <a:fillRect/>
            </a:stretch>
          </p:blipFill>
          <p:spPr bwMode="auto">
            <a:xfrm>
              <a:off x="4648200" y="3810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20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2" cstate="print"/>
            <a:srcRect t="9950" r="35319"/>
            <a:stretch>
              <a:fillRect/>
            </a:stretch>
          </p:blipFill>
          <p:spPr bwMode="auto">
            <a:xfrm>
              <a:off x="5105400" y="3810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21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2" cstate="print"/>
            <a:srcRect t="9950" r="35319"/>
            <a:stretch>
              <a:fillRect/>
            </a:stretch>
          </p:blipFill>
          <p:spPr bwMode="auto">
            <a:xfrm>
              <a:off x="3962400" y="4191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22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2" cstate="print"/>
            <a:srcRect t="9950" r="35319"/>
            <a:stretch>
              <a:fillRect/>
            </a:stretch>
          </p:blipFill>
          <p:spPr bwMode="auto">
            <a:xfrm>
              <a:off x="4419600" y="4191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23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2" cstate="print"/>
            <a:srcRect t="9950" r="35319"/>
            <a:stretch>
              <a:fillRect/>
            </a:stretch>
          </p:blipFill>
          <p:spPr bwMode="auto">
            <a:xfrm>
              <a:off x="4876800" y="4191000"/>
              <a:ext cx="381000" cy="907381"/>
            </a:xfrm>
            <a:prstGeom prst="rect">
              <a:avLst/>
            </a:prstGeom>
            <a:noFill/>
          </p:spPr>
        </p:pic>
        <p:pic>
          <p:nvPicPr>
            <p:cNvPr id="24" name="Picture 2" descr="http://www.getapc.ca/images/Dell%20Tower.jpg"/>
            <p:cNvPicPr>
              <a:picLocks noChangeAspect="1" noChangeArrowheads="1"/>
            </p:cNvPicPr>
            <p:nvPr/>
          </p:nvPicPr>
          <p:blipFill>
            <a:blip r:embed="rId2" cstate="print"/>
            <a:srcRect t="9950" r="35319"/>
            <a:stretch>
              <a:fillRect/>
            </a:stretch>
          </p:blipFill>
          <p:spPr bwMode="auto">
            <a:xfrm>
              <a:off x="5334000" y="4191000"/>
              <a:ext cx="381000" cy="907381"/>
            </a:xfrm>
            <a:prstGeom prst="rect">
              <a:avLst/>
            </a:prstGeom>
            <a:noFill/>
          </p:spPr>
        </p:pic>
      </p:grpSp>
      <p:sp>
        <p:nvSpPr>
          <p:cNvPr id="25" name="Content Placeholder 5"/>
          <p:cNvSpPr>
            <a:spLocks noGrp="1"/>
          </p:cNvSpPr>
          <p:nvPr>
            <p:ph sz="half" idx="2"/>
          </p:nvPr>
        </p:nvSpPr>
        <p:spPr>
          <a:xfrm>
            <a:off x="3276600" y="1295400"/>
            <a:ext cx="5486400" cy="1600199"/>
          </a:xfrm>
        </p:spPr>
        <p:txBody>
          <a:bodyPr>
            <a:normAutofit fontScale="70000" lnSpcReduction="20000"/>
          </a:bodyPr>
          <a:lstStyle/>
          <a:p>
            <a:r>
              <a:rPr lang="en-US" sz="4200" dirty="0" smtClean="0"/>
              <a:t>Need to configure Ethernet Switch for VLANs</a:t>
            </a:r>
          </a:p>
          <a:p>
            <a:pPr lvl="1"/>
            <a:r>
              <a:rPr lang="en-US" sz="3800" dirty="0" smtClean="0"/>
              <a:t>Vendor-specific commands : SMC ≠ Cisco ≠  Extreme … 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VM Hosting (Physical) Cluster must Provide Network Plumbing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Linux (and Solaris) supports explicit tagging</a:t>
            </a:r>
          </a:p>
          <a:p>
            <a:r>
              <a:rPr lang="en-US" dirty="0"/>
              <a:t>e</a:t>
            </a:r>
            <a:r>
              <a:rPr lang="en-US" dirty="0" smtClean="0"/>
              <a:t>th0 = Physical Network</a:t>
            </a:r>
          </a:p>
          <a:p>
            <a:r>
              <a:rPr lang="en-US" dirty="0" smtClean="0"/>
              <a:t>eth0.144</a:t>
            </a:r>
          </a:p>
          <a:p>
            <a:pPr lvl="1"/>
            <a:r>
              <a:rPr lang="en-US" dirty="0" smtClean="0"/>
              <a:t>Tag outgoing packets with VLAN ID 144</a:t>
            </a:r>
          </a:p>
          <a:p>
            <a:pPr lvl="1"/>
            <a:r>
              <a:rPr lang="en-US" dirty="0" smtClean="0"/>
              <a:t>Receive only packets tagged with ID 144</a:t>
            </a:r>
          </a:p>
          <a:p>
            <a:r>
              <a:rPr lang="en-US" dirty="0" smtClean="0"/>
              <a:t>Bridges (Software Ethernet Switches) utilized by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10200" y="5486400"/>
            <a:ext cx="2971800" cy="3048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interface</a:t>
            </a:r>
            <a:endParaRPr lang="en-US" dirty="0"/>
          </a:p>
        </p:txBody>
      </p:sp>
      <p:pic>
        <p:nvPicPr>
          <p:cNvPr id="6" name="Picture 4" descr="http://www.gbsncr.com/images/products/detail/DGS3650.jpg"/>
          <p:cNvPicPr>
            <a:picLocks noChangeArrowheads="1"/>
          </p:cNvPicPr>
          <p:nvPr/>
        </p:nvPicPr>
        <p:blipFill>
          <a:blip r:embed="rId3" cstate="print"/>
          <a:srcRect l="2286" t="57600" r="1714" b="29600"/>
          <a:stretch>
            <a:fillRect/>
          </a:stretch>
        </p:blipFill>
        <p:spPr bwMode="auto">
          <a:xfrm>
            <a:off x="5562600" y="6096000"/>
            <a:ext cx="1676400" cy="3048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 rot="5400000" flipH="1" flipV="1">
            <a:off x="5791200" y="6019800"/>
            <a:ext cx="45720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5181600" y="4495800"/>
            <a:ext cx="1371600" cy="762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eth0 (untagged)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934200" y="4495800"/>
            <a:ext cx="137160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eth0.144 (VLAN 144)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05600" y="3581400"/>
            <a:ext cx="1752600" cy="7620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xenbr.eth0.144</a:t>
            </a:r>
          </a:p>
          <a:p>
            <a:pPr algn="ctr"/>
            <a:r>
              <a:rPr lang="en-US" dirty="0" smtClean="0"/>
              <a:t>(bridge)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0800" y="1905000"/>
            <a:ext cx="914400" cy="685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24800" y="1905000"/>
            <a:ext cx="914400" cy="685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VM-N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124700" y="2743200"/>
            <a:ext cx="914400" cy="685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VM2</a:t>
            </a:r>
            <a:endParaRPr lang="en-US" dirty="0"/>
          </a:p>
        </p:txBody>
      </p:sp>
      <p:cxnSp>
        <p:nvCxnSpPr>
          <p:cNvPr id="16" name="Straight Connector 15"/>
          <p:cNvCxnSpPr>
            <a:stCxn id="12" idx="2"/>
          </p:cNvCxnSpPr>
          <p:nvPr/>
        </p:nvCxnSpPr>
        <p:spPr>
          <a:xfrm rot="5400000">
            <a:off x="6362700" y="30861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7810500" y="3086100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2"/>
            <a:endCxn id="11" idx="0"/>
          </p:cNvCxnSpPr>
          <p:nvPr/>
        </p:nvCxnSpPr>
        <p:spPr>
          <a:xfrm rot="5400000">
            <a:off x="7505700" y="3505200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543799" y="4419600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7505700" y="5372100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57800" y="2743200"/>
            <a:ext cx="12192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Host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181600" y="3581400"/>
            <a:ext cx="1447800" cy="7620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xenbr.eth0  (bridge)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791200" y="3505200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791200" y="4419600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753100" y="5372100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648200" y="1600200"/>
            <a:ext cx="4419600" cy="43434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29200" y="1828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Xen</a:t>
            </a:r>
            <a:r>
              <a:rPr lang="en-US" dirty="0" smtClean="0"/>
              <a:t> Dom0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200" y="6446520"/>
            <a:ext cx="899160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Switch must be configured to support native (untagged) VLAN and tagged VLAN  (e.g. 144)</a:t>
            </a:r>
            <a:endParaRPr lang="en-US" dirty="0"/>
          </a:p>
        </p:txBody>
      </p:sp>
      <p:pic>
        <p:nvPicPr>
          <p:cNvPr id="34" name="Picture 33" descr="Lightbox Image">
            <a:hlinkClick r:id="rId4"/>
          </p:cNvPr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447800"/>
            <a:ext cx="33528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8305800" y="4419600"/>
            <a:ext cx="76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Tag /</a:t>
            </a:r>
          </a:p>
          <a:p>
            <a:r>
              <a:rPr lang="en-US" sz="1400" b="1" dirty="0" smtClean="0"/>
              <a:t>Un-tag</a:t>
            </a:r>
          </a:p>
          <a:p>
            <a:r>
              <a:rPr lang="en-US" sz="1400" b="1" dirty="0" smtClean="0"/>
              <a:t>144</a:t>
            </a:r>
          </a:p>
          <a:p>
            <a:r>
              <a:rPr lang="en-US" sz="1400" b="1" dirty="0" smtClean="0"/>
              <a:t>Here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Assembly into Virtual Clusters: </a:t>
            </a:r>
            <a:br>
              <a:rPr lang="en-US" dirty="0" smtClean="0"/>
            </a:br>
            <a:r>
              <a:rPr lang="en-US" dirty="0" smtClean="0"/>
              <a:t>Overlay on Physical</a:t>
            </a:r>
            <a:endParaRPr lang="en-US" dirty="0"/>
          </a:p>
        </p:txBody>
      </p:sp>
      <p:sp>
        <p:nvSpPr>
          <p:cNvPr id="166" name="Content Placeholder 165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6764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Rocks simplifies creation of all network interfaces</a:t>
            </a:r>
          </a:p>
          <a:p>
            <a:pPr lvl="1"/>
            <a:r>
              <a:rPr lang="en-US" sz="2400" dirty="0" smtClean="0"/>
              <a:t>Real, virtual &amp;  bridges</a:t>
            </a:r>
          </a:p>
          <a:p>
            <a:r>
              <a:rPr lang="en-US" dirty="0" smtClean="0"/>
              <a:t>VM’s are </a:t>
            </a:r>
            <a:r>
              <a:rPr lang="en-US" u="sng" dirty="0" smtClean="0"/>
              <a:t>blind</a:t>
            </a:r>
            <a:r>
              <a:rPr lang="en-US" dirty="0" smtClean="0"/>
              <a:t> to the actual packet tag being used</a:t>
            </a:r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715729" y="1737852"/>
            <a:ext cx="1371600" cy="1066800"/>
            <a:chOff x="4648200" y="1600200"/>
            <a:chExt cx="4419600" cy="4343400"/>
          </a:xfrm>
        </p:grpSpPr>
        <p:sp>
          <p:nvSpPr>
            <p:cNvPr id="6" name="Rounded Rectangle 5"/>
            <p:cNvSpPr/>
            <p:nvPr/>
          </p:nvSpPr>
          <p:spPr>
            <a:xfrm>
              <a:off x="5410200" y="5486400"/>
              <a:ext cx="2971800" cy="3048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81600" y="4495800"/>
              <a:ext cx="13716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934200" y="4495800"/>
              <a:ext cx="13716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705600" y="3581400"/>
              <a:ext cx="17526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1905000"/>
              <a:ext cx="9144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24800" y="1905000"/>
              <a:ext cx="9144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24700" y="2743200"/>
              <a:ext cx="9144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>
              <a:stCxn id="10" idx="2"/>
            </p:cNvCxnSpPr>
            <p:nvPr/>
          </p:nvCxnSpPr>
          <p:spPr>
            <a:xfrm rot="5400000">
              <a:off x="63627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8105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2" idx="2"/>
              <a:endCxn id="9" idx="0"/>
            </p:cNvCxnSpPr>
            <p:nvPr/>
          </p:nvCxnSpPr>
          <p:spPr>
            <a:xfrm rot="5400000">
              <a:off x="75057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7543799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75057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257800" y="2743200"/>
              <a:ext cx="1219200" cy="685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181600" y="3581400"/>
              <a:ext cx="14478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57912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5791200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57531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4648200" y="1600200"/>
              <a:ext cx="4419600" cy="43434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39729" y="1737852"/>
            <a:ext cx="1371600" cy="1066800"/>
            <a:chOff x="4648200" y="1600200"/>
            <a:chExt cx="4419600" cy="4343400"/>
          </a:xfrm>
        </p:grpSpPr>
        <p:sp>
          <p:nvSpPr>
            <p:cNvPr id="28" name="Rounded Rectangle 27"/>
            <p:cNvSpPr/>
            <p:nvPr/>
          </p:nvSpPr>
          <p:spPr>
            <a:xfrm>
              <a:off x="5410200" y="5486400"/>
              <a:ext cx="2971800" cy="3048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181600" y="4495800"/>
              <a:ext cx="13716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934200" y="4495800"/>
              <a:ext cx="1371600" cy="762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5600" y="3581400"/>
              <a:ext cx="1752600" cy="762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1905000"/>
              <a:ext cx="914400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924800" y="1905000"/>
              <a:ext cx="914400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24700" y="2743200"/>
              <a:ext cx="914400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>
              <a:stCxn id="32" idx="2"/>
            </p:cNvCxnSpPr>
            <p:nvPr/>
          </p:nvCxnSpPr>
          <p:spPr>
            <a:xfrm rot="5400000">
              <a:off x="63627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78105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4" idx="2"/>
              <a:endCxn id="31" idx="0"/>
            </p:cNvCxnSpPr>
            <p:nvPr/>
          </p:nvCxnSpPr>
          <p:spPr>
            <a:xfrm rot="5400000">
              <a:off x="75057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543799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75057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257800" y="2743200"/>
              <a:ext cx="1219200" cy="685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181600" y="3581400"/>
              <a:ext cx="14478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>
              <a:off x="57912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5791200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57531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4648200" y="1600200"/>
              <a:ext cx="4419600" cy="43434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763729" y="1737852"/>
            <a:ext cx="1371600" cy="1066800"/>
            <a:chOff x="4648200" y="1600200"/>
            <a:chExt cx="4419600" cy="4343400"/>
          </a:xfrm>
        </p:grpSpPr>
        <p:sp>
          <p:nvSpPr>
            <p:cNvPr id="47" name="Rounded Rectangle 46"/>
            <p:cNvSpPr/>
            <p:nvPr/>
          </p:nvSpPr>
          <p:spPr>
            <a:xfrm>
              <a:off x="5410200" y="5486400"/>
              <a:ext cx="2971800" cy="3048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181600" y="4495800"/>
              <a:ext cx="13716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934200" y="4495800"/>
              <a:ext cx="1371600" cy="762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705600" y="3581400"/>
              <a:ext cx="1752600" cy="762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00800" y="1905000"/>
              <a:ext cx="9144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924800" y="1905000"/>
              <a:ext cx="9144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24700" y="2743200"/>
              <a:ext cx="9144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/>
            <p:cNvCxnSpPr>
              <a:stCxn id="51" idx="2"/>
            </p:cNvCxnSpPr>
            <p:nvPr/>
          </p:nvCxnSpPr>
          <p:spPr>
            <a:xfrm rot="5400000">
              <a:off x="63627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78105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3" idx="2"/>
              <a:endCxn id="50" idx="0"/>
            </p:cNvCxnSpPr>
            <p:nvPr/>
          </p:nvCxnSpPr>
          <p:spPr>
            <a:xfrm rot="5400000">
              <a:off x="75057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7543799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75057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257800" y="2743200"/>
              <a:ext cx="1219200" cy="685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181600" y="3581400"/>
              <a:ext cx="14478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rot="5400000">
              <a:off x="57912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5791200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57531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4648200" y="1600200"/>
              <a:ext cx="4419600" cy="43434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287729" y="1737852"/>
            <a:ext cx="1371600" cy="1066800"/>
            <a:chOff x="4648200" y="1600200"/>
            <a:chExt cx="4419600" cy="4343400"/>
          </a:xfrm>
        </p:grpSpPr>
        <p:sp>
          <p:nvSpPr>
            <p:cNvPr id="66" name="Rounded Rectangle 65"/>
            <p:cNvSpPr/>
            <p:nvPr/>
          </p:nvSpPr>
          <p:spPr>
            <a:xfrm>
              <a:off x="5410200" y="5486400"/>
              <a:ext cx="2971800" cy="3048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181600" y="4495800"/>
              <a:ext cx="13716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934200" y="4495800"/>
              <a:ext cx="1371600" cy="762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705600" y="3581400"/>
              <a:ext cx="1752600" cy="762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400800" y="1905000"/>
              <a:ext cx="914400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924800" y="1905000"/>
              <a:ext cx="914400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24700" y="2743200"/>
              <a:ext cx="914400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3" name="Straight Connector 72"/>
            <p:cNvCxnSpPr>
              <a:stCxn id="70" idx="2"/>
            </p:cNvCxnSpPr>
            <p:nvPr/>
          </p:nvCxnSpPr>
          <p:spPr>
            <a:xfrm rot="5400000">
              <a:off x="63627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78105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2" idx="2"/>
              <a:endCxn id="69" idx="0"/>
            </p:cNvCxnSpPr>
            <p:nvPr/>
          </p:nvCxnSpPr>
          <p:spPr>
            <a:xfrm rot="5400000">
              <a:off x="75057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7543799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75057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5257800" y="2743200"/>
              <a:ext cx="1219200" cy="685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5181600" y="3581400"/>
              <a:ext cx="14478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5400000">
              <a:off x="57912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5791200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57531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/>
            <p:nvPr/>
          </p:nvSpPr>
          <p:spPr>
            <a:xfrm>
              <a:off x="4648200" y="1600200"/>
              <a:ext cx="4419600" cy="43434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 flipV="1">
            <a:off x="1715729" y="3642852"/>
            <a:ext cx="1371600" cy="1066800"/>
            <a:chOff x="4648200" y="1600200"/>
            <a:chExt cx="4419600" cy="4343400"/>
          </a:xfrm>
        </p:grpSpPr>
        <p:sp>
          <p:nvSpPr>
            <p:cNvPr id="85" name="Rounded Rectangle 84"/>
            <p:cNvSpPr/>
            <p:nvPr/>
          </p:nvSpPr>
          <p:spPr>
            <a:xfrm>
              <a:off x="5410200" y="5486400"/>
              <a:ext cx="2971800" cy="3048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5181600" y="4495800"/>
              <a:ext cx="13716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6934200" y="4495800"/>
              <a:ext cx="1371600" cy="762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6705600" y="3581400"/>
              <a:ext cx="1752600" cy="762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400800" y="1905000"/>
              <a:ext cx="914400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24800" y="1905000"/>
              <a:ext cx="914400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124700" y="2743200"/>
              <a:ext cx="914400" cy="6858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2" name="Straight Connector 91"/>
            <p:cNvCxnSpPr>
              <a:stCxn id="89" idx="2"/>
            </p:cNvCxnSpPr>
            <p:nvPr/>
          </p:nvCxnSpPr>
          <p:spPr>
            <a:xfrm rot="5400000">
              <a:off x="63627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78105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91" idx="2"/>
              <a:endCxn id="88" idx="0"/>
            </p:cNvCxnSpPr>
            <p:nvPr/>
          </p:nvCxnSpPr>
          <p:spPr>
            <a:xfrm rot="5400000">
              <a:off x="75057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7543799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75057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5257800" y="2743200"/>
              <a:ext cx="1219200" cy="685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181600" y="3581400"/>
              <a:ext cx="14478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5400000">
              <a:off x="57912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5400000">
              <a:off x="5791200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57531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101"/>
            <p:cNvSpPr/>
            <p:nvPr/>
          </p:nvSpPr>
          <p:spPr>
            <a:xfrm>
              <a:off x="4648200" y="1600200"/>
              <a:ext cx="4419600" cy="43434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 flipV="1">
            <a:off x="3315929" y="3642852"/>
            <a:ext cx="1371600" cy="1066800"/>
            <a:chOff x="4648200" y="1600200"/>
            <a:chExt cx="4419600" cy="4343400"/>
          </a:xfrm>
        </p:grpSpPr>
        <p:sp>
          <p:nvSpPr>
            <p:cNvPr id="104" name="Rounded Rectangle 103"/>
            <p:cNvSpPr/>
            <p:nvPr/>
          </p:nvSpPr>
          <p:spPr>
            <a:xfrm>
              <a:off x="5410200" y="5486400"/>
              <a:ext cx="2971800" cy="3048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5181600" y="4495800"/>
              <a:ext cx="13716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6934200" y="4495800"/>
              <a:ext cx="1371600" cy="762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6705600" y="3581400"/>
              <a:ext cx="1752600" cy="762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400800" y="1905000"/>
              <a:ext cx="9144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924800" y="1905000"/>
              <a:ext cx="9144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124700" y="2743200"/>
              <a:ext cx="9144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/>
            <p:cNvCxnSpPr>
              <a:stCxn id="108" idx="2"/>
            </p:cNvCxnSpPr>
            <p:nvPr/>
          </p:nvCxnSpPr>
          <p:spPr>
            <a:xfrm rot="5400000">
              <a:off x="63627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78105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10" idx="2"/>
              <a:endCxn id="107" idx="0"/>
            </p:cNvCxnSpPr>
            <p:nvPr/>
          </p:nvCxnSpPr>
          <p:spPr>
            <a:xfrm rot="5400000">
              <a:off x="75057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7543799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75057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5257800" y="2743200"/>
              <a:ext cx="1219200" cy="685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5181600" y="3581400"/>
              <a:ext cx="14478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5400000">
              <a:off x="57912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5791200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57531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/>
            <p:cNvSpPr/>
            <p:nvPr/>
          </p:nvSpPr>
          <p:spPr>
            <a:xfrm>
              <a:off x="4648200" y="1600200"/>
              <a:ext cx="4419600" cy="43434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 flipV="1">
            <a:off x="4839929" y="3642852"/>
            <a:ext cx="1371600" cy="1066800"/>
            <a:chOff x="4648200" y="1600200"/>
            <a:chExt cx="4419600" cy="4343400"/>
          </a:xfrm>
        </p:grpSpPr>
        <p:sp>
          <p:nvSpPr>
            <p:cNvPr id="123" name="Rounded Rectangle 122"/>
            <p:cNvSpPr/>
            <p:nvPr/>
          </p:nvSpPr>
          <p:spPr>
            <a:xfrm>
              <a:off x="5410200" y="5486400"/>
              <a:ext cx="2971800" cy="3048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ounded Rectangle 123"/>
            <p:cNvSpPr/>
            <p:nvPr/>
          </p:nvSpPr>
          <p:spPr>
            <a:xfrm>
              <a:off x="5181600" y="4495800"/>
              <a:ext cx="13716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6934200" y="4495800"/>
              <a:ext cx="13716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6705600" y="3581400"/>
              <a:ext cx="1752600" cy="7620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400800" y="1905000"/>
              <a:ext cx="9144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7924800" y="1905000"/>
              <a:ext cx="9144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124700" y="2743200"/>
              <a:ext cx="914400" cy="685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/>
            <p:cNvCxnSpPr>
              <a:stCxn id="127" idx="2"/>
            </p:cNvCxnSpPr>
            <p:nvPr/>
          </p:nvCxnSpPr>
          <p:spPr>
            <a:xfrm rot="5400000">
              <a:off x="63627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5400000">
              <a:off x="78105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29" idx="2"/>
              <a:endCxn id="126" idx="0"/>
            </p:cNvCxnSpPr>
            <p:nvPr/>
          </p:nvCxnSpPr>
          <p:spPr>
            <a:xfrm rot="5400000">
              <a:off x="75057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5400000">
              <a:off x="7543799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5400000">
              <a:off x="75057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5257800" y="2743200"/>
              <a:ext cx="1219200" cy="685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5181600" y="3581400"/>
              <a:ext cx="14478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Connector 136"/>
            <p:cNvCxnSpPr/>
            <p:nvPr/>
          </p:nvCxnSpPr>
          <p:spPr>
            <a:xfrm rot="5400000">
              <a:off x="57912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5400000">
              <a:off x="5791200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>
              <a:off x="57531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/>
            <p:cNvSpPr/>
            <p:nvPr/>
          </p:nvSpPr>
          <p:spPr>
            <a:xfrm>
              <a:off x="4648200" y="1600200"/>
              <a:ext cx="4419600" cy="43434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 flipV="1">
            <a:off x="6363929" y="3642852"/>
            <a:ext cx="1371600" cy="1066800"/>
            <a:chOff x="4648200" y="1600200"/>
            <a:chExt cx="4419600" cy="4343400"/>
          </a:xfrm>
        </p:grpSpPr>
        <p:sp>
          <p:nvSpPr>
            <p:cNvPr id="142" name="Rounded Rectangle 141"/>
            <p:cNvSpPr/>
            <p:nvPr/>
          </p:nvSpPr>
          <p:spPr>
            <a:xfrm>
              <a:off x="5410200" y="5486400"/>
              <a:ext cx="2971800" cy="3048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5181600" y="4495800"/>
              <a:ext cx="13716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6934200" y="4495800"/>
              <a:ext cx="1371600" cy="762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6705600" y="3581400"/>
              <a:ext cx="1752600" cy="762000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400800" y="1905000"/>
              <a:ext cx="9144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924800" y="1905000"/>
              <a:ext cx="9144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124700" y="2743200"/>
              <a:ext cx="914400" cy="6858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/>
            <p:cNvCxnSpPr>
              <a:stCxn id="146" idx="2"/>
            </p:cNvCxnSpPr>
            <p:nvPr/>
          </p:nvCxnSpPr>
          <p:spPr>
            <a:xfrm rot="5400000">
              <a:off x="63627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5400000">
              <a:off x="7810500" y="3086100"/>
              <a:ext cx="990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48" idx="2"/>
              <a:endCxn id="145" idx="0"/>
            </p:cNvCxnSpPr>
            <p:nvPr/>
          </p:nvCxnSpPr>
          <p:spPr>
            <a:xfrm rot="5400000">
              <a:off x="75057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5400000">
              <a:off x="7543799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5400000">
              <a:off x="75057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/>
            <p:cNvSpPr/>
            <p:nvPr/>
          </p:nvSpPr>
          <p:spPr>
            <a:xfrm>
              <a:off x="5257800" y="2743200"/>
              <a:ext cx="1219200" cy="685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5181600" y="3581400"/>
              <a:ext cx="1447800" cy="7620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6" name="Straight Connector 155"/>
            <p:cNvCxnSpPr/>
            <p:nvPr/>
          </p:nvCxnSpPr>
          <p:spPr>
            <a:xfrm rot="5400000">
              <a:off x="5791200" y="35052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rot="5400000">
              <a:off x="5791200" y="4419600"/>
              <a:ext cx="152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5400000">
              <a:off x="5753100" y="5372100"/>
              <a:ext cx="228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ounded Rectangle 158"/>
            <p:cNvSpPr/>
            <p:nvPr/>
          </p:nvSpPr>
          <p:spPr>
            <a:xfrm>
              <a:off x="4648200" y="1600200"/>
              <a:ext cx="4419600" cy="43434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Freeform 162"/>
          <p:cNvSpPr/>
          <p:nvPr/>
        </p:nvSpPr>
        <p:spPr>
          <a:xfrm>
            <a:off x="3775587" y="1666568"/>
            <a:ext cx="3967316" cy="3362632"/>
          </a:xfrm>
          <a:custGeom>
            <a:avLst/>
            <a:gdLst>
              <a:gd name="connsiteX0" fmla="*/ 176981 w 3967316"/>
              <a:gd name="connsiteY0" fmla="*/ 1696065 h 3362632"/>
              <a:gd name="connsiteX1" fmla="*/ 0 w 3967316"/>
              <a:gd name="connsiteY1" fmla="*/ 3229897 h 3362632"/>
              <a:gd name="connsiteX2" fmla="*/ 1047136 w 3967316"/>
              <a:gd name="connsiteY2" fmla="*/ 3288890 h 3362632"/>
              <a:gd name="connsiteX3" fmla="*/ 988142 w 3967316"/>
              <a:gd name="connsiteY3" fmla="*/ 1784555 h 3362632"/>
              <a:gd name="connsiteX4" fmla="*/ 3215148 w 3967316"/>
              <a:gd name="connsiteY4" fmla="*/ 1784555 h 3362632"/>
              <a:gd name="connsiteX5" fmla="*/ 3023419 w 3967316"/>
              <a:gd name="connsiteY5" fmla="*/ 3362632 h 3362632"/>
              <a:gd name="connsiteX6" fmla="*/ 3967316 w 3967316"/>
              <a:gd name="connsiteY6" fmla="*/ 3362632 h 3362632"/>
              <a:gd name="connsiteX7" fmla="*/ 3937819 w 3967316"/>
              <a:gd name="connsiteY7" fmla="*/ 1563329 h 3362632"/>
              <a:gd name="connsiteX8" fmla="*/ 2462981 w 3967316"/>
              <a:gd name="connsiteY8" fmla="*/ 1563329 h 3362632"/>
              <a:gd name="connsiteX9" fmla="*/ 2448232 w 3967316"/>
              <a:gd name="connsiteY9" fmla="*/ 14749 h 3362632"/>
              <a:gd name="connsiteX10" fmla="*/ 1386348 w 3967316"/>
              <a:gd name="connsiteY10" fmla="*/ 0 h 3362632"/>
              <a:gd name="connsiteX11" fmla="*/ 1578077 w 3967316"/>
              <a:gd name="connsiteY11" fmla="*/ 1578078 h 3362632"/>
              <a:gd name="connsiteX12" fmla="*/ 162232 w 3967316"/>
              <a:gd name="connsiteY12" fmla="*/ 1578078 h 3362632"/>
              <a:gd name="connsiteX13" fmla="*/ 176981 w 3967316"/>
              <a:gd name="connsiteY13" fmla="*/ 1696065 h 336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67316" h="3362632">
                <a:moveTo>
                  <a:pt x="176981" y="1696065"/>
                </a:moveTo>
                <a:lnTo>
                  <a:pt x="0" y="3229897"/>
                </a:lnTo>
                <a:lnTo>
                  <a:pt x="1047136" y="3288890"/>
                </a:lnTo>
                <a:lnTo>
                  <a:pt x="988142" y="1784555"/>
                </a:lnTo>
                <a:lnTo>
                  <a:pt x="3215148" y="1784555"/>
                </a:lnTo>
                <a:lnTo>
                  <a:pt x="3023419" y="3362632"/>
                </a:lnTo>
                <a:lnTo>
                  <a:pt x="3967316" y="3362632"/>
                </a:lnTo>
                <a:lnTo>
                  <a:pt x="3937819" y="1563329"/>
                </a:lnTo>
                <a:lnTo>
                  <a:pt x="2462981" y="1563329"/>
                </a:lnTo>
                <a:lnTo>
                  <a:pt x="2448232" y="14749"/>
                </a:lnTo>
                <a:lnTo>
                  <a:pt x="1386348" y="0"/>
                </a:lnTo>
                <a:lnTo>
                  <a:pt x="1578077" y="1578078"/>
                </a:lnTo>
                <a:lnTo>
                  <a:pt x="162232" y="1578078"/>
                </a:lnTo>
                <a:lnTo>
                  <a:pt x="176981" y="1696065"/>
                </a:lnTo>
                <a:close/>
              </a:path>
            </a:pathLst>
          </a:custGeom>
          <a:solidFill>
            <a:srgbClr val="FFFF00">
              <a:alpha val="45000"/>
            </a:srgbClr>
          </a:solidFill>
          <a:ln w="571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4992329" y="310945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Virtual Cluster</a:t>
            </a:r>
            <a:endParaRPr lang="en-US" b="1" dirty="0"/>
          </a:p>
        </p:txBody>
      </p:sp>
      <p:sp>
        <p:nvSpPr>
          <p:cNvPr id="165" name="Freeform 164"/>
          <p:cNvSpPr/>
          <p:nvPr/>
        </p:nvSpPr>
        <p:spPr>
          <a:xfrm>
            <a:off x="2197510" y="1607575"/>
            <a:ext cx="5574890" cy="3215148"/>
          </a:xfrm>
          <a:custGeom>
            <a:avLst/>
            <a:gdLst>
              <a:gd name="connsiteX0" fmla="*/ 132735 w 5574890"/>
              <a:gd name="connsiteY0" fmla="*/ 1563329 h 3215148"/>
              <a:gd name="connsiteX1" fmla="*/ 0 w 5574890"/>
              <a:gd name="connsiteY1" fmla="*/ 3215148 h 3215148"/>
              <a:gd name="connsiteX2" fmla="*/ 943896 w 5574890"/>
              <a:gd name="connsiteY2" fmla="*/ 3215148 h 3215148"/>
              <a:gd name="connsiteX3" fmla="*/ 884903 w 5574890"/>
              <a:gd name="connsiteY3" fmla="*/ 1563329 h 3215148"/>
              <a:gd name="connsiteX4" fmla="*/ 5574890 w 5574890"/>
              <a:gd name="connsiteY4" fmla="*/ 1563329 h 3215148"/>
              <a:gd name="connsiteX5" fmla="*/ 5471651 w 5574890"/>
              <a:gd name="connsiteY5" fmla="*/ 0 h 3215148"/>
              <a:gd name="connsiteX6" fmla="*/ 4513006 w 5574890"/>
              <a:gd name="connsiteY6" fmla="*/ 0 h 3215148"/>
              <a:gd name="connsiteX7" fmla="*/ 4822722 w 5574890"/>
              <a:gd name="connsiteY7" fmla="*/ 1445342 h 3215148"/>
              <a:gd name="connsiteX8" fmla="*/ 2374490 w 5574890"/>
              <a:gd name="connsiteY8" fmla="*/ 1460090 h 3215148"/>
              <a:gd name="connsiteX9" fmla="*/ 2418735 w 5574890"/>
              <a:gd name="connsiteY9" fmla="*/ 0 h 3215148"/>
              <a:gd name="connsiteX10" fmla="*/ 1460090 w 5574890"/>
              <a:gd name="connsiteY10" fmla="*/ 14748 h 3215148"/>
              <a:gd name="connsiteX11" fmla="*/ 1725561 w 5574890"/>
              <a:gd name="connsiteY11" fmla="*/ 1430593 h 3215148"/>
              <a:gd name="connsiteX12" fmla="*/ 147484 w 5574890"/>
              <a:gd name="connsiteY12" fmla="*/ 1430593 h 3215148"/>
              <a:gd name="connsiteX13" fmla="*/ 132735 w 5574890"/>
              <a:gd name="connsiteY13" fmla="*/ 1563329 h 321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74890" h="3215148">
                <a:moveTo>
                  <a:pt x="132735" y="1563329"/>
                </a:moveTo>
                <a:lnTo>
                  <a:pt x="0" y="3215148"/>
                </a:lnTo>
                <a:lnTo>
                  <a:pt x="943896" y="3215148"/>
                </a:lnTo>
                <a:lnTo>
                  <a:pt x="884903" y="1563329"/>
                </a:lnTo>
                <a:lnTo>
                  <a:pt x="5574890" y="1563329"/>
                </a:lnTo>
                <a:lnTo>
                  <a:pt x="5471651" y="0"/>
                </a:lnTo>
                <a:lnTo>
                  <a:pt x="4513006" y="0"/>
                </a:lnTo>
                <a:lnTo>
                  <a:pt x="4822722" y="1445342"/>
                </a:lnTo>
                <a:lnTo>
                  <a:pt x="2374490" y="1460090"/>
                </a:lnTo>
                <a:lnTo>
                  <a:pt x="2418735" y="0"/>
                </a:lnTo>
                <a:lnTo>
                  <a:pt x="1460090" y="14748"/>
                </a:lnTo>
                <a:lnTo>
                  <a:pt x="1725561" y="1430593"/>
                </a:lnTo>
                <a:lnTo>
                  <a:pt x="147484" y="1430593"/>
                </a:lnTo>
                <a:lnTo>
                  <a:pt x="132735" y="1563329"/>
                </a:lnTo>
                <a:close/>
              </a:path>
            </a:pathLst>
          </a:custGeom>
          <a:solidFill>
            <a:srgbClr val="00B050">
              <a:alpha val="38000"/>
            </a:srgbClr>
          </a:solidFill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Virtual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Disks</a:t>
            </a:r>
          </a:p>
          <a:p>
            <a:pPr lvl="1"/>
            <a:r>
              <a:rPr lang="en-US" dirty="0" err="1" smtClean="0"/>
              <a:t>Xen</a:t>
            </a:r>
            <a:r>
              <a:rPr lang="en-US" dirty="0" smtClean="0"/>
              <a:t> has many choices for what types of “backing” store is used for virtual disk</a:t>
            </a:r>
          </a:p>
          <a:p>
            <a:pPr lvl="2"/>
            <a:r>
              <a:rPr lang="en-US" dirty="0" smtClean="0"/>
              <a:t>Rocks supports files for backing store</a:t>
            </a:r>
          </a:p>
          <a:p>
            <a:pPr lvl="2"/>
            <a:r>
              <a:rPr lang="en-US" dirty="0" smtClean="0"/>
              <a:t>If you really know </a:t>
            </a:r>
            <a:r>
              <a:rPr lang="en-US" dirty="0" err="1" smtClean="0"/>
              <a:t>Xen</a:t>
            </a:r>
            <a:r>
              <a:rPr lang="en-US" dirty="0" smtClean="0"/>
              <a:t>, you can specify other methods</a:t>
            </a:r>
          </a:p>
          <a:p>
            <a:r>
              <a:rPr lang="en-US" dirty="0" smtClean="0"/>
              <a:t>CPU/Memory</a:t>
            </a:r>
          </a:p>
          <a:p>
            <a:r>
              <a:rPr lang="en-US" dirty="0" smtClean="0"/>
              <a:t>Power – Commands to turn on/off VMs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rocks start host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rocks stop host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VM Host (Dom0) </a:t>
            </a:r>
            <a:r>
              <a:rPr lang="en-US" dirty="0" err="1" smtClean="0"/>
              <a:t>vs</a:t>
            </a:r>
            <a:r>
              <a:rPr lang="en-US" dirty="0" smtClean="0"/>
              <a:t> VM Guest (</a:t>
            </a:r>
            <a:r>
              <a:rPr lang="en-US" dirty="0" err="1" smtClean="0"/>
              <a:t>DomU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VM Host (Dom0) AKA </a:t>
            </a:r>
          </a:p>
          <a:p>
            <a:pPr>
              <a:buNone/>
            </a:pPr>
            <a:r>
              <a:rPr lang="en-US" dirty="0" smtClean="0"/>
              <a:t>“Cloud Provider”</a:t>
            </a:r>
          </a:p>
          <a:p>
            <a:r>
              <a:rPr lang="en-US" dirty="0" smtClean="0"/>
              <a:t>Creates tagged Interfaces &amp; associated </a:t>
            </a:r>
            <a:r>
              <a:rPr lang="en-US" dirty="0" err="1" smtClean="0"/>
              <a:t>xen</a:t>
            </a:r>
            <a:r>
              <a:rPr lang="en-US" dirty="0" smtClean="0"/>
              <a:t> bridges</a:t>
            </a:r>
          </a:p>
          <a:p>
            <a:r>
              <a:rPr lang="en-US" dirty="0" smtClean="0"/>
              <a:t>Allocates Local Disk Space for each VM</a:t>
            </a:r>
          </a:p>
          <a:p>
            <a:r>
              <a:rPr lang="en-US" dirty="0" smtClean="0"/>
              <a:t>Allocates Memory/CPU to each VM</a:t>
            </a:r>
          </a:p>
          <a:p>
            <a:r>
              <a:rPr lang="en-US" dirty="0" smtClean="0"/>
              <a:t>Wires VM interface(s) to appropriate bridges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VM Guest </a:t>
            </a:r>
            <a:r>
              <a:rPr lang="en-US" dirty="0" err="1" smtClean="0"/>
              <a:t>DomU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Sees disk, CPU, Memory, and Network Interfaces, as if real HW</a:t>
            </a:r>
          </a:p>
          <a:p>
            <a:r>
              <a:rPr lang="en-US" dirty="0" smtClean="0"/>
              <a:t>Generally, cannot tag with eth0.&lt;id&gt;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Realities of Virtual Clusters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you start building Hosting Clusters, you build </a:t>
            </a:r>
            <a:r>
              <a:rPr lang="en-US" i="1" dirty="0" smtClean="0"/>
              <a:t>many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Viewpoints:</a:t>
            </a:r>
          </a:p>
          <a:p>
            <a:pPr lvl="1"/>
            <a:r>
              <a:rPr lang="en-US" dirty="0" smtClean="0"/>
              <a:t>Physical Cluster that Hosts Virtual Machines</a:t>
            </a:r>
          </a:p>
          <a:p>
            <a:pPr lvl="1"/>
            <a:r>
              <a:rPr lang="en-US" dirty="0" smtClean="0"/>
              <a:t>Cloud Provider: Allocation of resources (disk, network, CPU, memory) to define a virtual cluster</a:t>
            </a:r>
          </a:p>
          <a:p>
            <a:pPr lvl="1"/>
            <a:r>
              <a:rPr lang="en-US" dirty="0" smtClean="0"/>
              <a:t>Cluster Owner: Configuration of Software to define your environment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Your first virtual cluster requires you to define three clusters and build two</a:t>
            </a:r>
          </a:p>
          <a:p>
            <a:endParaRPr lang="en-US" dirty="0" smtClean="0"/>
          </a:p>
          <a:p>
            <a:r>
              <a:rPr lang="en-US" dirty="0" smtClean="0"/>
              <a:t>Rocks &gt; 5.0 provides infrastructure for all of this</a:t>
            </a:r>
          </a:p>
          <a:p>
            <a:pPr lvl="1"/>
            <a:r>
              <a:rPr lang="en-US" dirty="0" smtClean="0"/>
              <a:t>Share as much as </a:t>
            </a:r>
            <a:r>
              <a:rPr lang="en-US" dirty="0" smtClean="0"/>
              <a:t>possible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Taste of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Physical Hosting Cluster with </a:t>
            </a:r>
            <a:r>
              <a:rPr lang="en-US" dirty="0" err="1" smtClean="0"/>
              <a:t>Xen</a:t>
            </a:r>
            <a:r>
              <a:rPr lang="en-US" dirty="0" smtClean="0"/>
              <a:t> Roll and build </a:t>
            </a:r>
            <a:r>
              <a:rPr lang="en-US" dirty="0" err="1" smtClean="0"/>
              <a:t>vm</a:t>
            </a:r>
            <a:r>
              <a:rPr lang="en-US" dirty="0" smtClean="0"/>
              <a:t>-container appliances</a:t>
            </a:r>
          </a:p>
          <a:p>
            <a:r>
              <a:rPr lang="en-US" dirty="0" smtClean="0"/>
              <a:t>Allocate resources for a virtual cluster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rocks create cluster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of virtual frontend&gt;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fqdn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of frontend&gt;  &lt;# of nodes&gt;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vlan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vlanid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 [&lt;options&gt;]</a:t>
            </a:r>
          </a:p>
          <a:p>
            <a:r>
              <a:rPr lang="en-US" dirty="0" smtClean="0">
                <a:cs typeface="Courier New" pitchFamily="49" charset="0"/>
              </a:rPr>
              <a:t>Start and build virtual cluster frontend 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rocks start host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fqdn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of frontend&gt;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Building Hybrid/Mixed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Hybrid/Mixed</a:t>
            </a:r>
          </a:p>
          <a:p>
            <a:pPr lvl="1"/>
            <a:r>
              <a:rPr lang="en-US" dirty="0" smtClean="0"/>
              <a:t>Base View: Same VLAN == Same  Cluster</a:t>
            </a:r>
          </a:p>
          <a:p>
            <a:pPr>
              <a:buNone/>
            </a:pPr>
            <a:r>
              <a:rPr lang="en-US" dirty="0" smtClean="0"/>
              <a:t>Some Examples:</a:t>
            </a:r>
          </a:p>
          <a:p>
            <a:endParaRPr lang="en-US" dirty="0" smtClean="0"/>
          </a:p>
        </p:txBody>
      </p:sp>
      <p:pic>
        <p:nvPicPr>
          <p:cNvPr id="16386" name="Picture 2" descr="http://www.aberdeeninc.com/images/image-specs-x527_04.jpg"/>
          <p:cNvPicPr>
            <a:picLocks noChangeAspect="1" noChangeArrowheads="1"/>
          </p:cNvPicPr>
          <p:nvPr/>
        </p:nvPicPr>
        <p:blipFill>
          <a:blip r:embed="rId2" cstate="print"/>
          <a:srcRect l="18909" t="24000" r="24364" b="28000"/>
          <a:stretch>
            <a:fillRect/>
          </a:stretch>
        </p:blipFill>
        <p:spPr bwMode="auto">
          <a:xfrm>
            <a:off x="533400" y="4038600"/>
            <a:ext cx="1676400" cy="773723"/>
          </a:xfrm>
          <a:prstGeom prst="rect">
            <a:avLst/>
          </a:prstGeom>
          <a:noFill/>
        </p:spPr>
      </p:pic>
      <p:pic>
        <p:nvPicPr>
          <p:cNvPr id="5" name="Picture 2" descr="http://www.aberdeeninc.com/images/image-specs-x527_04.jpg"/>
          <p:cNvPicPr>
            <a:picLocks noChangeAspect="1" noChangeArrowheads="1"/>
          </p:cNvPicPr>
          <p:nvPr/>
        </p:nvPicPr>
        <p:blipFill>
          <a:blip r:embed="rId2" cstate="print"/>
          <a:srcRect l="18909" t="24000" r="24364" b="28000"/>
          <a:stretch>
            <a:fillRect/>
          </a:stretch>
        </p:blipFill>
        <p:spPr bwMode="auto">
          <a:xfrm>
            <a:off x="533400" y="4800600"/>
            <a:ext cx="1676400" cy="773723"/>
          </a:xfrm>
          <a:prstGeom prst="rect">
            <a:avLst/>
          </a:prstGeom>
          <a:noFill/>
        </p:spPr>
      </p:pic>
      <p:pic>
        <p:nvPicPr>
          <p:cNvPr id="6" name="Picture 2" descr="http://www.aberdeeninc.com/images/image-specs-x527_04.jpg"/>
          <p:cNvPicPr>
            <a:picLocks noChangeAspect="1" noChangeArrowheads="1"/>
          </p:cNvPicPr>
          <p:nvPr/>
        </p:nvPicPr>
        <p:blipFill>
          <a:blip r:embed="rId2" cstate="print"/>
          <a:srcRect l="18909" t="24000" r="24364" b="28000"/>
          <a:stretch>
            <a:fillRect/>
          </a:stretch>
        </p:blipFill>
        <p:spPr bwMode="auto">
          <a:xfrm>
            <a:off x="533400" y="5562600"/>
            <a:ext cx="1676400" cy="773723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2438400" y="3429000"/>
            <a:ext cx="1981200" cy="3073400"/>
            <a:chOff x="304800" y="1447800"/>
            <a:chExt cx="2603500" cy="5207000"/>
          </a:xfrm>
        </p:grpSpPr>
        <p:pic>
          <p:nvPicPr>
            <p:cNvPr id="8" name="Picture 2" descr="http://www.nstpower.com/PSXrackphoto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04800" y="1447800"/>
              <a:ext cx="2603500" cy="5207000"/>
            </a:xfrm>
            <a:prstGeom prst="rect">
              <a:avLst/>
            </a:prstGeom>
            <a:noFill/>
          </p:spPr>
        </p:pic>
        <p:pic>
          <p:nvPicPr>
            <p:cNvPr id="9" name="Picture 8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177800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15900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29311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42722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2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56133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69544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82956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296367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6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09778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7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23189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8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36600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50012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20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63423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1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76834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2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390245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3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03656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4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17068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5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30479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6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43890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27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57301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8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70712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29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84124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30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4975352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31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109464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2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243576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377688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34" descr="Lightbox Image">
              <a:hlinkClick r:id="rId4"/>
            </p:cNvPr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47800" y="5511800"/>
              <a:ext cx="971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4" descr="http://www.gbsncr.com/images/products/detail/DGS3650.jpg"/>
            <p:cNvPicPr>
              <a:picLocks noChangeArrowheads="1"/>
            </p:cNvPicPr>
            <p:nvPr/>
          </p:nvPicPr>
          <p:blipFill>
            <a:blip r:embed="rId6" cstate="print"/>
            <a:srcRect l="2286" t="57600" r="1714" b="29600"/>
            <a:stretch>
              <a:fillRect/>
            </a:stretch>
          </p:blipFill>
          <p:spPr bwMode="auto">
            <a:xfrm>
              <a:off x="1451356" y="1981200"/>
              <a:ext cx="969264" cy="155448"/>
            </a:xfrm>
            <a:prstGeom prst="rect">
              <a:avLst/>
            </a:prstGeom>
            <a:noFill/>
          </p:spPr>
        </p:pic>
        <p:pic>
          <p:nvPicPr>
            <p:cNvPr id="37" name="Picture 6" descr="http://www.avocent.com/uploadedImages/wwwavocentcom/Products/Category/Power_Distribution_Units/PM10i_horiz_b_415.jpg"/>
            <p:cNvPicPr>
              <a:picLocks noChangeArrowheads="1"/>
            </p:cNvPicPr>
            <p:nvPr/>
          </p:nvPicPr>
          <p:blipFill>
            <a:blip r:embed="rId7" cstate="print"/>
            <a:srcRect l="2313" t="50450" r="2313" b="13514"/>
            <a:stretch>
              <a:fillRect/>
            </a:stretch>
          </p:blipFill>
          <p:spPr bwMode="auto">
            <a:xfrm>
              <a:off x="1417320" y="5669280"/>
              <a:ext cx="1002920" cy="155448"/>
            </a:xfrm>
            <a:prstGeom prst="rect">
              <a:avLst/>
            </a:prstGeom>
            <a:noFill/>
          </p:spPr>
        </p:pic>
      </p:grpSp>
      <p:pic>
        <p:nvPicPr>
          <p:cNvPr id="38" name="Picture 37" descr="Lightbox Image">
            <a:hlinkClick r:id="rId4"/>
          </p:cNvPr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810000"/>
            <a:ext cx="167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533400" y="63246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Storage Cluster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90800" y="6248400"/>
            <a:ext cx="182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Compute Cluster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304800" y="3581400"/>
            <a:ext cx="2133600" cy="6096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52800" y="3657600"/>
            <a:ext cx="228600" cy="76200"/>
          </a:xfrm>
          <a:prstGeom prst="ellipse">
            <a:avLst/>
          </a:prstGeom>
          <a:solidFill>
            <a:srgbClr val="92D05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42" idx="0"/>
            <a:endCxn id="41" idx="0"/>
          </p:cNvCxnSpPr>
          <p:nvPr/>
        </p:nvCxnSpPr>
        <p:spPr>
          <a:xfrm rot="16200000" flipV="1">
            <a:off x="2381250" y="2571750"/>
            <a:ext cx="76200" cy="2095500"/>
          </a:xfrm>
          <a:prstGeom prst="curvedConnector3">
            <a:avLst>
              <a:gd name="adj1" fmla="val 400000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50567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Less Hardware: Virtual Frontend </a:t>
            </a:r>
          </a:p>
          <a:p>
            <a:pPr algn="ctr"/>
            <a:r>
              <a:rPr lang="en-US" dirty="0" smtClean="0"/>
              <a:t>Physical Storage</a:t>
            </a:r>
            <a:endParaRPr lang="en-US" dirty="0"/>
          </a:p>
        </p:txBody>
      </p:sp>
      <p:pic>
        <p:nvPicPr>
          <p:cNvPr id="46" name="Picture 45" descr="Lightbox Image">
            <a:hlinkClick r:id="rId4"/>
          </p:cNvPr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4191000"/>
            <a:ext cx="121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Oval 46"/>
          <p:cNvSpPr/>
          <p:nvPr/>
        </p:nvSpPr>
        <p:spPr>
          <a:xfrm>
            <a:off x="3733800" y="3657600"/>
            <a:ext cx="228600" cy="762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6" idx="0"/>
            <a:endCxn id="47" idx="0"/>
          </p:cNvCxnSpPr>
          <p:nvPr/>
        </p:nvCxnSpPr>
        <p:spPr>
          <a:xfrm rot="16200000" flipV="1">
            <a:off x="4324350" y="3181350"/>
            <a:ext cx="533400" cy="1485900"/>
          </a:xfrm>
          <a:prstGeom prst="curvedConnector3">
            <a:avLst>
              <a:gd name="adj1" fmla="val 142857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181600" y="3048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 Virtual Compute</a:t>
            </a:r>
          </a:p>
          <a:p>
            <a:pPr algn="ctr"/>
            <a:r>
              <a:rPr lang="en-US" dirty="0" smtClean="0"/>
              <a:t>Real Frontend</a:t>
            </a:r>
            <a:endParaRPr lang="en-US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572000" y="4648200"/>
            <a:ext cx="4267200" cy="1905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 HW costs for lightly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loaded elements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Test</a:t>
            </a:r>
            <a:r>
              <a:rPr lang="en-US" dirty="0" smtClean="0"/>
              <a:t> new software configuration before rolling to production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Extending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cluster with cloud-based  HW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497763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Campus Cloud: Cluster Extension</a:t>
            </a:r>
            <a:endParaRPr lang="en-US" dirty="0"/>
          </a:p>
        </p:txBody>
      </p:sp>
      <p:pic>
        <p:nvPicPr>
          <p:cNvPr id="4198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22337" y="1066800"/>
            <a:ext cx="7383463" cy="29718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62000" y="4191000"/>
            <a:ext cx="3810000" cy="22098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VMs: Software/OS defined by the frontend: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Users, file system mount, queuing system, software versions, etc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257300" y="3543300"/>
            <a:ext cx="609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10200" y="48006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Working on doing this with Commercial Clouds </a:t>
            </a:r>
            <a:r>
              <a:rPr lang="en-US" dirty="0" smtClean="0">
                <a:sym typeface="Wingdings" pitchFamily="2" charset="2"/>
              </a:rPr>
              <a:t> VLAN abstraction does not work here!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EC2 was THE Catalytic event for Cloud Computing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Q: Why?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A:  </a:t>
            </a:r>
            <a:r>
              <a:rPr lang="en-US" dirty="0" smtClean="0"/>
              <a:t>Users</a:t>
            </a:r>
            <a:r>
              <a:rPr lang="en-US" dirty="0" smtClean="0"/>
              <a:t> </a:t>
            </a:r>
            <a:r>
              <a:rPr lang="en-US" dirty="0" smtClean="0"/>
              <a:t>could have (new) servers without owning any hardware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 Upfront Capital Cost</a:t>
            </a:r>
          </a:p>
          <a:p>
            <a:r>
              <a:rPr lang="en-US" dirty="0" smtClean="0"/>
              <a:t>“0” time spent on Hardware Purchase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EC2 </a:t>
            </a:r>
            <a:endParaRPr lang="en-US" dirty="0"/>
          </a:p>
        </p:txBody>
      </p:sp>
      <p:sp>
        <p:nvSpPr>
          <p:cNvPr id="36866" name="Cloud"/>
          <p:cNvSpPr>
            <a:spLocks noChangeAspect="1" noEditPoints="1" noChangeArrowheads="1"/>
          </p:cNvSpPr>
          <p:nvPr/>
        </p:nvSpPr>
        <p:spPr bwMode="auto">
          <a:xfrm>
            <a:off x="457200" y="1676400"/>
            <a:ext cx="3311525" cy="30622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838200" y="25908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752600" y="2209800"/>
            <a:ext cx="7620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295400" y="3581400"/>
            <a:ext cx="4572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981200" y="3276600"/>
            <a:ext cx="4572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2667000" y="2895600"/>
            <a:ext cx="762000" cy="838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868" name="Picture 4" descr="http://www2.technocentre.info:84/Images/262px-CDROM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438400"/>
            <a:ext cx="533400" cy="533400"/>
          </a:xfrm>
          <a:prstGeom prst="rect">
            <a:avLst/>
          </a:prstGeom>
          <a:noFill/>
        </p:spPr>
      </p:pic>
      <p:pic>
        <p:nvPicPr>
          <p:cNvPr id="12" name="Picture 4" descr="http://www2.technocentre.info:84/Images/262px-CDROM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895600" y="3200400"/>
            <a:ext cx="533400" cy="533400"/>
          </a:xfrm>
          <a:prstGeom prst="rect">
            <a:avLst/>
          </a:prstGeom>
          <a:noFill/>
        </p:spPr>
      </p:pic>
      <p:pic>
        <p:nvPicPr>
          <p:cNvPr id="13" name="Picture 4" descr="http://www2.technocentre.info:84/Images/262px-CDROM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" y="5334000"/>
            <a:ext cx="533400" cy="533400"/>
          </a:xfrm>
          <a:prstGeom prst="rect">
            <a:avLst/>
          </a:prstGeom>
          <a:noFill/>
        </p:spPr>
      </p:pic>
      <p:pic>
        <p:nvPicPr>
          <p:cNvPr id="14" name="Picture 4" descr="http://www2.technocentre.info:84/Images/262px-CDROM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1000" y="5943600"/>
            <a:ext cx="533400" cy="5334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066800" y="5486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 Machine Images (AMIs)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" y="47244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S3 – Simple Storage Service</a:t>
            </a:r>
          </a:p>
          <a:p>
            <a:pPr algn="ctr"/>
            <a:r>
              <a:rPr lang="en-US" dirty="0" smtClean="0"/>
              <a:t>EBS – Elastic Block Store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1295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Amazon Cloud Storage</a:t>
            </a:r>
            <a:endParaRPr lang="en-US" b="1" dirty="0"/>
          </a:p>
        </p:txBody>
      </p:sp>
      <p:sp>
        <p:nvSpPr>
          <p:cNvPr id="18" name="Cloud"/>
          <p:cNvSpPr>
            <a:spLocks noChangeAspect="1" noEditPoints="1" noChangeArrowheads="1"/>
          </p:cNvSpPr>
          <p:nvPr/>
        </p:nvSpPr>
        <p:spPr bwMode="auto">
          <a:xfrm>
            <a:off x="5105400" y="1524000"/>
            <a:ext cx="3311525" cy="30622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2" descr="http://www.getapc.ca/images/Dell%20Tower.jpg"/>
          <p:cNvPicPr>
            <a:picLocks noChangeAspect="1" noChangeArrowheads="1"/>
          </p:cNvPicPr>
          <p:nvPr/>
        </p:nvPicPr>
        <p:blipFill>
          <a:blip r:embed="rId3" cstate="print"/>
          <a:srcRect t="9950" r="35319"/>
          <a:stretch>
            <a:fillRect/>
          </a:stretch>
        </p:blipFill>
        <p:spPr bwMode="auto">
          <a:xfrm>
            <a:off x="5791200" y="2362200"/>
            <a:ext cx="381000" cy="907381"/>
          </a:xfrm>
          <a:prstGeom prst="rect">
            <a:avLst/>
          </a:prstGeom>
          <a:noFill/>
        </p:spPr>
      </p:pic>
      <p:pic>
        <p:nvPicPr>
          <p:cNvPr id="20" name="Picture 2" descr="http://www.getapc.ca/images/Dell%20Tower.jpg"/>
          <p:cNvPicPr>
            <a:picLocks noChangeAspect="1" noChangeArrowheads="1"/>
          </p:cNvPicPr>
          <p:nvPr/>
        </p:nvPicPr>
        <p:blipFill>
          <a:blip r:embed="rId3" cstate="print"/>
          <a:srcRect t="9950" r="35319"/>
          <a:stretch>
            <a:fillRect/>
          </a:stretch>
        </p:blipFill>
        <p:spPr bwMode="auto">
          <a:xfrm>
            <a:off x="6172200" y="2133600"/>
            <a:ext cx="381000" cy="907381"/>
          </a:xfrm>
          <a:prstGeom prst="rect">
            <a:avLst/>
          </a:prstGeom>
          <a:noFill/>
        </p:spPr>
      </p:pic>
      <p:pic>
        <p:nvPicPr>
          <p:cNvPr id="21" name="Picture 4" descr="http://www2.technocentre.info:84/Images/262px-CDROM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67000" y="3048000"/>
            <a:ext cx="533400" cy="533400"/>
          </a:xfrm>
          <a:prstGeom prst="rect">
            <a:avLst/>
          </a:prstGeom>
          <a:noFill/>
        </p:spPr>
      </p:pic>
      <p:pic>
        <p:nvPicPr>
          <p:cNvPr id="22" name="Picture 4" descr="http://www2.technocentre.info:84/Images/262px-CDROM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3352800"/>
            <a:ext cx="304800" cy="304800"/>
          </a:xfrm>
          <a:prstGeom prst="rect">
            <a:avLst/>
          </a:prstGeom>
          <a:noFill/>
        </p:spPr>
      </p:pic>
      <p:pic>
        <p:nvPicPr>
          <p:cNvPr id="23" name="Picture 4" descr="http://www2.technocentre.info:84/Images/262px-CDROM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C"/>
              </a:clrFrom>
              <a:clrTo>
                <a:srgbClr val="FE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3429000"/>
            <a:ext cx="304800" cy="304800"/>
          </a:xfrm>
          <a:prstGeom prst="rect">
            <a:avLst/>
          </a:prstGeom>
          <a:noFill/>
        </p:spPr>
      </p:pic>
      <p:pic>
        <p:nvPicPr>
          <p:cNvPr id="24" name="Picture 23" descr="Lightbox Image">
            <a:hlinkClick r:id="rId5"/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3200400"/>
            <a:ext cx="971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876800" y="11430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Elastic Compute Cloud (EC2)</a:t>
            </a:r>
            <a:endParaRPr lang="en-US" b="1" dirty="0"/>
          </a:p>
        </p:txBody>
      </p:sp>
      <p:pic>
        <p:nvPicPr>
          <p:cNvPr id="26" name="Picture 2" descr="http://www.getapc.ca/images/Dell%20Tower.jpg"/>
          <p:cNvPicPr>
            <a:picLocks noChangeAspect="1" noChangeArrowheads="1"/>
          </p:cNvPicPr>
          <p:nvPr/>
        </p:nvPicPr>
        <p:blipFill>
          <a:blip r:embed="rId3" cstate="print"/>
          <a:srcRect t="9950" r="35319"/>
          <a:stretch>
            <a:fillRect/>
          </a:stretch>
        </p:blipFill>
        <p:spPr bwMode="auto">
          <a:xfrm>
            <a:off x="6553200" y="1981200"/>
            <a:ext cx="381000" cy="907381"/>
          </a:xfrm>
          <a:prstGeom prst="rect">
            <a:avLst/>
          </a:prstGeom>
          <a:noFill/>
        </p:spPr>
      </p:pic>
      <p:pic>
        <p:nvPicPr>
          <p:cNvPr id="28" name="Picture 27" descr="Lightbox Image">
            <a:hlinkClick r:id="rId5"/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3352800"/>
            <a:ext cx="971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Lightbox Image">
            <a:hlinkClick r:id="rId5"/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3581400"/>
            <a:ext cx="971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Lightbox Image">
            <a:hlinkClick r:id="rId5"/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1800" y="3505200"/>
            <a:ext cx="971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0" descr="Lightbox Image">
            <a:hlinkClick r:id="rId5"/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3810000"/>
            <a:ext cx="971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Shape 36"/>
          <p:cNvCxnSpPr>
            <a:stCxn id="36868" idx="3"/>
            <a:endCxn id="19" idx="0"/>
          </p:cNvCxnSpPr>
          <p:nvPr/>
        </p:nvCxnSpPr>
        <p:spPr>
          <a:xfrm flipV="1">
            <a:off x="2362200" y="2362200"/>
            <a:ext cx="3619500" cy="342900"/>
          </a:xfrm>
          <a:prstGeom prst="bentConnector4">
            <a:avLst>
              <a:gd name="adj1" fmla="val 47368"/>
              <a:gd name="adj2" fmla="val 166667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36868" idx="0"/>
            <a:endCxn id="20" idx="0"/>
          </p:cNvCxnSpPr>
          <p:nvPr/>
        </p:nvCxnSpPr>
        <p:spPr>
          <a:xfrm rot="5400000" flipH="1" flipV="1">
            <a:off x="4076700" y="152400"/>
            <a:ext cx="304800" cy="4267200"/>
          </a:xfrm>
          <a:prstGeom prst="bentConnector3">
            <a:avLst>
              <a:gd name="adj1" fmla="val 175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2" idx="3"/>
            <a:endCxn id="31" idx="1"/>
          </p:cNvCxnSpPr>
          <p:nvPr/>
        </p:nvCxnSpPr>
        <p:spPr>
          <a:xfrm>
            <a:off x="3429000" y="3467100"/>
            <a:ext cx="2209800" cy="419100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14800" y="2286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AMI &amp; </a:t>
            </a:r>
          </a:p>
          <a:p>
            <a:r>
              <a:rPr lang="en-US" dirty="0" smtClean="0"/>
              <a:t>Boot</a:t>
            </a:r>
            <a:endParaRPr lang="en-US" dirty="0"/>
          </a:p>
        </p:txBody>
      </p:sp>
      <p:sp>
        <p:nvSpPr>
          <p:cNvPr id="47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4038600" y="4846637"/>
            <a:ext cx="4724400" cy="17827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000" dirty="0" smtClean="0">
                <a:sym typeface="Wingdings" pitchFamily="2" charset="2"/>
              </a:rPr>
              <a:t>AMIs are </a:t>
            </a:r>
            <a:r>
              <a:rPr lang="en-US" sz="2000" u="sng" dirty="0" smtClean="0">
                <a:sym typeface="Wingdings" pitchFamily="2" charset="2"/>
              </a:rPr>
              <a:t>copied</a:t>
            </a:r>
            <a:r>
              <a:rPr lang="en-US" sz="2000" dirty="0" smtClean="0">
                <a:sym typeface="Wingdings" pitchFamily="2" charset="2"/>
              </a:rPr>
              <a:t> from S3 and booted in EC2 to create a “running instance”</a:t>
            </a:r>
          </a:p>
          <a:p>
            <a:r>
              <a:rPr lang="en-US" sz="2000" dirty="0" smtClean="0">
                <a:sym typeface="Wingdings" pitchFamily="2" charset="2"/>
              </a:rPr>
              <a:t>When instance is shutdown, all changes are lost</a:t>
            </a:r>
          </a:p>
          <a:p>
            <a:pPr lvl="1"/>
            <a:r>
              <a:rPr lang="en-US" sz="1600" dirty="0" smtClean="0">
                <a:sym typeface="Wingdings" pitchFamily="2" charset="2"/>
              </a:rPr>
              <a:t>Can  save as a new AMI </a:t>
            </a:r>
          </a:p>
          <a:p>
            <a:pPr>
              <a:buNone/>
            </a:pPr>
            <a:endParaRPr lang="en-US" sz="2400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EC2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AMI (Amazon Machine Image) is copied from S3 to EC2 for booting </a:t>
            </a:r>
          </a:p>
          <a:p>
            <a:pPr lvl="1"/>
            <a:r>
              <a:rPr lang="en-US" dirty="0" smtClean="0"/>
              <a:t>Can boot multiple copies of an AMI as a “group”</a:t>
            </a:r>
          </a:p>
          <a:p>
            <a:pPr lvl="1"/>
            <a:r>
              <a:rPr lang="en-US" dirty="0" smtClean="0"/>
              <a:t>Not a cluster, all running instances are independent</a:t>
            </a:r>
          </a:p>
          <a:p>
            <a:r>
              <a:rPr lang="en-US" dirty="0" smtClean="0"/>
              <a:t>If you make changes to your AMI while running and want them saved</a:t>
            </a:r>
          </a:p>
          <a:p>
            <a:pPr lvl="1"/>
            <a:r>
              <a:rPr lang="en-US" dirty="0" smtClean="0"/>
              <a:t>Must repack to make a new AMI  </a:t>
            </a:r>
          </a:p>
          <a:p>
            <a:pPr lvl="2"/>
            <a:r>
              <a:rPr lang="en-US" dirty="0" smtClean="0"/>
              <a:t>Or use Elastic Block Store (EBS</a:t>
            </a:r>
            <a:r>
              <a:rPr lang="en-US" dirty="0" smtClean="0"/>
              <a:t>) on a per-instance basis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Challenges in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the contents of your Virtual Machine (Software Stack)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limitations and execution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Debugging when something goes wrong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Remembering to turn off your VM</a:t>
            </a:r>
          </a:p>
          <a:p>
            <a:pPr marL="914400" lvl="1" indent="-514350"/>
            <a:r>
              <a:rPr lang="en-US" dirty="0" smtClean="0"/>
              <a:t>Smallest 64-bit VM is ~$250/month running 7x24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AMI?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Tar file of a / file system</a:t>
            </a:r>
          </a:p>
          <a:p>
            <a:pPr lvl="1"/>
            <a:r>
              <a:rPr lang="en-US" dirty="0" smtClean="0"/>
              <a:t>Cryptographically signed so that Amazon can open it, but other users cannot </a:t>
            </a:r>
          </a:p>
          <a:p>
            <a:pPr lvl="1"/>
            <a:r>
              <a:rPr lang="en-US" dirty="0" smtClean="0"/>
              <a:t>Split into 10MB chunks, stored in S3</a:t>
            </a:r>
          </a:p>
          <a:p>
            <a:r>
              <a:rPr lang="en-US" dirty="0" smtClean="0"/>
              <a:t>Amazon boasts more than 2000 public machine images</a:t>
            </a:r>
          </a:p>
          <a:p>
            <a:pPr lvl="1"/>
            <a:r>
              <a:rPr lang="en-US" dirty="0" smtClean="0"/>
              <a:t>What’s in a particular image?</a:t>
            </a:r>
          </a:p>
          <a:p>
            <a:pPr lvl="1"/>
            <a:r>
              <a:rPr lang="en-US" dirty="0" smtClean="0"/>
              <a:t>How much work is it to get your software part of an existing image? </a:t>
            </a:r>
          </a:p>
          <a:p>
            <a:r>
              <a:rPr lang="en-US" dirty="0" smtClean="0"/>
              <a:t>There are tools for booting and monitoring instances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Defining the software contents is “an exercise left to the reader”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Rocks and NBCR Lab</a:t>
            </a:r>
          </a:p>
        </p:txBody>
      </p:sp>
      <p:sp>
        <p:nvSpPr>
          <p:cNvPr id="16387" name="Content Placeholder 7"/>
          <p:cNvSpPr>
            <a:spLocks noGrp="1"/>
          </p:cNvSpPr>
          <p:nvPr>
            <p:ph sz="quarter" idx="4"/>
          </p:nvPr>
        </p:nvSpPr>
        <p:spPr>
          <a:xfrm>
            <a:off x="457200" y="1143000"/>
            <a:ext cx="8229600" cy="2011363"/>
          </a:xfrm>
        </p:spPr>
        <p:txBody>
          <a:bodyPr/>
          <a:lstStyle/>
          <a:p>
            <a:r>
              <a:rPr lang="en-US" dirty="0" smtClean="0"/>
              <a:t>EC2 Roll Development</a:t>
            </a:r>
          </a:p>
          <a:p>
            <a:pPr lvl="1"/>
            <a:r>
              <a:rPr lang="en-US" dirty="0" smtClean="0"/>
              <a:t>We define our clusters using Rocks</a:t>
            </a:r>
          </a:p>
          <a:p>
            <a:pPr lvl="1"/>
            <a:r>
              <a:rPr lang="en-US" dirty="0" smtClean="0"/>
              <a:t>Can build Virtual Machine Images that are Bootable in EC2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 Practical publishing of complex software stacks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With complete reproducibility (and local testing/development) 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44164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Content Placeholder 7"/>
          <p:cNvSpPr>
            <a:spLocks noGrp="1"/>
          </p:cNvSpPr>
          <p:nvPr>
            <p:ph sz="quarter" idx="4"/>
          </p:nvPr>
        </p:nvSpPr>
        <p:spPr>
          <a:xfrm>
            <a:off x="5105400" y="3200400"/>
            <a:ext cx="3733800" cy="3048000"/>
          </a:xfrm>
        </p:spPr>
        <p:txBody>
          <a:bodyPr>
            <a:normAutofit lnSpcReduction="10000"/>
          </a:bodyPr>
          <a:lstStyle/>
          <a:p>
            <a:pPr algn="ctr">
              <a:buFont typeface="Arial" pitchFamily="34" charset="0"/>
              <a:buNone/>
            </a:pPr>
            <a:r>
              <a:rPr lang="en-US" u="sng" dirty="0" smtClean="0"/>
              <a:t>Handcraft to Automation</a:t>
            </a:r>
          </a:p>
          <a:p>
            <a:r>
              <a:rPr lang="en-US" dirty="0" smtClean="0"/>
              <a:t>Initial Development 4 months from vision to EC2 VM</a:t>
            </a:r>
          </a:p>
          <a:p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r>
              <a:rPr lang="en-US" dirty="0" smtClean="0"/>
              <a:t> iteration --- Two Weeks from start to EC2 VM</a:t>
            </a:r>
          </a:p>
          <a:p>
            <a:r>
              <a:rPr lang="en-US" dirty="0" smtClean="0"/>
              <a:t> Today – about 1 hour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1577</Words>
  <Application>Microsoft Office PowerPoint</Application>
  <PresentationFormat>On-screen Show (4:3)</PresentationFormat>
  <Paragraphs>256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More Nuts and Bolts in Virtualization</vt:lpstr>
      <vt:lpstr>Amazon EC2</vt:lpstr>
      <vt:lpstr>EC2 was THE Catalytic event for Cloud Computing</vt:lpstr>
      <vt:lpstr>A:  Users could have (new) servers without owning any hardware</vt:lpstr>
      <vt:lpstr>Basic EC2 </vt:lpstr>
      <vt:lpstr>Basic EC2 </vt:lpstr>
      <vt:lpstr>Some Challenges in EC2</vt:lpstr>
      <vt:lpstr>What’s in the AMI?</vt:lpstr>
      <vt:lpstr>In the Rocks and NBCR Lab</vt:lpstr>
      <vt:lpstr>Proof of Concept Using Condor</vt:lpstr>
      <vt:lpstr>The EC2 Roll</vt:lpstr>
      <vt:lpstr>Overview of Image Creation</vt:lpstr>
      <vt:lpstr>Why EC2 Roll?</vt:lpstr>
      <vt:lpstr>Some Quirks of EC2</vt:lpstr>
      <vt:lpstr>Slide 15</vt:lpstr>
      <vt:lpstr>Taken for Granted in Real HW</vt:lpstr>
      <vt:lpstr>Virtual Clusters</vt:lpstr>
      <vt:lpstr>How Rocks Treats Virtual Hardware</vt:lpstr>
      <vt:lpstr>Network Isolation - VLANs</vt:lpstr>
      <vt:lpstr>List Clusters: VLAN Tag on Private Net</vt:lpstr>
      <vt:lpstr>Inside VM Hosting (Physical) Cluster must Provide Network Plumbing</vt:lpstr>
      <vt:lpstr>Assembly into Virtual Clusters:  Overlay on Physical</vt:lpstr>
      <vt:lpstr>Other Virtual Items</vt:lpstr>
      <vt:lpstr>VM Host (Dom0) vs VM Guest (DomU)</vt:lpstr>
      <vt:lpstr>Some Realities of Virtual Clusters</vt:lpstr>
      <vt:lpstr>A Taste of the Command Line</vt:lpstr>
      <vt:lpstr>Building Hybrid/Mixed Clusters</vt:lpstr>
      <vt:lpstr>Campus Cloud: Cluster Extension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Taken for Granted in Real HW</dc:title>
  <dc:creator>phil</dc:creator>
  <cp:lastModifiedBy>phil</cp:lastModifiedBy>
  <cp:revision>76</cp:revision>
  <dcterms:created xsi:type="dcterms:W3CDTF">2010-03-01T17:21:36Z</dcterms:created>
  <dcterms:modified xsi:type="dcterms:W3CDTF">2010-03-02T21:10:03Z</dcterms:modified>
</cp:coreProperties>
</file>