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384" r:id="rId2"/>
    <p:sldId id="494" r:id="rId3"/>
    <p:sldId id="448" r:id="rId4"/>
    <p:sldId id="447" r:id="rId5"/>
    <p:sldId id="455" r:id="rId6"/>
    <p:sldId id="442" r:id="rId7"/>
    <p:sldId id="500" r:id="rId8"/>
    <p:sldId id="456" r:id="rId9"/>
    <p:sldId id="461" r:id="rId10"/>
    <p:sldId id="462" r:id="rId11"/>
    <p:sldId id="497" r:id="rId12"/>
    <p:sldId id="496" r:id="rId13"/>
    <p:sldId id="495" r:id="rId14"/>
    <p:sldId id="499" r:id="rId15"/>
    <p:sldId id="498" r:id="rId16"/>
    <p:sldId id="422" r:id="rId17"/>
    <p:sldId id="398" r:id="rId18"/>
  </p:sldIdLst>
  <p:sldSz cx="9144000" cy="6858000" type="screen4x3"/>
  <p:notesSz cx="7102475" cy="1023461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8858AC"/>
    <a:srgbClr val="DC5CB7"/>
    <a:srgbClr val="0066FF"/>
    <a:srgbClr val="FF3399"/>
    <a:srgbClr val="CCFFCC"/>
    <a:srgbClr val="FF9900"/>
    <a:srgbClr val="66FF33"/>
    <a:srgbClr val="CC6600"/>
    <a:srgbClr val="A50021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411" autoAdjust="0"/>
  </p:normalViewPr>
  <p:slideViewPr>
    <p:cSldViewPr>
      <p:cViewPr>
        <p:scale>
          <a:sx n="100" d="100"/>
          <a:sy n="100" d="100"/>
        </p:scale>
        <p:origin x="-186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66"/>
    </p:cViewPr>
  </p:sorterViewPr>
  <p:notesViewPr>
    <p:cSldViewPr>
      <p:cViewPr varScale="1">
        <p:scale>
          <a:sx n="77" d="100"/>
          <a:sy n="77" d="100"/>
        </p:scale>
        <p:origin x="-2172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t" anchorCtr="0" compatLnSpc="1">
            <a:prstTxWarp prst="textNoShape">
              <a:avLst/>
            </a:prstTxWarp>
          </a:bodyPr>
          <a:lstStyle>
            <a:lvl1pPr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ja-JP" altLang="th-T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t" anchorCtr="0" compatLnSpc="1">
            <a:prstTxWarp prst="textNoShape">
              <a:avLst/>
            </a:prstTxWarp>
          </a:bodyPr>
          <a:lstStyle>
            <a:lvl1pPr algn="r"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th-TH" altLang="ja-JP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1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b" anchorCtr="0" compatLnSpc="1">
            <a:prstTxWarp prst="textNoShape">
              <a:avLst/>
            </a:prstTxWarp>
          </a:bodyPr>
          <a:lstStyle>
            <a:lvl1pPr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ja-JP" altLang="th-T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972121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b" anchorCtr="0" compatLnSpc="1">
            <a:prstTxWarp prst="textNoShape">
              <a:avLst/>
            </a:prstTxWarp>
          </a:bodyPr>
          <a:lstStyle>
            <a:lvl1pPr algn="r"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fld id="{2EDA9C14-5467-444F-95FA-45655ADBACF4}" type="slidenum">
              <a:rPr lang="en-US"/>
              <a:pPr>
                <a:defRPr/>
              </a:pPr>
              <a:t>‹#›</a:t>
            </a:fld>
            <a:endParaRPr lang="ja-JP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t" anchorCtr="0" compatLnSpc="1">
            <a:prstTxWarp prst="textNoShape">
              <a:avLst/>
            </a:prstTxWarp>
          </a:bodyPr>
          <a:lstStyle>
            <a:lvl1pPr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ja-JP" altLang="th-TH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t" anchorCtr="0" compatLnSpc="1">
            <a:prstTxWarp prst="textNoShape">
              <a:avLst/>
            </a:prstTxWarp>
          </a:bodyPr>
          <a:lstStyle>
            <a:lvl1pPr algn="r"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th-TH" altLang="ja-JP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893" y="4861442"/>
            <a:ext cx="5678692" cy="460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noProof="0" smtClean="0"/>
              <a:t>Click to edit Master text styles</a:t>
            </a:r>
          </a:p>
          <a:p>
            <a:pPr lvl="1"/>
            <a:r>
              <a:rPr lang="th-TH" altLang="ja-JP" noProof="0" smtClean="0"/>
              <a:t>Second level</a:t>
            </a:r>
          </a:p>
          <a:p>
            <a:pPr lvl="2"/>
            <a:r>
              <a:rPr lang="th-TH" altLang="ja-JP" noProof="0" smtClean="0"/>
              <a:t>Third level</a:t>
            </a:r>
          </a:p>
          <a:p>
            <a:pPr lvl="3"/>
            <a:r>
              <a:rPr lang="th-TH" altLang="ja-JP" noProof="0" smtClean="0"/>
              <a:t>Fourth level</a:t>
            </a:r>
          </a:p>
          <a:p>
            <a:pPr lvl="4"/>
            <a:r>
              <a:rPr lang="th-TH" altLang="ja-JP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1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b" anchorCtr="0" compatLnSpc="1">
            <a:prstTxWarp prst="textNoShape">
              <a:avLst/>
            </a:prstTxWarp>
          </a:bodyPr>
          <a:lstStyle>
            <a:lvl1pPr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endParaRPr lang="ja-JP" altLang="th-T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21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6" rIns="94833" bIns="47416" numCol="1" anchor="b" anchorCtr="0" compatLnSpc="1">
            <a:prstTxWarp prst="textNoShape">
              <a:avLst/>
            </a:prstTxWarp>
          </a:bodyPr>
          <a:lstStyle>
            <a:lvl1pPr algn="r" defTabSz="948160">
              <a:defRPr kumimoji="0" sz="1300">
                <a:cs typeface="Angsana New" pitchFamily="18" charset="-34"/>
              </a:defRPr>
            </a:lvl1pPr>
          </a:lstStyle>
          <a:p>
            <a:pPr>
              <a:defRPr/>
            </a:pPr>
            <a:fld id="{87632ADC-7141-4531-814D-8ACAC88DA472}" type="slidenum">
              <a:rPr lang="en-US"/>
              <a:pPr>
                <a:defRPr/>
              </a:pPr>
              <a:t>‹#›</a:t>
            </a:fld>
            <a:endParaRPr lang="ja-JP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Mincho" pitchFamily="18" charset="-128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Mincho" pitchFamily="18" charset="-128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Mincho" pitchFamily="18" charset="-128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Mincho" pitchFamily="18" charset="-128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MS PMincho" pitchFamily="18" charset="-128"/>
        <a:cs typeface="Tahoma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D31B7-9F17-41C8-AFB4-15F5EFFE1A6C}" type="slidenum">
              <a:rPr lang="en-US" smtClean="0"/>
              <a:pPr/>
              <a:t>1</a:t>
            </a:fld>
            <a:endParaRPr lang="ja-JP" altLang="th-TH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Urbanization and Geo-environmental monitoring</a:t>
            </a:r>
          </a:p>
          <a:p>
            <a:pPr lvl="1" eaLnBrk="1" hangingPunct="1"/>
            <a:r>
              <a:rPr lang="en-US" smtClean="0">
                <a:cs typeface="Angsana New" pitchFamily="18" charset="-34"/>
              </a:rPr>
              <a:t>Web-GIS for Geo-environmental monitoring</a:t>
            </a:r>
            <a:endParaRPr lang="en-US" smtClean="0"/>
          </a:p>
          <a:p>
            <a:pPr lvl="1" eaLnBrk="1" hangingPunct="1"/>
            <a:r>
              <a:rPr lang="en-US" smtClean="0">
                <a:cs typeface="Angsana New" pitchFamily="18" charset="-34"/>
              </a:rPr>
              <a:t>G</a:t>
            </a:r>
            <a:r>
              <a:rPr lang="th-TH" altLang="ja-JP" smtClean="0">
                <a:cs typeface="Angsana New" pitchFamily="18" charset="-34"/>
              </a:rPr>
              <a:t>eospatial interoperability</a:t>
            </a:r>
            <a:endParaRPr lang="en-US" smtClean="0">
              <a:cs typeface="Angsana New" pitchFamily="18" charset="-34"/>
            </a:endParaRPr>
          </a:p>
          <a:p>
            <a:pPr lvl="1" eaLnBrk="1" hangingPunct="1"/>
            <a:r>
              <a:rPr lang="en-US" smtClean="0"/>
              <a:t>FOSS for Geoinformatics</a:t>
            </a:r>
            <a:endParaRPr lang="th-TH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E3834-7919-498E-9CD4-62F01D777ED3}" type="slidenum">
              <a:rPr lang="en-US" smtClean="0"/>
              <a:pPr/>
              <a:t>3</a:t>
            </a:fld>
            <a:endParaRPr lang="ja-JP" altLang="th-TH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BAABE-E04A-4ADA-942B-B5A28A6A5A0D}" type="slidenum">
              <a:rPr lang="en-US"/>
              <a:pPr/>
              <a:t>4</a:t>
            </a:fld>
            <a:endParaRPr lang="ja-JP" altLang="th-TH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E3834-7919-498E-9CD4-62F01D777ED3}" type="slidenum">
              <a:rPr lang="en-US" smtClean="0"/>
              <a:pPr/>
              <a:t>11</a:t>
            </a:fld>
            <a:endParaRPr lang="ja-JP" altLang="th-TH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E3834-7919-498E-9CD4-62F01D777ED3}" type="slidenum">
              <a:rPr lang="en-US" smtClean="0"/>
              <a:pPr/>
              <a:t>12</a:t>
            </a:fld>
            <a:endParaRPr lang="ja-JP" altLang="th-TH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E3834-7919-498E-9CD4-62F01D777ED3}" type="slidenum">
              <a:rPr lang="en-US" smtClean="0"/>
              <a:pPr/>
              <a:t>13</a:t>
            </a:fld>
            <a:endParaRPr lang="ja-JP" altLang="th-TH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CBF22-4CF5-44AC-8054-148AEE107A98}" type="slidenum">
              <a:rPr lang="en-US" smtClean="0"/>
              <a:pPr/>
              <a:t>17</a:t>
            </a:fld>
            <a:endParaRPr lang="ja-JP" altLang="th-TH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背景画像淡い緑修正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H="1">
            <a:off x="0" y="2997200"/>
            <a:ext cx="9144000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058988"/>
            <a:ext cx="7772400" cy="865187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68638"/>
            <a:ext cx="6400800" cy="647700"/>
          </a:xfrm>
          <a:effectLst>
            <a:outerShdw dist="35921" dir="2700000" algn="ctr" rotWithShape="0">
              <a:srgbClr val="EAEAEA"/>
            </a:outerShdw>
          </a:effec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BE013-52AE-40EB-9D81-83B27F1F336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9C5A-3E7D-4882-B25F-639C98563D6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188913"/>
            <a:ext cx="2132013" cy="6110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246812" cy="6110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019F-0687-467C-9FD3-F73EAD0807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812088" cy="954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lvl="0"/>
            <a:endParaRPr lang="th-TH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5F89-BD5A-48A9-BA14-214470B6C29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D0BC5-C263-4057-A1EB-3782C103A74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0DDE3-1D89-403C-AE9B-F794DBC7F01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90239-8F64-47C7-B1D0-82B75F94049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D8238-AD42-4669-890A-6686A01B468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0676-1BA4-4460-B3DD-DD3A7F36DBD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59326-67F3-4E5C-958F-82B3FB59E7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359C-D1C7-45B7-A18D-63189243B84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7CC3C-0F2A-4557-BDCE-82B81CC4B7C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背景画像淡い緑修正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250825" y="1412875"/>
            <a:ext cx="8642350" cy="51117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 flipH="1">
            <a:off x="0" y="1125538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78120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73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2462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fld id="{30D6A15F-9DE9-46DD-AD41-BF876CEAE3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3366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2420938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4300">
                <a:solidFill>
                  <a:srgbClr val="003366"/>
                </a:solidFill>
                <a:latin typeface="Impact" pitchFamily="34" charset="0"/>
              </a:rPr>
              <a:t/>
            </a:r>
            <a:br>
              <a:rPr lang="en-US" altLang="ja-JP" sz="4300">
                <a:solidFill>
                  <a:srgbClr val="003366"/>
                </a:solidFill>
                <a:latin typeface="Impact" pitchFamily="34" charset="0"/>
              </a:rPr>
            </a:br>
            <a:r>
              <a:rPr lang="en-US" altLang="ja-JP" sz="4000">
                <a:solidFill>
                  <a:srgbClr val="003366"/>
                </a:solidFill>
                <a:latin typeface="Impact" pitchFamily="34" charset="0"/>
              </a:rPr>
              <a:t/>
            </a:r>
            <a:br>
              <a:rPr lang="en-US" altLang="ja-JP" sz="4000">
                <a:solidFill>
                  <a:srgbClr val="003366"/>
                </a:solidFill>
                <a:latin typeface="Impact" pitchFamily="34" charset="0"/>
              </a:rPr>
            </a:br>
            <a:endParaRPr lang="th-TH" altLang="ja-JP" sz="4400">
              <a:solidFill>
                <a:srgbClr val="003366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31913" y="4700588"/>
            <a:ext cx="6985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Dr. </a:t>
            </a:r>
            <a:r>
              <a:rPr lang="en-US" sz="2400" b="1" dirty="0" err="1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Sarawut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</a:t>
            </a:r>
            <a:r>
              <a:rPr 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NINSAWAT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2400" b="1" dirty="0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GEO </a:t>
            </a:r>
            <a:r>
              <a:rPr lang="en-US" altLang="ja-JP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Grid Research Group/ITRI/AIST </a:t>
            </a:r>
            <a:r>
              <a:rPr lang="ja-JP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　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ja-JP" altLang="th-TH" sz="24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8135937" cy="187166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dirty="0" smtClean="0">
                <a:latin typeface="Impact" pitchFamily="34" charset="0"/>
              </a:rPr>
              <a:t>Development of OGC Framework for Estimating Near Real-time Air Temperature from MODIS LST and Sensor Network </a:t>
            </a:r>
            <a:endParaRPr lang="ja-JP" altLang="en-US" sz="3200" b="0" dirty="0" smtClean="0">
              <a:latin typeface="Impact" pitchFamily="34" charset="0"/>
            </a:endParaRPr>
          </a:p>
        </p:txBody>
      </p:sp>
    </p:spTree>
  </p:cSld>
  <p:clrMapOvr>
    <a:masterClrMapping/>
  </p:clrMapOvr>
  <p:transition advTm="39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eon.jpg"/>
          <p:cNvPicPr>
            <a:picLocks noChangeAspect="1"/>
          </p:cNvPicPr>
          <p:nvPr/>
        </p:nvPicPr>
        <p:blipFill>
          <a:blip r:embed="rId2" cstate="print"/>
          <a:srcRect l="898" t="51908" r="32618" b="2433"/>
          <a:stretch>
            <a:fillRect/>
          </a:stretch>
        </p:blipFill>
        <p:spPr>
          <a:xfrm>
            <a:off x="500034" y="1714488"/>
            <a:ext cx="7998075" cy="40532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SST</a:t>
            </a:r>
            <a:r>
              <a:rPr lang="en-US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 smtClean="0"/>
              <a:t>Lake </a:t>
            </a:r>
            <a:r>
              <a:rPr lang="en-US" sz="3200" dirty="0" err="1" smtClean="0"/>
              <a:t>Rotorua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Satellite data</a:t>
            </a:r>
            <a:endParaRPr lang="th-TH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188913"/>
            <a:ext cx="7812088" cy="954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600" dirty="0" smtClean="0"/>
              <a:t>Weather Station : Live E! project</a:t>
            </a:r>
            <a:endParaRPr lang="th-TH" altLang="ja-JP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40" y="1071546"/>
            <a:ext cx="7918450" cy="503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ja-JP" sz="2400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5000"/>
              </a:lnSpc>
            </a:pPr>
            <a:endParaRPr lang="en-US" altLang="ja-JP" sz="24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endParaRPr lang="en-US" altLang="ja-JP" sz="2400" dirty="0">
              <a:ea typeface="MS PGothic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40" y="1428736"/>
            <a:ext cx="8194678" cy="48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“Weather Station” is a the biggest available Sensor Network.</a:t>
            </a: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endParaRPr lang="en-US" altLang="ja-JP" sz="2400" kern="0" dirty="0" smtClean="0">
              <a:solidFill>
                <a:srgbClr val="003366"/>
              </a:solidFill>
              <a:latin typeface="+mn-lt"/>
            </a:endParaRP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Live </a:t>
            </a: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E! is a consortium that promotes the deployment of new </a:t>
            </a: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infrastructure</a:t>
            </a:r>
          </a:p>
          <a:p>
            <a:pPr marL="800100" lvl="1" indent="-342900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Generate, collect, process and share “Environmental Information”</a:t>
            </a: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Accessible for Near/Real-time observation via Internet Connection</a:t>
            </a: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Air temperature, Humidity, Wind Speed, Wind Direction, Pressure, Rainfall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ransition advTm="88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Air Temperature</a:t>
            </a:r>
            <a:endParaRPr lang="th-TH" altLang="ja-JP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40" y="1095395"/>
            <a:ext cx="7918450" cy="48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</a:pPr>
            <a:endParaRPr lang="en-US" altLang="ja-JP" sz="2400" kern="0" dirty="0" smtClean="0">
              <a:solidFill>
                <a:srgbClr val="003366"/>
              </a:solidFill>
              <a:latin typeface="+mn-lt"/>
            </a:endParaRP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Air </a:t>
            </a: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temperature near the Earth’s surface </a:t>
            </a:r>
            <a:endParaRPr lang="en-US" altLang="ja-JP" sz="2400" kern="0" dirty="0" smtClean="0">
              <a:solidFill>
                <a:srgbClr val="003366"/>
              </a:solidFill>
              <a:latin typeface="+mn-lt"/>
            </a:endParaRP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K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ey 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variable 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for several 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environmental models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.</a:t>
            </a: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Agriculture, Weather</a:t>
            </a:r>
            <a:r>
              <a:rPr kumimoji="1" lang="en-US" altLang="ja-JP" sz="2000" b="0" i="0" u="none" strike="noStrike" kern="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forecast, Climate Change,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Epidemic</a:t>
            </a: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Commonly measure at 2 meter above ground</a:t>
            </a:r>
            <a:endParaRPr kumimoji="1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endParaRPr lang="en-US" altLang="ja-JP" sz="2400" kern="0" dirty="0" smtClean="0">
              <a:solidFill>
                <a:srgbClr val="003366"/>
              </a:solidFill>
              <a:latin typeface="+mn-lt"/>
            </a:endParaRPr>
          </a:p>
          <a:p>
            <a:pPr marL="342900" lvl="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Spatial </a:t>
            </a:r>
            <a:r>
              <a:rPr lang="en-US" altLang="ja-JP" sz="2400" kern="0" dirty="0" smtClean="0">
                <a:solidFill>
                  <a:srgbClr val="003366"/>
                </a:solidFill>
                <a:latin typeface="+mn-lt"/>
              </a:rPr>
              <a:t>interpolation from sample point of meteorological station is carried out.  </a:t>
            </a:r>
            <a:endParaRPr lang="en-US" altLang="ja-JP" sz="2400" kern="0" dirty="0" smtClean="0">
              <a:solidFill>
                <a:srgbClr val="003366"/>
              </a:solidFill>
              <a:latin typeface="+mn-lt"/>
            </a:endParaRPr>
          </a:p>
          <a:p>
            <a:pPr marL="34290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endParaRPr lang="en-US" altLang="ja-JP" sz="2400" kern="0" dirty="0" smtClean="0">
              <a:solidFill>
                <a:srgbClr val="003366"/>
              </a:solidFill>
            </a:endParaRPr>
          </a:p>
          <a:p>
            <a:pPr marL="342900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400" kern="0" dirty="0" smtClean="0">
                <a:solidFill>
                  <a:srgbClr val="003366"/>
                </a:solidFill>
              </a:rPr>
              <a:t>Uncertainly </a:t>
            </a:r>
            <a:r>
              <a:rPr lang="en-US" altLang="ja-JP" sz="2400" kern="0" dirty="0" smtClean="0">
                <a:solidFill>
                  <a:srgbClr val="003366"/>
                </a:solidFill>
              </a:rPr>
              <a:t>spatial information available of air temperature is often present. </a:t>
            </a: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L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imited 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density of meteorological station </a:t>
            </a:r>
            <a:endParaRPr lang="en-US" altLang="ja-JP" sz="2000" kern="0" dirty="0" smtClean="0">
              <a:solidFill>
                <a:srgbClr val="003366"/>
              </a:solidFill>
              <a:latin typeface="+mn-lt"/>
            </a:endParaRPr>
          </a:p>
          <a:p>
            <a:pPr marL="800100" lvl="1" indent="-342900" algn="just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Rarely </a:t>
            </a:r>
            <a:r>
              <a:rPr lang="en-US" altLang="ja-JP" sz="2000" kern="0" dirty="0" smtClean="0">
                <a:solidFill>
                  <a:srgbClr val="003366"/>
                </a:solidFill>
                <a:latin typeface="+mn-lt"/>
              </a:rPr>
              <a:t>design to cover the range of climate variability with in region </a:t>
            </a:r>
            <a:endParaRPr lang="en-US" altLang="ja-JP" sz="2000" kern="0" dirty="0" smtClean="0">
              <a:solidFill>
                <a:srgbClr val="003366"/>
              </a:solidFill>
              <a:latin typeface="+mn-lt"/>
            </a:endParaRPr>
          </a:p>
        </p:txBody>
      </p:sp>
    </p:spTree>
  </p:cSld>
  <p:clrMapOvr>
    <a:masterClrMapping/>
  </p:clrMapOvr>
  <p:transition advTm="8845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MODIS LST</a:t>
            </a:r>
            <a:endParaRPr lang="th-TH" altLang="ja-JP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40" y="1071546"/>
            <a:ext cx="7918450" cy="503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ja-JP" sz="2400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MODIS Land Surface Temperature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>
                <a:ea typeface="MS PGothic" pitchFamily="34" charset="-128"/>
              </a:rPr>
              <a:t>Day/Night observation</a:t>
            </a:r>
            <a:endParaRPr lang="en-US" altLang="ja-JP" sz="2400" dirty="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>
                <a:ea typeface="MS PGothic" pitchFamily="34" charset="-128"/>
              </a:rPr>
              <a:t>Target accuracy ±1 K.</a:t>
            </a:r>
            <a:endParaRPr lang="en-US" altLang="ja-JP" sz="2000" dirty="0" smtClean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ja-JP" sz="2400" dirty="0" smtClean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>
                <a:ea typeface="MS PGothic" pitchFamily="34" charset="-128"/>
              </a:rPr>
              <a:t>Derived from Two Thermal infrared band channel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>
                <a:ea typeface="MS PGothic" pitchFamily="34" charset="-128"/>
              </a:rPr>
              <a:t>Band 31 (10.78 - 11.28 µm)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>
                <a:ea typeface="MS PGothic" pitchFamily="34" charset="-128"/>
              </a:rPr>
              <a:t>Band 32  (11.77 – </a:t>
            </a:r>
            <a:r>
              <a:rPr lang="en-US" altLang="ja-JP" sz="2000" dirty="0" smtClean="0">
                <a:ea typeface="MS PGothic" pitchFamily="34" charset="-128"/>
              </a:rPr>
              <a:t>12.27 µm</a:t>
            </a:r>
            <a:r>
              <a:rPr lang="en-US" altLang="ja-JP" sz="2000" dirty="0" smtClean="0">
                <a:ea typeface="MS PGothic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>
                <a:ea typeface="MS PGothic" pitchFamily="34" charset="-128"/>
              </a:rPr>
              <a:t>Using split-window algorithm for correcting atmospheric effect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endParaRPr lang="en-US" altLang="ja-JP" sz="20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  <a:buNone/>
            </a:pPr>
            <a:endParaRPr lang="en-US" altLang="ja-JP" sz="24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r>
              <a:rPr lang="en-US" altLang="ja-JP" sz="2400" dirty="0" smtClean="0">
                <a:ea typeface="MS PGothic" pitchFamily="34" charset="-128"/>
              </a:rPr>
              <a:t>Indication of emitted long-wave radiation</a:t>
            </a:r>
          </a:p>
          <a:p>
            <a:pPr lvl="1" algn="just">
              <a:lnSpc>
                <a:spcPct val="95000"/>
              </a:lnSpc>
            </a:pPr>
            <a:r>
              <a:rPr lang="en-US" altLang="ja-JP" sz="2000" dirty="0" smtClean="0">
                <a:ea typeface="MS PGothic" pitchFamily="34" charset="-128"/>
              </a:rPr>
              <a:t>Not a true indication of ambient air temperature</a:t>
            </a:r>
          </a:p>
          <a:p>
            <a:pPr lvl="1" algn="just">
              <a:lnSpc>
                <a:spcPct val="95000"/>
              </a:lnSpc>
              <a:buNone/>
            </a:pPr>
            <a:endParaRPr lang="en-US" altLang="ja-JP" sz="2000" dirty="0" smtClean="0">
              <a:ea typeface="MS PGothic" pitchFamily="34" charset="-128"/>
            </a:endParaRPr>
          </a:p>
          <a:p>
            <a:pPr marL="342900" lvl="1" indent="-342900" algn="just">
              <a:lnSpc>
                <a:spcPct val="95000"/>
              </a:lnSpc>
              <a:buFontTx/>
              <a:buChar char="•"/>
            </a:pPr>
            <a:r>
              <a:rPr lang="en-US" altLang="ja-JP" sz="2400" dirty="0" smtClean="0">
                <a:ea typeface="MS PGothic" pitchFamily="34" charset="-128"/>
              </a:rPr>
              <a:t>However, there is </a:t>
            </a:r>
            <a:r>
              <a:rPr lang="en-US" sz="2400" dirty="0" smtClean="0"/>
              <a:t>a strong correlation between </a:t>
            </a:r>
            <a:r>
              <a:rPr lang="en-US" sz="2400" dirty="0" smtClean="0"/>
              <a:t>LST and air temperature</a:t>
            </a:r>
          </a:p>
          <a:p>
            <a:pPr algn="just">
              <a:lnSpc>
                <a:spcPct val="95000"/>
              </a:lnSpc>
            </a:pPr>
            <a:endParaRPr lang="en-US" altLang="ja-JP" sz="24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endParaRPr lang="en-US" altLang="ja-JP" sz="24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endParaRPr lang="en-US" altLang="ja-JP" sz="2400" dirty="0">
              <a:ea typeface="MS PGothic" pitchFamily="34" charset="-128"/>
            </a:endParaRPr>
          </a:p>
        </p:txBody>
      </p:sp>
    </p:spTree>
  </p:cSld>
  <p:clrMapOvr>
    <a:masterClrMapping/>
  </p:clrMapOvr>
  <p:transition advTm="8845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Prototype System</a:t>
            </a:r>
            <a:endParaRPr lang="th-TH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2" y="1474806"/>
            <a:ext cx="8461405" cy="495459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altLang="ja-JP" sz="2400" dirty="0" smtClean="0"/>
              <a:t>High temporal measured </a:t>
            </a:r>
            <a:r>
              <a:rPr lang="en-US" altLang="ja-JP" sz="2400" dirty="0" smtClean="0"/>
              <a:t>air temperature by Live E! Project sensor network </a:t>
            </a:r>
            <a:endParaRPr lang="en-US" altLang="ja-JP" sz="24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endParaRPr lang="en-US" altLang="ja-JP" sz="24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altLang="ja-JP" sz="2400" dirty="0" smtClean="0"/>
              <a:t>High spatial </a:t>
            </a:r>
            <a:r>
              <a:rPr lang="en-US" altLang="ja-JP" sz="2400" dirty="0" smtClean="0"/>
              <a:t>density measured </a:t>
            </a:r>
            <a:r>
              <a:rPr lang="en-US" altLang="ja-JP" sz="2400" dirty="0" smtClean="0"/>
              <a:t>Land Surface Temperature </a:t>
            </a:r>
            <a:r>
              <a:rPr lang="en-US" altLang="ja-JP" sz="2400" dirty="0" smtClean="0"/>
              <a:t>by </a:t>
            </a:r>
            <a:r>
              <a:rPr lang="en-US" altLang="ja-JP" sz="2400" dirty="0" smtClean="0"/>
              <a:t>MODIS Satellite.</a:t>
            </a:r>
            <a:endParaRPr lang="en-US" altLang="ja-JP" sz="24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endParaRPr lang="en-US" altLang="ja-JP" sz="24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altLang="ja-JP" sz="2400" dirty="0" smtClean="0"/>
              <a:t>Coupling both of data set will provides </a:t>
            </a:r>
            <a:r>
              <a:rPr lang="en-US" altLang="ja-JP" sz="2400" dirty="0" smtClean="0"/>
              <a:t>as a </a:t>
            </a:r>
            <a:r>
              <a:rPr lang="en-US" altLang="ja-JP" sz="2400" dirty="0" smtClean="0"/>
              <a:t>comprehensive data </a:t>
            </a:r>
            <a:r>
              <a:rPr lang="en-US" altLang="ja-JP" sz="2400" dirty="0" smtClean="0"/>
              <a:t>source for estimating air </a:t>
            </a:r>
            <a:r>
              <a:rPr lang="en-US" altLang="ja-JP" sz="2400" dirty="0" smtClean="0"/>
              <a:t>temperature</a:t>
            </a:r>
            <a:endParaRPr lang="en-US" altLang="ja-JP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A prototype </a:t>
            </a:r>
            <a:r>
              <a:rPr lang="en-US" altLang="ja-JP" sz="2400" dirty="0" smtClean="0"/>
              <a:t>distributed OGC Framework offer </a:t>
            </a:r>
            <a:endParaRPr lang="en-US" altLang="ja-JP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P</a:t>
            </a:r>
            <a:r>
              <a:rPr lang="en-US" altLang="ja-JP" sz="2000" dirty="0" smtClean="0"/>
              <a:t>roduct </a:t>
            </a:r>
            <a:r>
              <a:rPr lang="en-US" altLang="ja-JP" sz="2000" dirty="0" smtClean="0"/>
              <a:t>of regional scale estimated near real-time air temperature from MODIS LST evaluated with Live E! Project sensor network. </a:t>
            </a:r>
          </a:p>
        </p:txBody>
      </p:sp>
    </p:spTree>
  </p:cSld>
  <p:clrMapOvr>
    <a:masterClrMapping/>
  </p:clrMapOvr>
  <p:transition advTm="5062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3929058" y="1428736"/>
            <a:ext cx="2143140" cy="12858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4000496" y="1571612"/>
            <a:ext cx="2000264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52NorthSOS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86512" y="1357298"/>
            <a:ext cx="2714644" cy="22145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6357950" y="1643050"/>
            <a:ext cx="2571768" cy="18573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Mapserver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 OGC System Framework</a:t>
            </a:r>
            <a:endParaRPr lang="th-TH" dirty="0" smtClean="0"/>
          </a:p>
        </p:txBody>
      </p:sp>
      <p:grpSp>
        <p:nvGrpSpPr>
          <p:cNvPr id="3" name="Group 86"/>
          <p:cNvGrpSpPr/>
          <p:nvPr/>
        </p:nvGrpSpPr>
        <p:grpSpPr>
          <a:xfrm>
            <a:off x="142844" y="1285860"/>
            <a:ext cx="3357586" cy="1000132"/>
            <a:chOff x="285720" y="1500174"/>
            <a:chExt cx="3314723" cy="1143008"/>
          </a:xfrm>
        </p:grpSpPr>
        <p:sp>
          <p:nvSpPr>
            <p:cNvPr id="88" name="Rectangle 87"/>
            <p:cNvSpPr/>
            <p:nvPr/>
          </p:nvSpPr>
          <p:spPr bwMode="auto">
            <a:xfrm>
              <a:off x="285720" y="1643050"/>
              <a:ext cx="3314723" cy="10001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28596" y="1857365"/>
              <a:ext cx="3028971" cy="5715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MS PGothic" pitchFamily="34" charset="-128"/>
                </a:rPr>
                <a:t>Live E! Sensor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MS PGothic" pitchFamily="34" charset="-128"/>
                </a:rPr>
                <a:t> Node</a:t>
              </a:r>
              <a:endParaRPr kumimoji="1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571604" y="1500174"/>
              <a:ext cx="742955" cy="28575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Node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endParaRPr>
            </a:p>
          </p:txBody>
        </p:sp>
      </p:grpSp>
      <p:pic>
        <p:nvPicPr>
          <p:cNvPr id="112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950030"/>
            <a:ext cx="417512" cy="46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Rectangle 112"/>
          <p:cNvSpPr/>
          <p:nvPr/>
        </p:nvSpPr>
        <p:spPr bwMode="auto">
          <a:xfrm>
            <a:off x="4500562" y="1285860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SOS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pic>
        <p:nvPicPr>
          <p:cNvPr id="115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7430" y="2021468"/>
            <a:ext cx="488950" cy="55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2071678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214554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" name="TextBox 126"/>
          <p:cNvSpPr txBox="1"/>
          <p:nvPr/>
        </p:nvSpPr>
        <p:spPr>
          <a:xfrm>
            <a:off x="7557346" y="2928934"/>
            <a:ext cx="129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MODIS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MOD11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Daily image</a:t>
            </a:r>
            <a:endParaRPr lang="th-TH" sz="12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858016" y="1214422"/>
            <a:ext cx="1785950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WMS,</a:t>
            </a:r>
            <a:r>
              <a:rPr kumimoji="1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 WCS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857620" y="4572008"/>
            <a:ext cx="5143536" cy="20717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072198" y="4429132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WPS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43570" y="3786190"/>
            <a:ext cx="13607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GetFeatureInfo</a:t>
            </a:r>
            <a:endParaRPr lang="en-US" sz="1400" dirty="0" smtClean="0">
              <a:latin typeface="Constantia" pitchFamily="18" charset="0"/>
            </a:endParaRP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[MODIS value 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from start to end]</a:t>
            </a:r>
            <a:endParaRPr lang="th-TH" sz="1200" dirty="0">
              <a:solidFill>
                <a:srgbClr val="0070C0"/>
              </a:solidFill>
              <a:latin typeface="Constantia" pitchFamily="18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rot="5400000" flipH="1" flipV="1">
            <a:off x="6647929" y="4071148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 rot="5400000" flipH="1" flipV="1">
            <a:off x="6787372" y="4071148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sp>
        <p:nvSpPr>
          <p:cNvPr id="137" name="Rectangle 136"/>
          <p:cNvSpPr/>
          <p:nvPr/>
        </p:nvSpPr>
        <p:spPr>
          <a:xfrm>
            <a:off x="3278635" y="3714752"/>
            <a:ext cx="17219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GetObservation</a:t>
            </a:r>
            <a:endParaRPr lang="en-US" sz="1400" dirty="0" smtClean="0">
              <a:latin typeface="Constantia" pitchFamily="18" charset="0"/>
            </a:endParaRP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[During MODIS overpass time from 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start to end]</a:t>
            </a:r>
            <a:endParaRPr lang="th-TH" sz="1200" dirty="0">
              <a:solidFill>
                <a:srgbClr val="0070C0"/>
              </a:solidFill>
              <a:latin typeface="Constantia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rot="5400000" flipH="1" flipV="1">
            <a:off x="4001290" y="3642520"/>
            <a:ext cx="1714512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rot="5400000" flipH="1" flipV="1">
            <a:off x="4199286" y="3642520"/>
            <a:ext cx="1714512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6357905" y="2928934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Overpass time </a:t>
            </a:r>
          </a:p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scene</a:t>
            </a:r>
            <a:endParaRPr lang="th-TH" sz="12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149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214554"/>
            <a:ext cx="571504" cy="6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4"/>
          <p:cNvGrpSpPr/>
          <p:nvPr/>
        </p:nvGrpSpPr>
        <p:grpSpPr>
          <a:xfrm>
            <a:off x="4000496" y="6000768"/>
            <a:ext cx="4857784" cy="500066"/>
            <a:chOff x="4071934" y="4857760"/>
            <a:chExt cx="4857784" cy="428628"/>
          </a:xfrm>
        </p:grpSpPr>
        <p:sp>
          <p:nvSpPr>
            <p:cNvPr id="150" name="Rounded Rectangle 149"/>
            <p:cNvSpPr/>
            <p:nvPr/>
          </p:nvSpPr>
          <p:spPr bwMode="auto">
            <a:xfrm>
              <a:off x="6500826" y="4857760"/>
              <a:ext cx="1214446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simplejson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5286380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rpy2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2" name="Rounded Rectangle 151"/>
            <p:cNvSpPr/>
            <p:nvPr/>
          </p:nvSpPr>
          <p:spPr bwMode="auto">
            <a:xfrm>
              <a:off x="4071934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R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3" name="Rounded Rectangle 152"/>
            <p:cNvSpPr/>
            <p:nvPr/>
          </p:nvSpPr>
          <p:spPr bwMode="auto">
            <a:xfrm>
              <a:off x="7858148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5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GRASS</a:t>
              </a:r>
              <a:r>
                <a:rPr lang="en-US" sz="120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,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GDAL</a:t>
              </a:r>
              <a:endParaRPr kumimoji="1" lang="th-TH" sz="12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54" name="Rounded Rectangle 153"/>
          <p:cNvSpPr/>
          <p:nvPr/>
        </p:nvSpPr>
        <p:spPr bwMode="auto">
          <a:xfrm>
            <a:off x="4000496" y="4857760"/>
            <a:ext cx="4857784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PyWPS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Constantia" pitchFamily="18" charset="0"/>
                <a:ea typeface="MS PGothic" pitchFamily="34" charset="-128"/>
              </a:rPr>
              <a:t> Validation process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 Least Square Fitting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process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Constantia" pitchFamily="18" charset="0"/>
                <a:ea typeface="MS PGothic" pitchFamily="34" charset="-128"/>
              </a:rPr>
              <a:t> Image Processing process</a:t>
            </a:r>
            <a:endParaRPr kumimoji="1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1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MS PGothic" pitchFamily="34" charset="-128"/>
            </a:endParaRPr>
          </a:p>
        </p:txBody>
      </p:sp>
      <p:sp>
        <p:nvSpPr>
          <p:cNvPr id="158" name="Right Arrow 157"/>
          <p:cNvSpPr/>
          <p:nvPr/>
        </p:nvSpPr>
        <p:spPr bwMode="auto">
          <a:xfrm>
            <a:off x="3571868" y="1928802"/>
            <a:ext cx="285752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60" name="Picture 4" descr="workstati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57224" y="5072074"/>
            <a:ext cx="8899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Rectangle 160"/>
          <p:cNvSpPr/>
          <p:nvPr/>
        </p:nvSpPr>
        <p:spPr bwMode="auto">
          <a:xfrm>
            <a:off x="857224" y="6072206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Client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cxnSp>
        <p:nvCxnSpPr>
          <p:cNvPr id="162" name="Straight Arrow Connector 161"/>
          <p:cNvCxnSpPr/>
          <p:nvPr/>
        </p:nvCxnSpPr>
        <p:spPr bwMode="auto">
          <a:xfrm rot="10800000">
            <a:off x="1857357" y="5429264"/>
            <a:ext cx="1928830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rot="10800000">
            <a:off x="1785918" y="5572140"/>
            <a:ext cx="2000264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sp>
        <p:nvSpPr>
          <p:cNvPr id="166" name="Rectangle 165"/>
          <p:cNvSpPr/>
          <p:nvPr/>
        </p:nvSpPr>
        <p:spPr>
          <a:xfrm>
            <a:off x="1728210" y="4907173"/>
            <a:ext cx="21026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Execute</a:t>
            </a:r>
          </a:p>
          <a:p>
            <a:pPr algn="ctr"/>
            <a:r>
              <a:rPr lang="en-US" sz="1300" dirty="0" smtClean="0">
                <a:solidFill>
                  <a:srgbClr val="0070C0"/>
                </a:solidFill>
                <a:latin typeface="Constantia" pitchFamily="18" charset="0"/>
              </a:rPr>
              <a:t>[</a:t>
            </a:r>
            <a:r>
              <a:rPr lang="en-US" sz="1300" dirty="0" err="1" smtClean="0">
                <a:solidFill>
                  <a:srgbClr val="0070C0"/>
                </a:solidFill>
                <a:latin typeface="Constantia" pitchFamily="18" charset="0"/>
              </a:rPr>
              <a:t>station,start,end,product</a:t>
            </a:r>
            <a:r>
              <a:rPr lang="en-US" sz="1300" dirty="0" smtClean="0">
                <a:solidFill>
                  <a:srgbClr val="0070C0"/>
                </a:solidFill>
                <a:latin typeface="Constantia" pitchFamily="18" charset="0"/>
              </a:rPr>
              <a:t>]</a:t>
            </a:r>
            <a:endParaRPr lang="th-TH" sz="1300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24718" y="5572140"/>
            <a:ext cx="61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JSON</a:t>
            </a:r>
            <a:endParaRPr lang="th-TH" sz="1400" dirty="0">
              <a:latin typeface="Constantia" pitchFamily="18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 bwMode="auto">
          <a:xfrm flipV="1">
            <a:off x="1643042" y="2786058"/>
            <a:ext cx="2714644" cy="2143140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dash"/>
            <a:bevel/>
            <a:headEnd type="none" w="med" len="med"/>
            <a:tailEnd type="triangle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 flipV="1">
            <a:off x="1785918" y="2857496"/>
            <a:ext cx="2786082" cy="221457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dash"/>
            <a:bevel/>
            <a:headEnd type="triangle" w="med" len="med"/>
            <a:tailEnd type="none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2910" y="4335669"/>
            <a:ext cx="142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GetObservation</a:t>
            </a:r>
            <a:endParaRPr lang="th-TH" sz="1400" dirty="0">
              <a:latin typeface="Constanti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64692" y="4357694"/>
            <a:ext cx="649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ADFC</a:t>
            </a:r>
            <a:endParaRPr lang="th-TH" sz="1400" dirty="0">
              <a:latin typeface="Constantia" pitchFamily="18" charset="0"/>
            </a:endParaRPr>
          </a:p>
        </p:txBody>
      </p:sp>
      <p:grpSp>
        <p:nvGrpSpPr>
          <p:cNvPr id="5" name="Group 52"/>
          <p:cNvGrpSpPr/>
          <p:nvPr/>
        </p:nvGrpSpPr>
        <p:grpSpPr>
          <a:xfrm>
            <a:off x="142844" y="2357430"/>
            <a:ext cx="3357586" cy="1000132"/>
            <a:chOff x="285720" y="1500174"/>
            <a:chExt cx="3314723" cy="1143008"/>
          </a:xfrm>
        </p:grpSpPr>
        <p:sp>
          <p:nvSpPr>
            <p:cNvPr id="54" name="Rectangle 53"/>
            <p:cNvSpPr/>
            <p:nvPr/>
          </p:nvSpPr>
          <p:spPr bwMode="auto">
            <a:xfrm>
              <a:off x="285720" y="1643050"/>
              <a:ext cx="3314723" cy="10001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8596" y="1857365"/>
              <a:ext cx="3028971" cy="5715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MS PGothic" pitchFamily="34" charset="-128"/>
                </a:rPr>
                <a:t>“Any” Observation System</a:t>
              </a:r>
              <a:endParaRPr kumimoji="1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571604" y="1500174"/>
              <a:ext cx="742955" cy="28575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???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335964" y="3786190"/>
            <a:ext cx="1165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GetCoverage</a:t>
            </a:r>
            <a:endParaRPr lang="en-US" sz="1400" dirty="0" smtClean="0">
              <a:latin typeface="Constantia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 flipH="1" flipV="1">
            <a:off x="8073256" y="4071148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rgbClr val="8858AC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rot="5400000" flipH="1" flipV="1">
            <a:off x="8261193" y="4071148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rgbClr val="8858AC"/>
            </a:solidFill>
            <a:prstDash val="solid"/>
            <a:bevel/>
            <a:headEnd type="triangle" w="med" len="med"/>
            <a:tailEnd type="non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10800000">
            <a:off x="1857357" y="6142056"/>
            <a:ext cx="1928830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rgbClr val="8858AC"/>
            </a:solidFill>
            <a:prstDash val="solid"/>
            <a:bevel/>
            <a:headEnd type="triangle" w="med" len="med"/>
            <a:tailEnd type="non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1785918" y="6306957"/>
            <a:ext cx="2000264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rgbClr val="8858AC"/>
            </a:solidFill>
            <a:prstDash val="solid"/>
            <a:bevel/>
            <a:headEnd type="none" w="med" len="med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2369980" y="5857892"/>
            <a:ext cx="7916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Execute</a:t>
            </a:r>
          </a:p>
          <a:p>
            <a:pPr algn="ctr"/>
            <a:endParaRPr lang="th-TH" sz="1300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50314" y="6286520"/>
            <a:ext cx="768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GeoTiff</a:t>
            </a:r>
            <a:endParaRPr lang="th-TH" sz="1400" dirty="0">
              <a:latin typeface="Constant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Conclusion</a:t>
            </a:r>
            <a:endParaRPr lang="th-TH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474806"/>
            <a:ext cx="8229600" cy="495459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Prototype system is still developing.</a:t>
            </a:r>
            <a:endParaRPr lang="en-US" altLang="ja-JP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Assimilation of sensor observation data and satellite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Wider area, More accuracy, Reasonable cost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More information from estimated air temperature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Growing Degre</a:t>
            </a:r>
            <a:r>
              <a:rPr lang="en-US" altLang="ja-JP" sz="2000" dirty="0" smtClean="0"/>
              <a:t>e Days (Insect, Disease vector development)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Pollen forecast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Data sharing via standard web services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Information </a:t>
            </a:r>
            <a:r>
              <a:rPr lang="en-US" altLang="ja-JP" sz="2000" dirty="0" err="1" smtClean="0"/>
              <a:t>vs</a:t>
            </a:r>
            <a:r>
              <a:rPr lang="en-US" altLang="ja-JP" sz="2000" dirty="0" smtClean="0"/>
              <a:t> Data Storage available (</a:t>
            </a:r>
            <a:r>
              <a:rPr lang="en-US" altLang="ja-JP" sz="2000" dirty="0" smtClean="0"/>
              <a:t>Peter)</a:t>
            </a:r>
            <a:endParaRPr lang="en-US" altLang="ja-JP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On-demand accessing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Reduce data redundancy</a:t>
            </a:r>
          </a:p>
        </p:txBody>
      </p:sp>
    </p:spTree>
  </p:cSld>
  <p:clrMapOvr>
    <a:masterClrMapping/>
  </p:clrMapOvr>
  <p:transition advTm="5062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ja-JP" altLang="en-US" smtClean="0"/>
          </a:p>
        </p:txBody>
      </p:sp>
      <p:pic>
        <p:nvPicPr>
          <p:cNvPr id="39937" name="Picture 1" descr="http://www.geogreeting4.com/thumbnails/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928934"/>
            <a:ext cx="647813" cy="1357322"/>
          </a:xfrm>
          <a:prstGeom prst="rect">
            <a:avLst/>
          </a:prstGeom>
          <a:noFill/>
        </p:spPr>
      </p:pic>
      <p:pic>
        <p:nvPicPr>
          <p:cNvPr id="39938" name="Picture 2" descr="http://www.geogreeting4.com/thumbnails/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2928934"/>
            <a:ext cx="786630" cy="1357322"/>
          </a:xfrm>
          <a:prstGeom prst="rect">
            <a:avLst/>
          </a:prstGeom>
          <a:noFill/>
        </p:spPr>
      </p:pic>
      <p:pic>
        <p:nvPicPr>
          <p:cNvPr id="39939" name="Picture 3" descr="http://www.geogreeting4.com/thumbnails/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928934"/>
            <a:ext cx="740357" cy="1357322"/>
          </a:xfrm>
          <a:prstGeom prst="rect">
            <a:avLst/>
          </a:prstGeom>
          <a:noFill/>
        </p:spPr>
      </p:pic>
      <p:pic>
        <p:nvPicPr>
          <p:cNvPr id="39940" name="Picture 4" descr="http://www.geogreeting4.com/thumbnails/n_new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41384" y="2928934"/>
            <a:ext cx="802054" cy="1357322"/>
          </a:xfrm>
          <a:prstGeom prst="rect">
            <a:avLst/>
          </a:prstGeom>
          <a:noFill/>
        </p:spPr>
      </p:pic>
      <p:pic>
        <p:nvPicPr>
          <p:cNvPr id="39941" name="Picture 5" descr="http://www.geogreeting4.com/thumbnails/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9820" y="2928934"/>
            <a:ext cx="863750" cy="1357322"/>
          </a:xfrm>
          <a:prstGeom prst="rect">
            <a:avLst/>
          </a:prstGeom>
          <a:noFill/>
        </p:spPr>
      </p:pic>
      <p:pic>
        <p:nvPicPr>
          <p:cNvPr id="39942" name="Picture 6" descr="http://www.geogreeting4.com/thumbnails/blank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8991" y="2928934"/>
            <a:ext cx="462723" cy="1357322"/>
          </a:xfrm>
          <a:prstGeom prst="rect">
            <a:avLst/>
          </a:prstGeom>
          <a:noFill/>
        </p:spPr>
      </p:pic>
      <p:pic>
        <p:nvPicPr>
          <p:cNvPr id="39943" name="Picture 7" descr="http://www.geogreeting4.com/thumbnails/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6380" y="4572008"/>
            <a:ext cx="987143" cy="1357322"/>
          </a:xfrm>
          <a:prstGeom prst="rect">
            <a:avLst/>
          </a:prstGeom>
          <a:noFill/>
        </p:spPr>
      </p:pic>
      <p:pic>
        <p:nvPicPr>
          <p:cNvPr id="39944" name="Picture 8" descr="http://www.geogreeting4.com/thumbnails/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2045" y="4572008"/>
            <a:ext cx="894599" cy="1357322"/>
          </a:xfrm>
          <a:prstGeom prst="rect">
            <a:avLst/>
          </a:prstGeom>
          <a:noFill/>
        </p:spPr>
      </p:pic>
      <p:pic>
        <p:nvPicPr>
          <p:cNvPr id="39945" name="Picture 9" descr="http://www.geogreeting4.com/thumbnails/u_new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4572008"/>
            <a:ext cx="802054" cy="1357322"/>
          </a:xfrm>
          <a:prstGeom prst="rect">
            <a:avLst/>
          </a:prstGeom>
          <a:noFill/>
        </p:spPr>
      </p:pic>
    </p:spTree>
  </p:cSld>
  <p:clrMapOvr>
    <a:masterClrMapping/>
  </p:clrMapOvr>
  <p:transition advTm="14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Contents</a:t>
            </a:r>
            <a:endParaRPr lang="th-TH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68313" y="1416056"/>
            <a:ext cx="8229600" cy="487046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Our previous work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MODIS LST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Live E! project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Prototype system</a:t>
            </a:r>
          </a:p>
          <a:p>
            <a:pPr lvl="1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Introduction</a:t>
            </a:r>
            <a:endParaRPr lang="th-TH" altLang="ja-JP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40" y="1071546"/>
            <a:ext cx="7918450" cy="503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ja-JP" sz="2400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dirty="0" smtClean="0"/>
              <a:t>Environmental Study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Natural </a:t>
            </a:r>
            <a:r>
              <a:rPr lang="en-US" altLang="ja-JP" sz="2000" dirty="0" smtClean="0"/>
              <a:t>environments</a:t>
            </a:r>
            <a:endParaRPr lang="en-US" altLang="ja-JP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dirty="0" smtClean="0"/>
              <a:t>Global Warming / Climate Change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algn="just">
              <a:lnSpc>
                <a:spcPct val="95000"/>
              </a:lnSpc>
            </a:pPr>
            <a:r>
              <a:rPr lang="en-US" altLang="ja-JP" sz="2400" dirty="0" smtClean="0">
                <a:ea typeface="MS PGothic" pitchFamily="34" charset="-128"/>
              </a:rPr>
              <a:t>Monitoring spatial-temporal dynamic changes</a:t>
            </a:r>
          </a:p>
          <a:p>
            <a:pPr lvl="1" algn="just">
              <a:lnSpc>
                <a:spcPct val="95000"/>
              </a:lnSpc>
            </a:pPr>
            <a:r>
              <a:rPr lang="en-US" altLang="ja-JP" sz="2000" dirty="0" smtClean="0">
                <a:ea typeface="MS PGothic" pitchFamily="34" charset="-128"/>
              </a:rPr>
              <a:t>Sustainable development</a:t>
            </a:r>
          </a:p>
          <a:p>
            <a:pPr lvl="1" algn="just">
              <a:lnSpc>
                <a:spcPct val="95000"/>
              </a:lnSpc>
            </a:pPr>
            <a:endParaRPr lang="en-US" altLang="ja-JP" sz="20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r>
              <a:rPr lang="en-US" altLang="ja-JP" sz="2400" dirty="0" smtClean="0">
                <a:ea typeface="MS PGothic" pitchFamily="34" charset="-128"/>
              </a:rPr>
              <a:t>Geo-environmental quality and management </a:t>
            </a:r>
          </a:p>
          <a:p>
            <a:pPr lvl="1" algn="just">
              <a:lnSpc>
                <a:spcPct val="95000"/>
              </a:lnSpc>
            </a:pPr>
            <a:r>
              <a:rPr lang="en-US" altLang="ja-JP" sz="2000" dirty="0" smtClean="0">
                <a:ea typeface="MS PGothic" pitchFamily="34" charset="-128"/>
              </a:rPr>
              <a:t>Complex chain process</a:t>
            </a:r>
          </a:p>
          <a:p>
            <a:pPr lvl="1" algn="just">
              <a:lnSpc>
                <a:spcPct val="95000"/>
              </a:lnSpc>
            </a:pPr>
            <a:r>
              <a:rPr lang="en-US" altLang="ja-JP" sz="2000" dirty="0" smtClean="0">
                <a:ea typeface="MS PGothic" pitchFamily="34" charset="-128"/>
              </a:rPr>
              <a:t>Diverse distributed data source</a:t>
            </a:r>
          </a:p>
          <a:p>
            <a:pPr lvl="1" algn="just">
              <a:lnSpc>
                <a:spcPct val="95000"/>
              </a:lnSpc>
            </a:pPr>
            <a:r>
              <a:rPr lang="en-US" altLang="ja-JP" sz="2000" dirty="0" smtClean="0">
                <a:ea typeface="MS PGothic" pitchFamily="34" charset="-128"/>
              </a:rPr>
              <a:t>Huge of data for time-series data</a:t>
            </a:r>
          </a:p>
          <a:p>
            <a:pPr lvl="1" algn="just">
              <a:lnSpc>
                <a:spcPct val="95000"/>
              </a:lnSpc>
            </a:pPr>
            <a:endParaRPr lang="en-US" altLang="ja-JP" sz="20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r>
              <a:rPr lang="en-US" altLang="ja-JP" sz="2400" dirty="0" smtClean="0">
                <a:ea typeface="MS PGothic" pitchFamily="34" charset="-128"/>
              </a:rPr>
              <a:t>Implementation of </a:t>
            </a:r>
            <a:r>
              <a:rPr lang="en-US" altLang="ja-JP" sz="2400" dirty="0" smtClean="0">
                <a:solidFill>
                  <a:srgbClr val="990033"/>
                </a:solidFill>
                <a:ea typeface="MS PGothic" pitchFamily="34" charset="-128"/>
              </a:rPr>
              <a:t>database and IT </a:t>
            </a:r>
            <a:r>
              <a:rPr lang="en-US" altLang="ja-JP" sz="2400" dirty="0" smtClean="0">
                <a:solidFill>
                  <a:srgbClr val="990033"/>
                </a:solidFill>
                <a:ea typeface="MS PGothic" pitchFamily="34" charset="-128"/>
              </a:rPr>
              <a:t>solutions for e-Science</a:t>
            </a:r>
            <a:r>
              <a:rPr lang="en-US" altLang="ja-JP" sz="2400" dirty="0" smtClean="0">
                <a:ea typeface="MS PGothic" pitchFamily="34" charset="-128"/>
              </a:rPr>
              <a:t> infrastructure</a:t>
            </a:r>
            <a:endParaRPr lang="en-US" altLang="ja-JP" sz="2400" dirty="0" smtClean="0">
              <a:ea typeface="MS PGothic" pitchFamily="34" charset="-128"/>
            </a:endParaRPr>
          </a:p>
          <a:p>
            <a:pPr algn="just">
              <a:lnSpc>
                <a:spcPct val="95000"/>
              </a:lnSpc>
            </a:pPr>
            <a:endParaRPr lang="en-US" altLang="ja-JP" sz="2400" dirty="0">
              <a:ea typeface="MS PGothic" pitchFamily="34" charset="-128"/>
            </a:endParaRPr>
          </a:p>
        </p:txBody>
      </p:sp>
    </p:spTree>
  </p:cSld>
  <p:clrMapOvr>
    <a:masterClrMapping/>
  </p:clrMapOvr>
  <p:transition advTm="8845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Pj043730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2563813"/>
            <a:ext cx="3251200" cy="3960812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25" y="838200"/>
            <a:ext cx="3167063" cy="1798638"/>
            <a:chOff x="3606" y="119"/>
            <a:chExt cx="1995" cy="1133"/>
          </a:xfrm>
        </p:grpSpPr>
        <p:pic>
          <p:nvPicPr>
            <p:cNvPr id="12292" name="Picture 4" descr="MCj043485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6" y="119"/>
              <a:ext cx="1032" cy="1032"/>
            </a:xfrm>
            <a:prstGeom prst="rect">
              <a:avLst/>
            </a:prstGeom>
            <a:noFill/>
          </p:spPr>
        </p:pic>
        <p:pic>
          <p:nvPicPr>
            <p:cNvPr id="12293" name="Picture 5" descr="MCj043392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9" y="300"/>
              <a:ext cx="952" cy="952"/>
            </a:xfrm>
            <a:prstGeom prst="rect">
              <a:avLst/>
            </a:prstGeom>
            <a:noFill/>
          </p:spPr>
        </p:pic>
      </p:grpSp>
      <p:pic>
        <p:nvPicPr>
          <p:cNvPr id="12294" name="Picture 6" descr="MCj0280518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375" y="1412875"/>
            <a:ext cx="1190625" cy="1176338"/>
          </a:xfrm>
          <a:prstGeom prst="rect">
            <a:avLst/>
          </a:prstGeom>
          <a:noFill/>
        </p:spPr>
      </p:pic>
      <p:pic>
        <p:nvPicPr>
          <p:cNvPr id="12295" name="Picture 7" descr="MCj0287191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375" y="3357563"/>
            <a:ext cx="1066800" cy="993775"/>
          </a:xfrm>
          <a:prstGeom prst="rect">
            <a:avLst/>
          </a:prstGeom>
          <a:noFill/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419475" y="2565400"/>
            <a:ext cx="18367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Field Survey </a:t>
            </a:r>
          </a:p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with Laboratory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42988" y="2133600"/>
            <a:ext cx="985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Satellite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563938" y="4365625"/>
            <a:ext cx="14160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Data Logger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492500" y="6165850"/>
            <a:ext cx="16224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Smart Sensor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419475" y="4941888"/>
            <a:ext cx="1897063" cy="1346200"/>
            <a:chOff x="2653" y="3067"/>
            <a:chExt cx="1195" cy="848"/>
          </a:xfrm>
        </p:grpSpPr>
        <p:pic>
          <p:nvPicPr>
            <p:cNvPr id="12301" name="Picture 13" descr="MCj0250895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16" y="3067"/>
              <a:ext cx="832" cy="848"/>
            </a:xfrm>
            <a:prstGeom prst="rect">
              <a:avLst/>
            </a:prstGeom>
            <a:noFill/>
          </p:spPr>
        </p:pic>
        <p:pic>
          <p:nvPicPr>
            <p:cNvPr id="12302" name="Picture 14" descr="MCj0403885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53" y="3203"/>
              <a:ext cx="566" cy="586"/>
            </a:xfrm>
            <a:prstGeom prst="rect">
              <a:avLst/>
            </a:prstGeom>
            <a:noFill/>
          </p:spPr>
        </p:pic>
      </p:grpSp>
      <p:pic>
        <p:nvPicPr>
          <p:cNvPr id="12303" name="Picture 15" descr="businessman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5013325"/>
            <a:ext cx="942975" cy="1060450"/>
          </a:xfrm>
          <a:prstGeom prst="rect">
            <a:avLst/>
          </a:prstGeom>
          <a:noFill/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5003800" y="2133600"/>
            <a:ext cx="2881313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932363" y="3860800"/>
            <a:ext cx="2735262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5292725" y="5734050"/>
            <a:ext cx="2374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07" name="Cloud"/>
          <p:cNvSpPr>
            <a:spLocks noChangeAspect="1" noEditPoints="1" noChangeArrowheads="1"/>
          </p:cNvSpPr>
          <p:nvPr/>
        </p:nvSpPr>
        <p:spPr bwMode="auto">
          <a:xfrm>
            <a:off x="5651500" y="5229225"/>
            <a:ext cx="1603375" cy="10747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th-TH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940425" y="5589588"/>
            <a:ext cx="947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Internet</a:t>
            </a:r>
          </a:p>
        </p:txBody>
      </p:sp>
      <p:pic>
        <p:nvPicPr>
          <p:cNvPr id="12309" name="Picture 21" descr="j020546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48488" y="476250"/>
            <a:ext cx="1819275" cy="1809750"/>
          </a:xfrm>
          <a:prstGeom prst="rect">
            <a:avLst/>
          </a:prstGeom>
          <a:noFill/>
        </p:spPr>
      </p:pic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516688" y="2276475"/>
            <a:ext cx="13684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404" tIns="38702" rIns="77404" bIns="38702">
            <a:spAutoFit/>
          </a:bodyPr>
          <a:lstStyle/>
          <a:p>
            <a:pPr algn="ctr" defTabSz="919163"/>
            <a:r>
              <a:rPr kumimoji="0" lang="en-US" sz="17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Data Center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8027988" y="2276475"/>
            <a:ext cx="0" cy="237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03575" y="1341438"/>
            <a:ext cx="338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1403350" y="0"/>
            <a:ext cx="68405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rgbClr val="003366"/>
                </a:solidFill>
              </a:rPr>
              <a:t>Geospatial Data Gathering</a:t>
            </a:r>
            <a:endParaRPr lang="th-TH" altLang="ja-JP" sz="3600">
              <a:solidFill>
                <a:srgbClr val="003366"/>
              </a:solidFill>
            </a:endParaRPr>
          </a:p>
        </p:txBody>
      </p:sp>
      <p:pic>
        <p:nvPicPr>
          <p:cNvPr id="12314" name="Picture 26" descr="MCj02806870000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59563" y="981075"/>
            <a:ext cx="763587" cy="787400"/>
          </a:xfrm>
          <a:prstGeom prst="rect">
            <a:avLst/>
          </a:prstGeom>
          <a:noFill/>
        </p:spPr>
      </p:pic>
    </p:spTree>
  </p:cSld>
  <p:clrMapOvr>
    <a:masterClrMapping/>
  </p:clrMapOvr>
  <p:transition advTm="12714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3929058" y="1571612"/>
            <a:ext cx="2143140" cy="12858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4000496" y="1714488"/>
            <a:ext cx="2000264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52NorthSOS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86512" y="1500174"/>
            <a:ext cx="2714644" cy="22145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6357950" y="1785926"/>
            <a:ext cx="2571768" cy="18573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Mapserver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 OGC System Framework</a:t>
            </a:r>
            <a:endParaRPr lang="th-TH" dirty="0" smtClean="0"/>
          </a:p>
        </p:txBody>
      </p:sp>
      <p:grpSp>
        <p:nvGrpSpPr>
          <p:cNvPr id="3" name="Group 86"/>
          <p:cNvGrpSpPr/>
          <p:nvPr/>
        </p:nvGrpSpPr>
        <p:grpSpPr>
          <a:xfrm>
            <a:off x="142844" y="1428736"/>
            <a:ext cx="3357586" cy="1000132"/>
            <a:chOff x="285720" y="1500174"/>
            <a:chExt cx="3314723" cy="1143008"/>
          </a:xfrm>
        </p:grpSpPr>
        <p:sp>
          <p:nvSpPr>
            <p:cNvPr id="88" name="Rectangle 87"/>
            <p:cNvSpPr/>
            <p:nvPr/>
          </p:nvSpPr>
          <p:spPr bwMode="auto">
            <a:xfrm>
              <a:off x="285720" y="1643050"/>
              <a:ext cx="3314723" cy="10001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28596" y="1857365"/>
              <a:ext cx="3028971" cy="5715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MS PGothic" pitchFamily="34" charset="-128"/>
                </a:rPr>
                <a:t>PEN Observation System</a:t>
              </a:r>
              <a:endParaRPr kumimoji="1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571604" y="1500174"/>
              <a:ext cx="742955" cy="28575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PSS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endParaRPr>
            </a:p>
          </p:txBody>
        </p:sp>
      </p:grpSp>
      <p:pic>
        <p:nvPicPr>
          <p:cNvPr id="112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092906"/>
            <a:ext cx="417512" cy="46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Rectangle 112"/>
          <p:cNvSpPr/>
          <p:nvPr/>
        </p:nvSpPr>
        <p:spPr bwMode="auto">
          <a:xfrm>
            <a:off x="4500562" y="1428736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SOS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pic>
        <p:nvPicPr>
          <p:cNvPr id="115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7430" y="2164344"/>
            <a:ext cx="488950" cy="55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2214554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357430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" name="TextBox 126"/>
          <p:cNvSpPr txBox="1"/>
          <p:nvPr/>
        </p:nvSpPr>
        <p:spPr>
          <a:xfrm>
            <a:off x="7553115" y="307181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MODIS MOD08 </a:t>
            </a:r>
          </a:p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Daily image</a:t>
            </a:r>
            <a:endParaRPr lang="th-TH" sz="12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858016" y="1357298"/>
            <a:ext cx="1785950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WMS,WMS-T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857620" y="4714884"/>
            <a:ext cx="5143536" cy="2000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072198" y="4572008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WPS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68765" y="3929066"/>
            <a:ext cx="13607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GetFeatureInfo</a:t>
            </a:r>
            <a:endParaRPr lang="en-US" sz="1400" dirty="0" smtClean="0">
              <a:latin typeface="Constantia" pitchFamily="18" charset="0"/>
            </a:endParaRP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[MODIS value 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from start to end]</a:t>
            </a:r>
            <a:endParaRPr lang="th-TH" sz="1200" dirty="0">
              <a:solidFill>
                <a:srgbClr val="0070C0"/>
              </a:solidFill>
              <a:latin typeface="Constantia" pitchFamily="18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rot="5400000" flipH="1" flipV="1">
            <a:off x="7073124" y="4214024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 rot="5400000" flipH="1" flipV="1">
            <a:off x="7357288" y="4214024"/>
            <a:ext cx="857256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7890024" y="3929066"/>
            <a:ext cx="61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JSON</a:t>
            </a:r>
            <a:endParaRPr lang="th-TH" sz="1400" dirty="0">
              <a:latin typeface="Constantia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278635" y="3857628"/>
            <a:ext cx="17219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GetObservation</a:t>
            </a:r>
            <a:endParaRPr lang="en-US" sz="1400" dirty="0" smtClean="0">
              <a:latin typeface="Constantia" pitchFamily="18" charset="0"/>
            </a:endParaRP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[During MODIS overpass time from 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onstantia" pitchFamily="18" charset="0"/>
              </a:rPr>
              <a:t>start to end]</a:t>
            </a:r>
            <a:endParaRPr lang="th-TH" sz="1200" dirty="0">
              <a:solidFill>
                <a:srgbClr val="0070C0"/>
              </a:solidFill>
              <a:latin typeface="Constantia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rot="5400000" flipH="1" flipV="1">
            <a:off x="4072728" y="3785396"/>
            <a:ext cx="1714512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5381062" y="3929066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XML</a:t>
            </a:r>
            <a:endParaRPr lang="th-TH" sz="1400" dirty="0">
              <a:latin typeface="Constantia" pitchFamily="18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 bwMode="auto">
          <a:xfrm rot="5400000" flipH="1" flipV="1">
            <a:off x="4358480" y="3785396"/>
            <a:ext cx="1714512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6357905" y="307181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Overpass time </a:t>
            </a:r>
          </a:p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scene</a:t>
            </a:r>
            <a:endParaRPr lang="th-TH" sz="12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pic>
        <p:nvPicPr>
          <p:cNvPr id="149" name="Picture 17" descr="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357430"/>
            <a:ext cx="571504" cy="6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4"/>
          <p:cNvGrpSpPr/>
          <p:nvPr/>
        </p:nvGrpSpPr>
        <p:grpSpPr>
          <a:xfrm>
            <a:off x="4000496" y="6143644"/>
            <a:ext cx="4857784" cy="428628"/>
            <a:chOff x="4071934" y="4857760"/>
            <a:chExt cx="4857784" cy="428628"/>
          </a:xfrm>
        </p:grpSpPr>
        <p:sp>
          <p:nvSpPr>
            <p:cNvPr id="150" name="Rounded Rectangle 149"/>
            <p:cNvSpPr/>
            <p:nvPr/>
          </p:nvSpPr>
          <p:spPr bwMode="auto">
            <a:xfrm>
              <a:off x="6500826" y="4857760"/>
              <a:ext cx="1214446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simplejson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5286380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rpy2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2" name="Rounded Rectangle 151"/>
            <p:cNvSpPr/>
            <p:nvPr/>
          </p:nvSpPr>
          <p:spPr bwMode="auto">
            <a:xfrm>
              <a:off x="4071934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R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3" name="Rounded Rectangle 152"/>
            <p:cNvSpPr/>
            <p:nvPr/>
          </p:nvSpPr>
          <p:spPr bwMode="auto">
            <a:xfrm>
              <a:off x="7858148" y="4857760"/>
              <a:ext cx="107157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3399"/>
                  </a:solidFill>
                  <a:effectLst>
                    <a:glow rad="1016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Arial" pitchFamily="34" charset="0"/>
                  <a:ea typeface="MS PGothic" pitchFamily="34" charset="-128"/>
                </a:rPr>
                <a:t>Etc..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54" name="Rounded Rectangle 153"/>
          <p:cNvSpPr/>
          <p:nvPr/>
        </p:nvSpPr>
        <p:spPr bwMode="auto">
          <a:xfrm>
            <a:off x="4000496" y="5000636"/>
            <a:ext cx="4857784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PyWPS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Constantia" pitchFamily="18" charset="0"/>
                <a:ea typeface="MS PGothic" pitchFamily="34" charset="-128"/>
              </a:rPr>
              <a:t> Validation process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 Least Square Fitting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rPr>
              <a:t>process</a:t>
            </a:r>
            <a:endParaRPr kumimoji="1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MS PGothic" pitchFamily="34" charset="-128"/>
            </a:endParaRPr>
          </a:p>
        </p:txBody>
      </p:sp>
      <p:sp>
        <p:nvSpPr>
          <p:cNvPr id="158" name="Right Arrow 157"/>
          <p:cNvSpPr/>
          <p:nvPr/>
        </p:nvSpPr>
        <p:spPr bwMode="auto">
          <a:xfrm>
            <a:off x="3571868" y="2071678"/>
            <a:ext cx="285752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60" name="Picture 4" descr="workstati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57224" y="5214950"/>
            <a:ext cx="8899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Rectangle 160"/>
          <p:cNvSpPr/>
          <p:nvPr/>
        </p:nvSpPr>
        <p:spPr bwMode="auto">
          <a:xfrm>
            <a:off x="857224" y="6286520"/>
            <a:ext cx="885831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Client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cxnSp>
        <p:nvCxnSpPr>
          <p:cNvPr id="162" name="Straight Arrow Connector 161"/>
          <p:cNvCxnSpPr/>
          <p:nvPr/>
        </p:nvCxnSpPr>
        <p:spPr bwMode="auto">
          <a:xfrm rot="10800000">
            <a:off x="1857357" y="5572140"/>
            <a:ext cx="1928830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triangle" w="med" len="med"/>
            <a:tailEnd type="none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rot="10800000">
            <a:off x="1785918" y="5786454"/>
            <a:ext cx="2000264" cy="158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triangle"/>
          </a:ln>
          <a:effectLst/>
        </p:spPr>
      </p:cxnSp>
      <p:sp>
        <p:nvSpPr>
          <p:cNvPr id="166" name="Rectangle 165"/>
          <p:cNvSpPr/>
          <p:nvPr/>
        </p:nvSpPr>
        <p:spPr>
          <a:xfrm>
            <a:off x="1728210" y="5050049"/>
            <a:ext cx="21026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Execute</a:t>
            </a:r>
          </a:p>
          <a:p>
            <a:pPr algn="ctr"/>
            <a:r>
              <a:rPr lang="en-US" sz="1300" dirty="0" smtClean="0">
                <a:solidFill>
                  <a:srgbClr val="0070C0"/>
                </a:solidFill>
                <a:latin typeface="Constantia" pitchFamily="18" charset="0"/>
              </a:rPr>
              <a:t>[</a:t>
            </a:r>
            <a:r>
              <a:rPr lang="en-US" sz="1300" dirty="0" err="1" smtClean="0">
                <a:solidFill>
                  <a:srgbClr val="0070C0"/>
                </a:solidFill>
                <a:latin typeface="Constantia" pitchFamily="18" charset="0"/>
              </a:rPr>
              <a:t>station,start,end,product</a:t>
            </a:r>
            <a:r>
              <a:rPr lang="en-US" sz="1300" dirty="0" smtClean="0">
                <a:solidFill>
                  <a:srgbClr val="0070C0"/>
                </a:solidFill>
                <a:latin typeface="Constantia" pitchFamily="18" charset="0"/>
              </a:rPr>
              <a:t>]</a:t>
            </a:r>
            <a:endParaRPr lang="th-TH" sz="1300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24718" y="5978743"/>
            <a:ext cx="61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JSON</a:t>
            </a:r>
            <a:endParaRPr lang="th-TH" sz="1400" dirty="0">
              <a:latin typeface="Constantia" pitchFamily="18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 bwMode="auto">
          <a:xfrm flipV="1">
            <a:off x="1643042" y="2928934"/>
            <a:ext cx="2714644" cy="2143140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dash"/>
            <a:bevel/>
            <a:headEnd type="none" w="med" len="med"/>
            <a:tailEnd type="triangle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 flipV="1">
            <a:off x="1785918" y="3000372"/>
            <a:ext cx="2786082" cy="2214578"/>
          </a:xfrm>
          <a:prstGeom prst="straightConnector1">
            <a:avLst/>
          </a:prstGeom>
          <a:solidFill>
            <a:schemeClr val="accent1"/>
          </a:solidFill>
          <a:ln w="41275" cap="rnd" cmpd="sng" algn="ctr">
            <a:solidFill>
              <a:schemeClr val="accent1">
                <a:lumMod val="75000"/>
              </a:schemeClr>
            </a:solidFill>
            <a:prstDash val="dash"/>
            <a:bevel/>
            <a:headEnd type="triangle" w="med" len="med"/>
            <a:tailEnd type="none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2910" y="4478545"/>
            <a:ext cx="142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onstantia" pitchFamily="18" charset="0"/>
              </a:rPr>
              <a:t>GetObservation</a:t>
            </a:r>
            <a:endParaRPr lang="th-TH" sz="1400" dirty="0">
              <a:latin typeface="Constanti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64692" y="4500570"/>
            <a:ext cx="649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ADFC</a:t>
            </a:r>
            <a:endParaRPr lang="th-TH" sz="1400" dirty="0">
              <a:latin typeface="Constantia" pitchFamily="18" charset="0"/>
            </a:endParaRPr>
          </a:p>
        </p:txBody>
      </p:sp>
      <p:grpSp>
        <p:nvGrpSpPr>
          <p:cNvPr id="5" name="Group 52"/>
          <p:cNvGrpSpPr/>
          <p:nvPr/>
        </p:nvGrpSpPr>
        <p:grpSpPr>
          <a:xfrm>
            <a:off x="142844" y="2500306"/>
            <a:ext cx="3357586" cy="1000132"/>
            <a:chOff x="285720" y="1500174"/>
            <a:chExt cx="3314723" cy="1143008"/>
          </a:xfrm>
        </p:grpSpPr>
        <p:sp>
          <p:nvSpPr>
            <p:cNvPr id="54" name="Rectangle 53"/>
            <p:cNvSpPr/>
            <p:nvPr/>
          </p:nvSpPr>
          <p:spPr bwMode="auto">
            <a:xfrm>
              <a:off x="285720" y="1643050"/>
              <a:ext cx="3314723" cy="10001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8596" y="1857365"/>
              <a:ext cx="3028971" cy="5715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MS PGothic" pitchFamily="34" charset="-128"/>
                </a:rPr>
                <a:t>“Any” Observation System</a:t>
              </a:r>
              <a:endParaRPr kumimoji="1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MS PGothi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571604" y="1500174"/>
              <a:ext cx="742955" cy="28575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???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Prototype Application</a:t>
            </a:r>
            <a:endParaRPr lang="th-TH" dirty="0" smtClean="0"/>
          </a:p>
        </p:txBody>
      </p:sp>
      <p:pic>
        <p:nvPicPr>
          <p:cNvPr id="5" name="Picture 4" descr="sfi.png"/>
          <p:cNvPicPr>
            <a:picLocks noChangeAspect="1"/>
          </p:cNvPicPr>
          <p:nvPr/>
        </p:nvPicPr>
        <p:blipFill>
          <a:blip r:embed="rId2" cstate="print"/>
          <a:srcRect l="397" t="7960" r="47616" b="59258"/>
          <a:stretch>
            <a:fillRect/>
          </a:stretch>
        </p:blipFill>
        <p:spPr>
          <a:xfrm>
            <a:off x="0" y="1428736"/>
            <a:ext cx="9091234" cy="3857652"/>
          </a:xfrm>
          <a:prstGeom prst="rect">
            <a:avLst/>
          </a:prstGeom>
        </p:spPr>
      </p:pic>
    </p:spTree>
  </p:cSld>
  <p:clrMapOvr>
    <a:masterClrMapping/>
  </p:clrMapOvr>
  <p:transition advTm="719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Prototype Application</a:t>
            </a:r>
            <a:endParaRPr lang="th-TH" dirty="0" smtClean="0"/>
          </a:p>
        </p:txBody>
      </p:sp>
      <p:pic>
        <p:nvPicPr>
          <p:cNvPr id="5" name="Picture 4" descr="sfi.png"/>
          <p:cNvPicPr>
            <a:picLocks noChangeAspect="1"/>
          </p:cNvPicPr>
          <p:nvPr/>
        </p:nvPicPr>
        <p:blipFill>
          <a:blip r:embed="rId2" cstate="print"/>
          <a:srcRect l="397" t="40684" r="55552" b="15920"/>
          <a:stretch>
            <a:fillRect/>
          </a:stretch>
        </p:blipFill>
        <p:spPr>
          <a:xfrm>
            <a:off x="857224" y="1428736"/>
            <a:ext cx="7993109" cy="5299107"/>
          </a:xfrm>
          <a:prstGeom prst="rect">
            <a:avLst/>
          </a:prstGeom>
        </p:spPr>
      </p:pic>
    </p:spTree>
  </p:cSld>
  <p:clrMapOvr>
    <a:masterClrMapping/>
  </p:clrMapOvr>
  <p:transition advTm="7191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-96855"/>
            <a:ext cx="7956550" cy="954087"/>
          </a:xfrm>
        </p:spPr>
        <p:txBody>
          <a:bodyPr/>
          <a:lstStyle/>
          <a:p>
            <a:r>
              <a:rPr lang="en-US" sz="3600" dirty="0" smtClean="0"/>
              <a:t>Validation satellite products</a:t>
            </a:r>
            <a:endParaRPr lang="th-TH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1928826" cy="9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0610" y="1857364"/>
            <a:ext cx="2166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nstantia" pitchFamily="18" charset="0"/>
              </a:rPr>
              <a:t>Top of the atmosphere</a:t>
            </a:r>
            <a:endParaRPr lang="th-TH" sz="1600" dirty="0">
              <a:latin typeface="Constantia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285992"/>
            <a:ext cx="1928826" cy="9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15453" y="1857364"/>
            <a:ext cx="1914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nstantia" pitchFamily="18" charset="0"/>
              </a:rPr>
              <a:t>Surface Reflectance</a:t>
            </a:r>
            <a:endParaRPr lang="th-TH" sz="1600" dirty="0">
              <a:latin typeface="Constantia" pitchFamily="18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2928926" y="2214554"/>
            <a:ext cx="642942" cy="928694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72330" y="1428736"/>
            <a:ext cx="1643074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rPr>
              <a:t>Basic Product</a:t>
            </a:r>
            <a:endParaRPr kumimoji="1" lang="th-T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 pitchFamily="34" charset="-128"/>
              <a:ea typeface="Meiryo" pitchFamily="34" charset="-128"/>
            </a:endParaRPr>
          </a:p>
        </p:txBody>
      </p:sp>
      <p:grpSp>
        <p:nvGrpSpPr>
          <p:cNvPr id="3" name="Group 33"/>
          <p:cNvGrpSpPr/>
          <p:nvPr/>
        </p:nvGrpSpPr>
        <p:grpSpPr>
          <a:xfrm>
            <a:off x="-71470" y="3429000"/>
            <a:ext cx="9144064" cy="3429024"/>
            <a:chOff x="-71470" y="3429000"/>
            <a:chExt cx="9144064" cy="342902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143768" y="4143380"/>
              <a:ext cx="1643074" cy="5000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Higher</a:t>
              </a:r>
              <a:r>
                <a:rPr kumimoji="1" lang="en-US" sz="14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" pitchFamily="34" charset="-128"/>
                  <a:ea typeface="Meiryo" pitchFamily="34" charset="-128"/>
                </a:rPr>
                <a:t> Product</a:t>
              </a:r>
              <a:endParaRPr kumimoji="1" lang="th-TH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itchFamily="34" charset="-128"/>
                <a:ea typeface="Meiryo" pitchFamily="34" charset="-128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357158" y="3929066"/>
              <a:ext cx="8501122" cy="0"/>
            </a:xfrm>
            <a:prstGeom prst="line">
              <a:avLst/>
            </a:prstGeom>
            <a:solidFill>
              <a:schemeClr val="accent1"/>
            </a:solidFill>
            <a:ln w="41275" cap="rnd" cmpd="sng" algn="ctr">
              <a:solidFill>
                <a:schemeClr val="tx1"/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sp>
          <p:nvSpPr>
            <p:cNvPr id="27" name="Down Arrow 26"/>
            <p:cNvSpPr/>
            <p:nvPr/>
          </p:nvSpPr>
          <p:spPr bwMode="auto">
            <a:xfrm>
              <a:off x="4643438" y="3429000"/>
              <a:ext cx="714380" cy="1143008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71538" y="4000504"/>
              <a:ext cx="20717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66FF"/>
                  </a:solidFill>
                  <a:latin typeface="Consolas" pitchFamily="49" charset="0"/>
                  <a:ea typeface="Batang" pitchFamily="18" charset="-127"/>
                </a:rPr>
                <a:t>Land Surface Temperature</a:t>
              </a:r>
              <a:endParaRPr lang="th-TH" sz="2400" b="1" dirty="0">
                <a:solidFill>
                  <a:srgbClr val="0066FF"/>
                </a:solidFill>
                <a:latin typeface="Consolas" pitchFamily="49" charset="0"/>
                <a:ea typeface="Batang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85918" y="5534585"/>
              <a:ext cx="221457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FF9900"/>
                  </a:solidFill>
                  <a:latin typeface="Consolas" pitchFamily="49" charset="0"/>
                  <a:ea typeface="Batang" pitchFamily="18" charset="-127"/>
                </a:rPr>
                <a:t>Land Cover</a:t>
              </a:r>
              <a:endParaRPr lang="th-TH" sz="4000" b="1" dirty="0">
                <a:solidFill>
                  <a:srgbClr val="FF9900"/>
                </a:solidFill>
                <a:latin typeface="Consolas" pitchFamily="49" charset="0"/>
                <a:ea typeface="Batang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00694" y="4704718"/>
              <a:ext cx="35719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FF3399"/>
                  </a:solidFill>
                  <a:latin typeface="Consolas" pitchFamily="49" charset="0"/>
                  <a:ea typeface="Batang" pitchFamily="18" charset="-127"/>
                </a:rPr>
                <a:t>Gross Primary</a:t>
              </a:r>
            </a:p>
            <a:p>
              <a:pPr algn="ctr"/>
              <a:r>
                <a:rPr lang="en-US" sz="4000" b="1" dirty="0" smtClean="0">
                  <a:solidFill>
                    <a:srgbClr val="FF3399"/>
                  </a:solidFill>
                  <a:latin typeface="Consolas" pitchFamily="49" charset="0"/>
                  <a:ea typeface="Batang" pitchFamily="18" charset="-127"/>
                </a:rPr>
                <a:t>Productivity</a:t>
              </a:r>
              <a:endParaRPr lang="th-TH" sz="4000" b="1" dirty="0">
                <a:solidFill>
                  <a:srgbClr val="FF3399"/>
                </a:solidFill>
                <a:latin typeface="Consolas" pitchFamily="49" charset="0"/>
                <a:ea typeface="Batang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71802" y="4115707"/>
              <a:ext cx="23574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0066"/>
                  </a:solidFill>
                  <a:latin typeface="Consolas" pitchFamily="49" charset="0"/>
                  <a:ea typeface="Batang" pitchFamily="18" charset="-127"/>
                </a:rPr>
                <a:t>Sea</a:t>
              </a:r>
            </a:p>
            <a:p>
              <a:pPr algn="ctr"/>
              <a:r>
                <a:rPr lang="en-US" sz="2800" b="1" dirty="0" smtClean="0">
                  <a:solidFill>
                    <a:srgbClr val="000066"/>
                  </a:solidFill>
                  <a:latin typeface="Consolas" pitchFamily="49" charset="0"/>
                  <a:ea typeface="Batang" pitchFamily="18" charset="-127"/>
                </a:rPr>
                <a:t>Surface</a:t>
              </a:r>
            </a:p>
            <a:p>
              <a:pPr algn="ctr"/>
              <a:r>
                <a:rPr lang="en-US" sz="2800" b="1" dirty="0" smtClean="0">
                  <a:solidFill>
                    <a:srgbClr val="000066"/>
                  </a:solidFill>
                  <a:latin typeface="Consolas" pitchFamily="49" charset="0"/>
                  <a:ea typeface="Batang" pitchFamily="18" charset="-127"/>
                </a:rPr>
                <a:t>Temperature</a:t>
              </a:r>
              <a:endParaRPr lang="th-TH" sz="2800" b="1" dirty="0">
                <a:solidFill>
                  <a:srgbClr val="000066"/>
                </a:solidFill>
                <a:latin typeface="Consolas" pitchFamily="49" charset="0"/>
                <a:ea typeface="Batang" pitchFamily="18" charset="-127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71470" y="5429264"/>
              <a:ext cx="2428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C3300"/>
                  </a:solidFill>
                  <a:latin typeface="Meiryo" pitchFamily="34" charset="-128"/>
                  <a:ea typeface="Meiryo" pitchFamily="34" charset="-128"/>
                </a:rPr>
                <a:t>Chlorophyll A</a:t>
              </a:r>
              <a:endParaRPr lang="th-TH" sz="2400" b="1" dirty="0" smtClean="0">
                <a:solidFill>
                  <a:srgbClr val="CC3300"/>
                </a:solidFill>
                <a:latin typeface="Meiryo" pitchFamily="34" charset="-128"/>
                <a:ea typeface="Meiryo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43306" y="5429264"/>
              <a:ext cx="221457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92D050"/>
                  </a:solidFill>
                  <a:latin typeface="Consolas" pitchFamily="49" charset="0"/>
                  <a:ea typeface="Batang" pitchFamily="18" charset="-127"/>
                </a:rPr>
                <a:t>Vegetation</a:t>
              </a:r>
            </a:p>
            <a:p>
              <a:pPr algn="ctr"/>
              <a:r>
                <a:rPr lang="en-US" sz="2800" b="1" dirty="0" smtClean="0">
                  <a:solidFill>
                    <a:srgbClr val="92D050"/>
                  </a:solidFill>
                  <a:latin typeface="Consolas" pitchFamily="49" charset="0"/>
                  <a:ea typeface="Batang" pitchFamily="18" charset="-127"/>
                </a:rPr>
                <a:t>Indices</a:t>
              </a:r>
              <a:endParaRPr lang="th-TH" sz="2800" b="1" dirty="0">
                <a:solidFill>
                  <a:srgbClr val="92D050"/>
                </a:solidFill>
                <a:latin typeface="Consolas" pitchFamily="49" charset="0"/>
                <a:ea typeface="Batang" pitchFamily="18" charset="-127"/>
              </a:endParaRPr>
            </a:p>
          </p:txBody>
        </p:sp>
      </p:grpSp>
      <p:pic>
        <p:nvPicPr>
          <p:cNvPr id="33" name="Picture 4" descr="MCj043485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5794"/>
            <a:ext cx="1424018" cy="14240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SST</a:t>
            </a:r>
            <a:r>
              <a:rPr lang="en-US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 smtClean="0"/>
              <a:t>Lake </a:t>
            </a:r>
            <a:r>
              <a:rPr lang="en-US" sz="3200" dirty="0" err="1" smtClean="0"/>
              <a:t>Rotorua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Satellite data</a:t>
            </a:r>
            <a:endParaRPr lang="th-TH" sz="3200" dirty="0"/>
          </a:p>
        </p:txBody>
      </p:sp>
      <p:pic>
        <p:nvPicPr>
          <p:cNvPr id="4" name="Picture 3" descr="gleon.jpg"/>
          <p:cNvPicPr>
            <a:picLocks noChangeAspect="1"/>
          </p:cNvPicPr>
          <p:nvPr/>
        </p:nvPicPr>
        <p:blipFill>
          <a:blip r:embed="rId2" cstate="print"/>
          <a:srcRect r="10773" b="47852"/>
          <a:stretch>
            <a:fillRect/>
          </a:stretch>
        </p:blipFill>
        <p:spPr>
          <a:xfrm>
            <a:off x="91874" y="1500174"/>
            <a:ext cx="8909282" cy="38423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st-6">
  <a:themeElements>
    <a:clrScheme name="aist-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6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solidFill>
          <a:schemeClr val="accent1"/>
        </a:solidFill>
        <a:ln w="9525" cap="rnd" cmpd="sng" algn="ctr">
          <a:solidFill>
            <a:schemeClr val="tx1"/>
          </a:solidFill>
          <a:prstDash val="lgDashDot"/>
          <a:bevel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aist-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aist-6</Template>
  <TotalTime>7693</TotalTime>
  <Words>643</Words>
  <Application>Microsoft Office PowerPoint</Application>
  <PresentationFormat>On-screen Show (4:3)</PresentationFormat>
  <Paragraphs>203</Paragraphs>
  <Slides>17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aist-6</vt:lpstr>
      <vt:lpstr>Development of OGC Framework for Estimating Near Real-time Air Temperature from MODIS LST and Sensor Network </vt:lpstr>
      <vt:lpstr>Contents</vt:lpstr>
      <vt:lpstr>Introduction</vt:lpstr>
      <vt:lpstr>Slide 4</vt:lpstr>
      <vt:lpstr> OGC System Framework</vt:lpstr>
      <vt:lpstr>Prototype Application</vt:lpstr>
      <vt:lpstr>Prototype Application</vt:lpstr>
      <vt:lpstr>Validation satellite products</vt:lpstr>
      <vt:lpstr>SST: Lake Rotorua vs Satellite data</vt:lpstr>
      <vt:lpstr>SST: Lake Rotorua vs Satellite data</vt:lpstr>
      <vt:lpstr>Weather Station : Live E! project</vt:lpstr>
      <vt:lpstr>Air Temperature</vt:lpstr>
      <vt:lpstr>MODIS LST</vt:lpstr>
      <vt:lpstr>Prototype System</vt:lpstr>
      <vt:lpstr> OGC System Framework</vt:lpstr>
      <vt:lpstr>Conclusion</vt:lpstr>
      <vt:lpstr>Slide 17</vt:lpstr>
    </vt:vector>
  </TitlesOfParts>
  <Company>GSCC,OCU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WEB SERVICE FOR DISTRIBUTED GEOPROCESSING USING REAL-TIME DATA</dc:title>
  <dc:creator>art</dc:creator>
  <cp:lastModifiedBy>art</cp:lastModifiedBy>
  <cp:revision>719</cp:revision>
  <dcterms:created xsi:type="dcterms:W3CDTF">2009-02-01T16:07:05Z</dcterms:created>
  <dcterms:modified xsi:type="dcterms:W3CDTF">2010-03-01T07:53:11Z</dcterms:modified>
</cp:coreProperties>
</file>