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AFBB0-4CD2-4A3C-91FD-8D5AC0F30731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BBB4F-B21A-4292-8E19-38161234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0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48600" y="6394704"/>
            <a:ext cx="1301496" cy="457200"/>
          </a:xfrm>
          <a:prstGeom prst="rect">
            <a:avLst/>
          </a:prstGeom>
        </p:spPr>
        <p:txBody>
          <a:bodyPr/>
          <a:lstStyle/>
          <a:p>
            <a:fld id="{EF9BD0BB-A5CE-472A-BD59-0B9446A06E6D}" type="datetime1">
              <a:rPr lang="en-US" smtClean="0"/>
              <a:t>10/10/2012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0" y="6400800"/>
            <a:ext cx="9906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BA354EAF-B6A3-46CA-821F-0D0D613E8D91}" type="datetime1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AE36-9E4D-4409-B002-4442794C6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087C2E24-3B97-4323-B85D-040F78F75E5A}" type="datetime1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AE36-9E4D-4409-B002-4442794C6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4206240"/>
            <a:ext cx="1447800" cy="457200"/>
          </a:xfrm>
          <a:prstGeom prst="rect">
            <a:avLst/>
          </a:prstGeom>
        </p:spPr>
        <p:txBody>
          <a:bodyPr/>
          <a:lstStyle/>
          <a:p>
            <a:fld id="{A8C012A9-49E8-4738-817C-3BC4378FC1FC}" type="datetime1">
              <a:rPr lang="en-US" smtClean="0"/>
              <a:t>10/10/2012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tungtq\Desktop\kisti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248400"/>
            <a:ext cx="1023255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6946D67A-4EF9-470A-A2AE-97874E536C04}" type="datetime1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AE36-9E4D-4409-B002-4442794C6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4BF93E8C-B8B6-4F6A-885E-321385E1CAA5}" type="datetime1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AE36-9E4D-4409-B002-4442794C6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rtlCol="0"/>
          <a:lstStyle/>
          <a:p>
            <a:fld id="{35DB54D3-F8D2-4D0E-827D-1BDB2072C4AD}" type="datetime1">
              <a:rPr lang="en-US" smtClean="0"/>
              <a:t>10/10/2012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B84AE36-9E4D-4409-B002-4442794C6ED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C42E548E-35F9-460F-802F-C14B255C97FF}" type="datetime1">
              <a:rPr lang="en-US" smtClean="0"/>
              <a:t>10/10/2012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B84AE36-9E4D-4409-B002-4442794C6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6578531F-E068-4354-B770-B2CD38E9AEBD}" type="datetime1">
              <a:rPr lang="en-US" smtClean="0"/>
              <a:t>10/10/2012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AE36-9E4D-4409-B002-4442794C6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B6E66818-5972-4763-94BE-9A0C5874E98E}" type="datetime1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AE36-9E4D-4409-B002-4442794C6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2C9D3561-AD39-43C7-9E79-42F2D0D36DBD}" type="datetime1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AE36-9E4D-4409-B002-4442794C6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1" y="6492240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B84AE36-9E4D-4409-B002-4442794C6ED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" name="Picture 2" descr="C:\Users\tungtq\Desktop\kisti-logo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639534" cy="3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insilicoCell</a:t>
            </a:r>
            <a:r>
              <a:rPr lang="en-US" dirty="0" smtClean="0"/>
              <a:t>: an integrated platform for biological model development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Thai </a:t>
            </a:r>
            <a:r>
              <a:rPr lang="en-US" dirty="0" err="1" smtClean="0"/>
              <a:t>Quang</a:t>
            </a:r>
            <a:r>
              <a:rPr lang="en-US" dirty="0" smtClean="0"/>
              <a:t> Tung</a:t>
            </a:r>
            <a:endParaRPr lang="en-US" dirty="0"/>
          </a:p>
          <a:p>
            <a:r>
              <a:rPr lang="en-US" dirty="0" smtClean="0"/>
              <a:t>Korea Institute of Science and Technology Information (KISTI)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nfi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52600"/>
            <a:ext cx="6005199" cy="48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ezBioNet</a:t>
            </a:r>
            <a:r>
              <a:rPr lang="en-US" dirty="0" smtClean="0"/>
              <a:t> GUI</a:t>
            </a:r>
            <a:endParaRPr lang="en-US" dirty="0"/>
          </a:p>
        </p:txBody>
      </p:sp>
      <p:pic>
        <p:nvPicPr>
          <p:cNvPr id="4" name="Content Placeholder 3" descr="fig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10" y="1828800"/>
            <a:ext cx="6487780" cy="47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069848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</a:t>
            </a:r>
            <a:r>
              <a:rPr lang="en-US" dirty="0" smtClean="0"/>
              <a:t>. of </a:t>
            </a:r>
            <a:r>
              <a:rPr lang="en-US" dirty="0" smtClean="0"/>
              <a:t>Cyber environment, </a:t>
            </a:r>
            <a:r>
              <a:rPr lang="en-US" dirty="0" smtClean="0"/>
              <a:t>KISTI</a:t>
            </a:r>
            <a:endParaRPr lang="en-US" dirty="0"/>
          </a:p>
        </p:txBody>
      </p:sp>
      <p:pic>
        <p:nvPicPr>
          <p:cNvPr id="6" name="그림 573" descr="1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439962"/>
            <a:ext cx="6797698" cy="28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752600"/>
            <a:ext cx="8229600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Development </a:t>
            </a:r>
            <a:r>
              <a:rPr lang="en-US" sz="2400" dirty="0"/>
              <a:t>of Next-Generation Cyber Research </a:t>
            </a:r>
            <a:r>
              <a:rPr lang="en-US" sz="2400" dirty="0" smtClean="0"/>
              <a:t>Environment</a:t>
            </a:r>
          </a:p>
          <a:p>
            <a:r>
              <a:rPr lang="en-US" sz="2400" dirty="0" smtClean="0"/>
              <a:t>Development </a:t>
            </a:r>
            <a:r>
              <a:rPr lang="en-US" sz="2400" dirty="0"/>
              <a:t>of an Advanced Science Education </a:t>
            </a:r>
            <a:r>
              <a:rPr lang="en-US" sz="2400" dirty="0" smtClean="0"/>
              <a:t>Hub</a:t>
            </a:r>
          </a:p>
          <a:p>
            <a:r>
              <a:rPr lang="en-US" sz="2400" dirty="0" smtClean="0"/>
              <a:t>Development </a:t>
            </a:r>
            <a:r>
              <a:rPr lang="en-US" sz="2400" dirty="0"/>
              <a:t>of Science Cloud Technology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6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biology aims at a (sub)system level understanding of biological process and networks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" b="3654"/>
          <a:stretch>
            <a:fillRect/>
          </a:stretch>
        </p:blipFill>
        <p:spPr bwMode="auto">
          <a:xfrm>
            <a:off x="762000" y="3124200"/>
            <a:ext cx="7391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476818"/>
            <a:ext cx="1944687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1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biology</a:t>
            </a: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3" b="9206"/>
          <a:stretch/>
        </p:blipFill>
        <p:spPr bwMode="auto">
          <a:xfrm>
            <a:off x="457200" y="3079940"/>
            <a:ext cx="8226862" cy="332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52600"/>
            <a:ext cx="8229600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Target systems: </a:t>
            </a:r>
            <a:r>
              <a:rPr lang="en-US" dirty="0" smtClean="0"/>
              <a:t>organisms, </a:t>
            </a:r>
            <a:r>
              <a:rPr lang="en-US" dirty="0" smtClean="0"/>
              <a:t>organs, tissues, signaling networks (molecular level)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Comprehend information</a:t>
            </a:r>
          </a:p>
          <a:p>
            <a:r>
              <a:rPr lang="en-US" dirty="0" smtClean="0"/>
              <a:t>Reduce complexity, help understanding real systems</a:t>
            </a:r>
          </a:p>
          <a:p>
            <a:r>
              <a:rPr lang="en-US" dirty="0" smtClean="0"/>
              <a:t>Explain biological phenomena</a:t>
            </a:r>
          </a:p>
          <a:p>
            <a:r>
              <a:rPr lang="en-US" dirty="0" smtClean="0"/>
              <a:t>Virtual laboratory</a:t>
            </a:r>
          </a:p>
          <a:p>
            <a:r>
              <a:rPr lang="en-US" dirty="0" smtClean="0"/>
              <a:t>Generating new hypotheses</a:t>
            </a:r>
          </a:p>
          <a:p>
            <a:r>
              <a:rPr lang="en-US" dirty="0" smtClean="0"/>
              <a:t>Design new experiments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" y="1828800"/>
            <a:ext cx="8305800" cy="4800600"/>
            <a:chOff x="0" y="764704"/>
            <a:chExt cx="9144000" cy="6048672"/>
          </a:xfrm>
        </p:grpSpPr>
        <p:pic>
          <p:nvPicPr>
            <p:cNvPr id="8" name="Picture 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4704"/>
              <a:ext cx="9144000" cy="5932652"/>
            </a:xfrm>
            <a:prstGeom prst="rect">
              <a:avLst/>
            </a:prstGeom>
          </p:spPr>
        </p:pic>
        <p:pic>
          <p:nvPicPr>
            <p:cNvPr id="9" name="Picture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0152" y="6559376"/>
              <a:ext cx="31877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16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computer can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Knowledge management</a:t>
            </a:r>
          </a:p>
          <a:p>
            <a:pPr lvl="1"/>
            <a:r>
              <a:rPr lang="en-US" dirty="0" smtClean="0"/>
              <a:t>Search literature database (PubMed) for system interactions</a:t>
            </a:r>
          </a:p>
          <a:p>
            <a:pPr lvl="1"/>
            <a:r>
              <a:rPr lang="en-US" dirty="0" smtClean="0"/>
              <a:t>Search gene/protein database for specific gene/protein functions</a:t>
            </a:r>
          </a:p>
          <a:p>
            <a:r>
              <a:rPr lang="en-US" dirty="0" smtClean="0"/>
              <a:t>Computer simulation tools</a:t>
            </a:r>
          </a:p>
          <a:p>
            <a:pPr lvl="1"/>
            <a:r>
              <a:rPr lang="en-US" dirty="0" smtClean="0"/>
              <a:t>Validate the model</a:t>
            </a:r>
          </a:p>
          <a:p>
            <a:pPr lvl="1"/>
            <a:r>
              <a:rPr lang="en-US" dirty="0" smtClean="0"/>
              <a:t>Edit/create models</a:t>
            </a:r>
          </a:p>
          <a:p>
            <a:r>
              <a:rPr lang="en-US" dirty="0" smtClean="0"/>
              <a:t>Dynamical analysis tools</a:t>
            </a:r>
          </a:p>
          <a:p>
            <a:pPr lvl="1"/>
            <a:r>
              <a:rPr lang="en-US" dirty="0" smtClean="0"/>
              <a:t>Parameter estimation</a:t>
            </a:r>
          </a:p>
          <a:p>
            <a:pPr lvl="1"/>
            <a:r>
              <a:rPr lang="en-US" dirty="0" smtClean="0"/>
              <a:t>Sensitivity analysis</a:t>
            </a:r>
          </a:p>
          <a:p>
            <a:pPr lvl="1"/>
            <a:r>
              <a:rPr lang="en-US" dirty="0" smtClean="0"/>
              <a:t>Bifurcation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insilicoCell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278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System biologists need:</a:t>
            </a:r>
          </a:p>
          <a:p>
            <a:pPr lvl="1"/>
            <a:r>
              <a:rPr lang="en-US" sz="1800" dirty="0" smtClean="0"/>
              <a:t>multiple tools, some are complex to used (command line)</a:t>
            </a:r>
          </a:p>
          <a:p>
            <a:pPr lvl="1"/>
            <a:r>
              <a:rPr lang="en-US" sz="1800" dirty="0" smtClean="0"/>
              <a:t>literature, database searching</a:t>
            </a:r>
          </a:p>
          <a:p>
            <a:r>
              <a:rPr lang="en-US" sz="2000" dirty="0" smtClean="0"/>
              <a:t>Tools are developed for desktop environment</a:t>
            </a:r>
            <a:endParaRPr lang="en-US" sz="1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191000" y="3106798"/>
            <a:ext cx="4580166" cy="3294002"/>
            <a:chOff x="838200" y="2590800"/>
            <a:chExt cx="5638800" cy="3781813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838200" y="2963774"/>
              <a:ext cx="2120607" cy="725785"/>
            </a:xfrm>
            <a:prstGeom prst="rect">
              <a:avLst/>
            </a:prstGeom>
            <a:noFill/>
            <a:ln w="25560">
              <a:solidFill>
                <a:srgbClr val="4F81BD"/>
              </a:solidFill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fi-FI" altLang="ko-KR" b="1" dirty="0">
                  <a:solidFill>
                    <a:srgbClr val="000000"/>
                  </a:solidFill>
                  <a:latin typeface="Calibri" charset="0"/>
                  <a:ea typeface="굴림" pitchFamily="50" charset="-127"/>
                </a:rPr>
                <a:t>Systems biology workbench</a:t>
              </a:r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908390" y="4952962"/>
              <a:ext cx="1904066" cy="6451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r>
                <a:rPr lang="fi-FI" altLang="ko-KR" sz="1200" dirty="0">
                  <a:solidFill>
                    <a:srgbClr val="000000"/>
                  </a:solidFill>
                  <a:latin typeface="Calibri" charset="0"/>
                  <a:ea typeface="굴림" pitchFamily="50" charset="-127"/>
                </a:rPr>
                <a:t>Biological system modelers</a:t>
              </a: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698391" y="3719800"/>
              <a:ext cx="330039" cy="1204602"/>
            </a:xfrm>
            <a:prstGeom prst="upDownArrow">
              <a:avLst>
                <a:gd name="adj1" fmla="val 50000"/>
                <a:gd name="adj2" fmla="val 64586"/>
              </a:avLst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17634" y="5409940"/>
              <a:ext cx="1014009" cy="9626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3482988" y="2590800"/>
              <a:ext cx="2895672" cy="913952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559148" y="2590802"/>
              <a:ext cx="2819512" cy="2755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fi-FI" altLang="ko-KR" sz="1200" dirty="0">
                  <a:solidFill>
                    <a:srgbClr val="000000"/>
                  </a:solidFill>
                  <a:latin typeface="Calibri" charset="0"/>
                  <a:ea typeface="굴림" pitchFamily="50" charset="-127"/>
                </a:rPr>
                <a:t>Interaction, reaction database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559150" y="2819290"/>
              <a:ext cx="2667187" cy="2755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fi-FI" altLang="ko-KR" sz="1200">
                  <a:solidFill>
                    <a:srgbClr val="000000"/>
                  </a:solidFill>
                  <a:latin typeface="Calibri" charset="0"/>
                  <a:ea typeface="굴림" pitchFamily="50" charset="-127"/>
                </a:rPr>
                <a:t>Kinetic parameter database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559150" y="3083057"/>
              <a:ext cx="2667187" cy="2755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fi-FI" altLang="ko-KR" sz="1200" dirty="0">
                  <a:solidFill>
                    <a:srgbClr val="000000"/>
                  </a:solidFill>
                  <a:latin typeface="Calibri" charset="0"/>
                  <a:ea typeface="굴림" pitchFamily="50" charset="-127"/>
                </a:rPr>
                <a:t>Biological model database</a:t>
              </a: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3497921" y="3733240"/>
              <a:ext cx="2902879" cy="198176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711474" y="3733242"/>
              <a:ext cx="2208718" cy="2755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fi-FI" altLang="ko-KR" sz="1200">
                  <a:solidFill>
                    <a:srgbClr val="000000"/>
                  </a:solidFill>
                  <a:latin typeface="Calibri" charset="0"/>
                  <a:ea typeface="굴림" pitchFamily="50" charset="-127"/>
                </a:rPr>
                <a:t>SBML editor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711474" y="4190218"/>
              <a:ext cx="2208718" cy="2755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fi-FI" altLang="ko-KR" sz="1200">
                  <a:solidFill>
                    <a:srgbClr val="000000"/>
                  </a:solidFill>
                  <a:latin typeface="Calibri" charset="0"/>
                  <a:ea typeface="굴림" pitchFamily="50" charset="-127"/>
                </a:rPr>
                <a:t>Time-course simulation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711474" y="4417025"/>
              <a:ext cx="2208718" cy="2755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fi-FI" altLang="ko-KR" sz="1200" dirty="0">
                  <a:solidFill>
                    <a:srgbClr val="000000"/>
                  </a:solidFill>
                  <a:latin typeface="Calibri" charset="0"/>
                  <a:ea typeface="굴림" pitchFamily="50" charset="-127"/>
                </a:rPr>
                <a:t>Local sensitivity analysis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711474" y="3965090"/>
              <a:ext cx="2208718" cy="2755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fi-FI" altLang="ko-KR" sz="1200">
                  <a:solidFill>
                    <a:srgbClr val="000000"/>
                  </a:solidFill>
                  <a:latin typeface="Calibri" charset="0"/>
                  <a:ea typeface="굴림" pitchFamily="50" charset="-127"/>
                </a:rPr>
                <a:t>Model converter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711474" y="4645513"/>
              <a:ext cx="2208718" cy="2755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</a:tabLst>
              </a:pPr>
              <a:r>
                <a:rPr lang="fi-FI" altLang="ko-KR" sz="1200">
                  <a:solidFill>
                    <a:srgbClr val="000000"/>
                  </a:solidFill>
                  <a:latin typeface="Calibri" charset="0"/>
                  <a:ea typeface="굴림" pitchFamily="50" charset="-127"/>
                </a:rPr>
                <a:t>Parameter estimation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711474" y="4877361"/>
              <a:ext cx="2765526" cy="460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fi-FI" altLang="ko-KR" sz="1200" dirty="0">
                  <a:solidFill>
                    <a:srgbClr val="000000"/>
                  </a:solidFill>
                  <a:latin typeface="Calibri" charset="0"/>
                  <a:ea typeface="굴림" pitchFamily="50" charset="-127"/>
                </a:rPr>
                <a:t>Global sensitivity analysis, robustness analysis</a:t>
              </a:r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 rot="-2520000">
              <a:off x="2993157" y="3093138"/>
              <a:ext cx="507751" cy="240249"/>
            </a:xfrm>
            <a:prstGeom prst="rightArrow">
              <a:avLst>
                <a:gd name="adj1" fmla="val 50000"/>
                <a:gd name="adj2" fmla="val 59440"/>
              </a:avLst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 rot="2969431">
              <a:off x="2836817" y="3936063"/>
              <a:ext cx="811469" cy="221021"/>
            </a:xfrm>
            <a:prstGeom prst="rightArrow">
              <a:avLst>
                <a:gd name="adj1" fmla="val 50000"/>
                <a:gd name="adj2" fmla="val 94612"/>
              </a:avLst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711474" y="5287055"/>
              <a:ext cx="2765526" cy="2755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fi-FI" altLang="ko-KR" sz="1200" dirty="0">
                  <a:solidFill>
                    <a:srgbClr val="000000"/>
                  </a:solidFill>
                  <a:latin typeface="Calibri" charset="0"/>
                  <a:ea typeface="굴림" pitchFamily="50" charset="-127"/>
                </a:rPr>
                <a:t>Bifurcation analysis</a:t>
              </a: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462675" y="3657600"/>
            <a:ext cx="3728325" cy="12780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insilicoCell</a:t>
            </a:r>
            <a:r>
              <a:rPr lang="en-US" sz="2000" dirty="0"/>
              <a:t> </a:t>
            </a:r>
            <a:r>
              <a:rPr lang="en-US" sz="2000" dirty="0" smtClean="0"/>
              <a:t>brings:</a:t>
            </a:r>
          </a:p>
          <a:p>
            <a:pPr lvl="1"/>
            <a:r>
              <a:rPr lang="en-US" sz="1800" dirty="0" smtClean="0"/>
              <a:t>Integration</a:t>
            </a:r>
          </a:p>
          <a:p>
            <a:pPr lvl="1"/>
            <a:r>
              <a:rPr lang="en-US" sz="1800" dirty="0" smtClean="0"/>
              <a:t>Intuitive GUI</a:t>
            </a:r>
          </a:p>
          <a:p>
            <a:pPr lvl="1"/>
            <a:r>
              <a:rPr lang="en-US" sz="1800" dirty="0" smtClean="0"/>
              <a:t>High performance computing</a:t>
            </a:r>
            <a:endParaRPr lang="en-US" sz="20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02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ig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5738"/>
            <a:ext cx="8229600" cy="40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246</TotalTime>
  <Words>225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insilicoCell: an integrated platform for biological model development and analysis</vt:lpstr>
      <vt:lpstr>Dept. of Cyber environment, KISTI</vt:lpstr>
      <vt:lpstr>System biology</vt:lpstr>
      <vt:lpstr>System biology</vt:lpstr>
      <vt:lpstr>Why modeling?</vt:lpstr>
      <vt:lpstr>Modeling process</vt:lpstr>
      <vt:lpstr>What computer can help?</vt:lpstr>
      <vt:lpstr>insilicoCell</vt:lpstr>
      <vt:lpstr>System architecture</vt:lpstr>
      <vt:lpstr>Computational engine</vt:lpstr>
      <vt:lpstr>ezBioNet GUI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insilicoCell: an integrated platform for biological model development and analysis</dc:title>
  <dc:creator>tungtq</dc:creator>
  <cp:lastModifiedBy>huonghuong</cp:lastModifiedBy>
  <cp:revision>47</cp:revision>
  <dcterms:created xsi:type="dcterms:W3CDTF">2012-10-09T06:44:31Z</dcterms:created>
  <dcterms:modified xsi:type="dcterms:W3CDTF">2012-10-10T14:13:52Z</dcterms:modified>
</cp:coreProperties>
</file>