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3552698" rtl="0" eaLnBrk="1" latinLnBrk="0" hangingPunct="1">
      <a:defRPr sz="7000" kern="1200">
        <a:solidFill>
          <a:schemeClr val="tx1"/>
        </a:solidFill>
        <a:latin typeface="+mn-lt"/>
        <a:ea typeface="+mn-ea"/>
        <a:cs typeface="+mn-cs"/>
      </a:defRPr>
    </a:lvl1pPr>
    <a:lvl2pPr marL="1776349" algn="l" defTabSz="3552698" rtl="0" eaLnBrk="1" latinLnBrk="0" hangingPunct="1">
      <a:defRPr sz="7000" kern="1200">
        <a:solidFill>
          <a:schemeClr val="tx1"/>
        </a:solidFill>
        <a:latin typeface="+mn-lt"/>
        <a:ea typeface="+mn-ea"/>
        <a:cs typeface="+mn-cs"/>
      </a:defRPr>
    </a:lvl2pPr>
    <a:lvl3pPr marL="3552698" algn="l" defTabSz="3552698" rtl="0" eaLnBrk="1" latinLnBrk="0" hangingPunct="1">
      <a:defRPr sz="7000" kern="1200">
        <a:solidFill>
          <a:schemeClr val="tx1"/>
        </a:solidFill>
        <a:latin typeface="+mn-lt"/>
        <a:ea typeface="+mn-ea"/>
        <a:cs typeface="+mn-cs"/>
      </a:defRPr>
    </a:lvl3pPr>
    <a:lvl4pPr marL="5329048" algn="l" defTabSz="3552698" rtl="0" eaLnBrk="1" latinLnBrk="0" hangingPunct="1">
      <a:defRPr sz="7000" kern="1200">
        <a:solidFill>
          <a:schemeClr val="tx1"/>
        </a:solidFill>
        <a:latin typeface="+mn-lt"/>
        <a:ea typeface="+mn-ea"/>
        <a:cs typeface="+mn-cs"/>
      </a:defRPr>
    </a:lvl4pPr>
    <a:lvl5pPr marL="7105397" algn="l" defTabSz="3552698" rtl="0" eaLnBrk="1" latinLnBrk="0" hangingPunct="1">
      <a:defRPr sz="7000" kern="1200">
        <a:solidFill>
          <a:schemeClr val="tx1"/>
        </a:solidFill>
        <a:latin typeface="+mn-lt"/>
        <a:ea typeface="+mn-ea"/>
        <a:cs typeface="+mn-cs"/>
      </a:defRPr>
    </a:lvl5pPr>
    <a:lvl6pPr marL="8881746" algn="l" defTabSz="3552698" rtl="0" eaLnBrk="1" latinLnBrk="0" hangingPunct="1">
      <a:defRPr sz="7000" kern="1200">
        <a:solidFill>
          <a:schemeClr val="tx1"/>
        </a:solidFill>
        <a:latin typeface="+mn-lt"/>
        <a:ea typeface="+mn-ea"/>
        <a:cs typeface="+mn-cs"/>
      </a:defRPr>
    </a:lvl6pPr>
    <a:lvl7pPr marL="10658095" algn="l" defTabSz="3552698" rtl="0" eaLnBrk="1" latinLnBrk="0" hangingPunct="1">
      <a:defRPr sz="7000" kern="1200">
        <a:solidFill>
          <a:schemeClr val="tx1"/>
        </a:solidFill>
        <a:latin typeface="+mn-lt"/>
        <a:ea typeface="+mn-ea"/>
        <a:cs typeface="+mn-cs"/>
      </a:defRPr>
    </a:lvl7pPr>
    <a:lvl8pPr marL="12434444" algn="l" defTabSz="3552698" rtl="0" eaLnBrk="1" latinLnBrk="0" hangingPunct="1">
      <a:defRPr sz="7000" kern="1200">
        <a:solidFill>
          <a:schemeClr val="tx1"/>
        </a:solidFill>
        <a:latin typeface="+mn-lt"/>
        <a:ea typeface="+mn-ea"/>
        <a:cs typeface="+mn-cs"/>
      </a:defRPr>
    </a:lvl8pPr>
    <a:lvl9pPr marL="14210793" algn="l" defTabSz="3552698" rtl="0" eaLnBrk="1" latinLnBrk="0" hangingPunct="1">
      <a:defRPr sz="70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EOS" initials="CLEOS" lastIdx="5" clrIdx="0"/>
  <p:cmAuthor id="1" name="Peter" initials="P"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289" autoAdjust="0"/>
    <p:restoredTop sz="94660"/>
  </p:normalViewPr>
  <p:slideViewPr>
    <p:cSldViewPr>
      <p:cViewPr>
        <p:scale>
          <a:sx n="40" d="100"/>
          <a:sy n="40" d="100"/>
        </p:scale>
        <p:origin x="-1278" y="108"/>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9BA062-14FC-486E-B09E-B8FC16128BC4}" type="datetimeFigureOut">
              <a:rPr lang="en-US" smtClean="0"/>
              <a:pPr/>
              <a:t>10/7/2012</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106C31-A425-43FB-80F0-F5A5444D3697}" type="slidenum">
              <a:rPr lang="en-US" smtClean="0"/>
              <a:pPr/>
              <a:t>‹#›</a:t>
            </a:fld>
            <a:endParaRPr lang="en-US"/>
          </a:p>
        </p:txBody>
      </p:sp>
    </p:spTree>
    <p:extLst>
      <p:ext uri="{BB962C8B-B14F-4D97-AF65-F5344CB8AC3E}">
        <p14:creationId xmlns:p14="http://schemas.microsoft.com/office/powerpoint/2010/main" val="2071548180"/>
      </p:ext>
    </p:extLst>
  </p:cSld>
  <p:clrMap bg1="lt1" tx1="dk1" bg2="lt2" tx2="dk2" accent1="accent1" accent2="accent2" accent3="accent3" accent4="accent4" accent5="accent5" accent6="accent6" hlink="hlink" folHlink="folHlink"/>
  <p:notesStyle>
    <a:lvl1pPr marL="0" algn="l" defTabSz="3552698" rtl="0" eaLnBrk="1" latinLnBrk="0" hangingPunct="1">
      <a:defRPr sz="4700" kern="1200">
        <a:solidFill>
          <a:schemeClr val="tx1"/>
        </a:solidFill>
        <a:latin typeface="+mn-lt"/>
        <a:ea typeface="+mn-ea"/>
        <a:cs typeface="+mn-cs"/>
      </a:defRPr>
    </a:lvl1pPr>
    <a:lvl2pPr marL="1776349" algn="l" defTabSz="3552698" rtl="0" eaLnBrk="1" latinLnBrk="0" hangingPunct="1">
      <a:defRPr sz="4700" kern="1200">
        <a:solidFill>
          <a:schemeClr val="tx1"/>
        </a:solidFill>
        <a:latin typeface="+mn-lt"/>
        <a:ea typeface="+mn-ea"/>
        <a:cs typeface="+mn-cs"/>
      </a:defRPr>
    </a:lvl2pPr>
    <a:lvl3pPr marL="3552698" algn="l" defTabSz="3552698" rtl="0" eaLnBrk="1" latinLnBrk="0" hangingPunct="1">
      <a:defRPr sz="4700" kern="1200">
        <a:solidFill>
          <a:schemeClr val="tx1"/>
        </a:solidFill>
        <a:latin typeface="+mn-lt"/>
        <a:ea typeface="+mn-ea"/>
        <a:cs typeface="+mn-cs"/>
      </a:defRPr>
    </a:lvl3pPr>
    <a:lvl4pPr marL="5329048" algn="l" defTabSz="3552698" rtl="0" eaLnBrk="1" latinLnBrk="0" hangingPunct="1">
      <a:defRPr sz="4700" kern="1200">
        <a:solidFill>
          <a:schemeClr val="tx1"/>
        </a:solidFill>
        <a:latin typeface="+mn-lt"/>
        <a:ea typeface="+mn-ea"/>
        <a:cs typeface="+mn-cs"/>
      </a:defRPr>
    </a:lvl4pPr>
    <a:lvl5pPr marL="7105397" algn="l" defTabSz="3552698" rtl="0" eaLnBrk="1" latinLnBrk="0" hangingPunct="1">
      <a:defRPr sz="4700" kern="1200">
        <a:solidFill>
          <a:schemeClr val="tx1"/>
        </a:solidFill>
        <a:latin typeface="+mn-lt"/>
        <a:ea typeface="+mn-ea"/>
        <a:cs typeface="+mn-cs"/>
      </a:defRPr>
    </a:lvl5pPr>
    <a:lvl6pPr marL="8881746" algn="l" defTabSz="3552698" rtl="0" eaLnBrk="1" latinLnBrk="0" hangingPunct="1">
      <a:defRPr sz="4700" kern="1200">
        <a:solidFill>
          <a:schemeClr val="tx1"/>
        </a:solidFill>
        <a:latin typeface="+mn-lt"/>
        <a:ea typeface="+mn-ea"/>
        <a:cs typeface="+mn-cs"/>
      </a:defRPr>
    </a:lvl6pPr>
    <a:lvl7pPr marL="10658095" algn="l" defTabSz="3552698" rtl="0" eaLnBrk="1" latinLnBrk="0" hangingPunct="1">
      <a:defRPr sz="4700" kern="1200">
        <a:solidFill>
          <a:schemeClr val="tx1"/>
        </a:solidFill>
        <a:latin typeface="+mn-lt"/>
        <a:ea typeface="+mn-ea"/>
        <a:cs typeface="+mn-cs"/>
      </a:defRPr>
    </a:lvl7pPr>
    <a:lvl8pPr marL="12434444" algn="l" defTabSz="3552698" rtl="0" eaLnBrk="1" latinLnBrk="0" hangingPunct="1">
      <a:defRPr sz="4700" kern="1200">
        <a:solidFill>
          <a:schemeClr val="tx1"/>
        </a:solidFill>
        <a:latin typeface="+mn-lt"/>
        <a:ea typeface="+mn-ea"/>
        <a:cs typeface="+mn-cs"/>
      </a:defRPr>
    </a:lvl8pPr>
    <a:lvl9pPr marL="14210793" algn="l" defTabSz="3552698" rtl="0" eaLnBrk="1" latinLnBrk="0" hangingPunct="1">
      <a:defRPr sz="4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106C31-A425-43FB-80F0-F5A5444D369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776349" indent="0" algn="ctr">
              <a:buNone/>
              <a:defRPr>
                <a:solidFill>
                  <a:schemeClr val="tx1">
                    <a:tint val="75000"/>
                  </a:schemeClr>
                </a:solidFill>
              </a:defRPr>
            </a:lvl2pPr>
            <a:lvl3pPr marL="3552698" indent="0" algn="ctr">
              <a:buNone/>
              <a:defRPr>
                <a:solidFill>
                  <a:schemeClr val="tx1">
                    <a:tint val="75000"/>
                  </a:schemeClr>
                </a:solidFill>
              </a:defRPr>
            </a:lvl3pPr>
            <a:lvl4pPr marL="5329048" indent="0" algn="ctr">
              <a:buNone/>
              <a:defRPr>
                <a:solidFill>
                  <a:schemeClr val="tx1">
                    <a:tint val="75000"/>
                  </a:schemeClr>
                </a:solidFill>
              </a:defRPr>
            </a:lvl4pPr>
            <a:lvl5pPr marL="7105397" indent="0" algn="ctr">
              <a:buNone/>
              <a:defRPr>
                <a:solidFill>
                  <a:schemeClr val="tx1">
                    <a:tint val="75000"/>
                  </a:schemeClr>
                </a:solidFill>
              </a:defRPr>
            </a:lvl5pPr>
            <a:lvl6pPr marL="8881746" indent="0" algn="ctr">
              <a:buNone/>
              <a:defRPr>
                <a:solidFill>
                  <a:schemeClr val="tx1">
                    <a:tint val="75000"/>
                  </a:schemeClr>
                </a:solidFill>
              </a:defRPr>
            </a:lvl6pPr>
            <a:lvl7pPr marL="10658095" indent="0" algn="ctr">
              <a:buNone/>
              <a:defRPr>
                <a:solidFill>
                  <a:schemeClr val="tx1">
                    <a:tint val="75000"/>
                  </a:schemeClr>
                </a:solidFill>
              </a:defRPr>
            </a:lvl7pPr>
            <a:lvl8pPr marL="12434444" indent="0" algn="ctr">
              <a:buNone/>
              <a:defRPr>
                <a:solidFill>
                  <a:schemeClr val="tx1">
                    <a:tint val="75000"/>
                  </a:schemeClr>
                </a:solidFill>
              </a:defRPr>
            </a:lvl8pPr>
            <a:lvl9pPr marL="1421079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16E9B1-D54C-4A79-A115-49E0CE276033}" type="datetimeFigureOut">
              <a:rPr lang="en-US" smtClean="0"/>
              <a:pPr/>
              <a:t>10/7/2012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B4104-1FE7-4AB4-97DE-17788E35D2B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16E9B1-D54C-4A79-A115-49E0CE276033}" type="datetimeFigureOut">
              <a:rPr lang="en-US" smtClean="0"/>
              <a:pPr/>
              <a:t>10/7/2012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B4104-1FE7-4AB4-97DE-17788E35D2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79" y="6329682"/>
            <a:ext cx="35553013" cy="1348181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98132" y="6329682"/>
            <a:ext cx="106110407" cy="1348181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16E9B1-D54C-4A79-A115-49E0CE276033}" type="datetimeFigureOut">
              <a:rPr lang="en-US" smtClean="0"/>
              <a:pPr/>
              <a:t>10/7/2012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B4104-1FE7-4AB4-97DE-17788E35D2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16E9B1-D54C-4A79-A115-49E0CE276033}" type="datetimeFigureOut">
              <a:rPr lang="en-US" smtClean="0"/>
              <a:pPr/>
              <a:t>10/7/2012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B4104-1FE7-4AB4-97DE-17788E35D2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55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4"/>
            <a:ext cx="27980640" cy="4800598"/>
          </a:xfrm>
        </p:spPr>
        <p:txBody>
          <a:bodyPr anchor="b"/>
          <a:lstStyle>
            <a:lvl1pPr marL="0" indent="0">
              <a:buNone/>
              <a:defRPr sz="7800">
                <a:solidFill>
                  <a:schemeClr val="tx1">
                    <a:tint val="75000"/>
                  </a:schemeClr>
                </a:solidFill>
              </a:defRPr>
            </a:lvl1pPr>
            <a:lvl2pPr marL="1776349" indent="0">
              <a:buNone/>
              <a:defRPr sz="7000">
                <a:solidFill>
                  <a:schemeClr val="tx1">
                    <a:tint val="75000"/>
                  </a:schemeClr>
                </a:solidFill>
              </a:defRPr>
            </a:lvl2pPr>
            <a:lvl3pPr marL="3552698" indent="0">
              <a:buNone/>
              <a:defRPr sz="6200">
                <a:solidFill>
                  <a:schemeClr val="tx1">
                    <a:tint val="75000"/>
                  </a:schemeClr>
                </a:solidFill>
              </a:defRPr>
            </a:lvl3pPr>
            <a:lvl4pPr marL="5329048" indent="0">
              <a:buNone/>
              <a:defRPr sz="5500">
                <a:solidFill>
                  <a:schemeClr val="tx1">
                    <a:tint val="75000"/>
                  </a:schemeClr>
                </a:solidFill>
              </a:defRPr>
            </a:lvl4pPr>
            <a:lvl5pPr marL="7105397" indent="0">
              <a:buNone/>
              <a:defRPr sz="5500">
                <a:solidFill>
                  <a:schemeClr val="tx1">
                    <a:tint val="75000"/>
                  </a:schemeClr>
                </a:solidFill>
              </a:defRPr>
            </a:lvl5pPr>
            <a:lvl6pPr marL="8881746" indent="0">
              <a:buNone/>
              <a:defRPr sz="5500">
                <a:solidFill>
                  <a:schemeClr val="tx1">
                    <a:tint val="75000"/>
                  </a:schemeClr>
                </a:solidFill>
              </a:defRPr>
            </a:lvl6pPr>
            <a:lvl7pPr marL="10658095" indent="0">
              <a:buNone/>
              <a:defRPr sz="5500">
                <a:solidFill>
                  <a:schemeClr val="tx1">
                    <a:tint val="75000"/>
                  </a:schemeClr>
                </a:solidFill>
              </a:defRPr>
            </a:lvl7pPr>
            <a:lvl8pPr marL="12434444" indent="0">
              <a:buNone/>
              <a:defRPr sz="5500">
                <a:solidFill>
                  <a:schemeClr val="tx1">
                    <a:tint val="75000"/>
                  </a:schemeClr>
                </a:solidFill>
              </a:defRPr>
            </a:lvl8pPr>
            <a:lvl9pPr marL="14210793" indent="0">
              <a:buNone/>
              <a:defRPr sz="5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16E9B1-D54C-4A79-A115-49E0CE276033}" type="datetimeFigureOut">
              <a:rPr lang="en-US" smtClean="0"/>
              <a:pPr/>
              <a:t>10/7/2012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B4104-1FE7-4AB4-97DE-17788E35D2B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98132" y="36870642"/>
            <a:ext cx="70831710" cy="104277162"/>
          </a:xfrm>
        </p:spPr>
        <p:txBody>
          <a:bodyPr/>
          <a:lstStyle>
            <a:lvl1pPr>
              <a:defRPr sz="10900"/>
            </a:lvl1pPr>
            <a:lvl2pPr>
              <a:defRPr sz="93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278482" y="36870642"/>
            <a:ext cx="70831710" cy="104277162"/>
          </a:xfrm>
        </p:spPr>
        <p:txBody>
          <a:bodyPr/>
          <a:lstStyle>
            <a:lvl1pPr>
              <a:defRPr sz="10900"/>
            </a:lvl1pPr>
            <a:lvl2pPr>
              <a:defRPr sz="93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16E9B1-D54C-4A79-A115-49E0CE276033}" type="datetimeFigureOut">
              <a:rPr lang="en-US" smtClean="0"/>
              <a:pPr/>
              <a:t>10/7/2012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B4104-1FE7-4AB4-97DE-17788E35D2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1" y="4912362"/>
            <a:ext cx="14544677" cy="2047238"/>
          </a:xfrm>
        </p:spPr>
        <p:txBody>
          <a:bodyPr anchor="b"/>
          <a:lstStyle>
            <a:lvl1pPr marL="0" indent="0">
              <a:buNone/>
              <a:defRPr sz="9300" b="1"/>
            </a:lvl1pPr>
            <a:lvl2pPr marL="1776349" indent="0">
              <a:buNone/>
              <a:defRPr sz="7800" b="1"/>
            </a:lvl2pPr>
            <a:lvl3pPr marL="3552698" indent="0">
              <a:buNone/>
              <a:defRPr sz="7000" b="1"/>
            </a:lvl3pPr>
            <a:lvl4pPr marL="5329048" indent="0">
              <a:buNone/>
              <a:defRPr sz="6200" b="1"/>
            </a:lvl4pPr>
            <a:lvl5pPr marL="7105397" indent="0">
              <a:buNone/>
              <a:defRPr sz="6200" b="1"/>
            </a:lvl5pPr>
            <a:lvl6pPr marL="8881746" indent="0">
              <a:buNone/>
              <a:defRPr sz="6200" b="1"/>
            </a:lvl6pPr>
            <a:lvl7pPr marL="10658095" indent="0">
              <a:buNone/>
              <a:defRPr sz="6200" b="1"/>
            </a:lvl7pPr>
            <a:lvl8pPr marL="12434444" indent="0">
              <a:buNone/>
              <a:defRPr sz="6200" b="1"/>
            </a:lvl8pPr>
            <a:lvl9pPr marL="14210793" indent="0">
              <a:buNone/>
              <a:defRPr sz="6200" b="1"/>
            </a:lvl9pPr>
          </a:lstStyle>
          <a:p>
            <a:pPr lvl="0"/>
            <a:r>
              <a:rPr lang="en-US" smtClean="0"/>
              <a:t>Click to edit Master text styles</a:t>
            </a:r>
          </a:p>
        </p:txBody>
      </p:sp>
      <p:sp>
        <p:nvSpPr>
          <p:cNvPr id="4" name="Content Placeholder 3"/>
          <p:cNvSpPr>
            <a:spLocks noGrp="1"/>
          </p:cNvSpPr>
          <p:nvPr>
            <p:ph sz="half" idx="2"/>
          </p:nvPr>
        </p:nvSpPr>
        <p:spPr>
          <a:xfrm>
            <a:off x="1645921" y="6959600"/>
            <a:ext cx="14544677" cy="12644122"/>
          </a:xfrm>
        </p:spPr>
        <p:txBody>
          <a:bodyPr/>
          <a:lstStyle>
            <a:lvl1pPr>
              <a:defRPr sz="9300"/>
            </a:lvl1pPr>
            <a:lvl2pPr>
              <a:defRPr sz="7800"/>
            </a:lvl2pPr>
            <a:lvl3pPr>
              <a:defRPr sz="70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9300" b="1"/>
            </a:lvl1pPr>
            <a:lvl2pPr marL="1776349" indent="0">
              <a:buNone/>
              <a:defRPr sz="7800" b="1"/>
            </a:lvl2pPr>
            <a:lvl3pPr marL="3552698" indent="0">
              <a:buNone/>
              <a:defRPr sz="7000" b="1"/>
            </a:lvl3pPr>
            <a:lvl4pPr marL="5329048" indent="0">
              <a:buNone/>
              <a:defRPr sz="6200" b="1"/>
            </a:lvl4pPr>
            <a:lvl5pPr marL="7105397" indent="0">
              <a:buNone/>
              <a:defRPr sz="6200" b="1"/>
            </a:lvl5pPr>
            <a:lvl6pPr marL="8881746" indent="0">
              <a:buNone/>
              <a:defRPr sz="6200" b="1"/>
            </a:lvl6pPr>
            <a:lvl7pPr marL="10658095" indent="0">
              <a:buNone/>
              <a:defRPr sz="6200" b="1"/>
            </a:lvl7pPr>
            <a:lvl8pPr marL="12434444" indent="0">
              <a:buNone/>
              <a:defRPr sz="6200" b="1"/>
            </a:lvl8pPr>
            <a:lvl9pPr marL="14210793" indent="0">
              <a:buNone/>
              <a:defRPr sz="62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9300"/>
            </a:lvl1pPr>
            <a:lvl2pPr>
              <a:defRPr sz="7800"/>
            </a:lvl2pPr>
            <a:lvl3pPr>
              <a:defRPr sz="70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16E9B1-D54C-4A79-A115-49E0CE276033}" type="datetimeFigureOut">
              <a:rPr lang="en-US" smtClean="0"/>
              <a:pPr/>
              <a:t>10/7/2012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FB4104-1FE7-4AB4-97DE-17788E35D2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16E9B1-D54C-4A79-A115-49E0CE276033}" type="datetimeFigureOut">
              <a:rPr lang="en-US" smtClean="0"/>
              <a:pPr/>
              <a:t>10/7/2012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FB4104-1FE7-4AB4-97DE-17788E35D2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6E9B1-D54C-4A79-A115-49E0CE276033}" type="datetimeFigureOut">
              <a:rPr lang="en-US" smtClean="0"/>
              <a:pPr/>
              <a:t>10/7/2012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FB4104-1FE7-4AB4-97DE-17788E35D2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7800" b="1"/>
            </a:lvl1pPr>
          </a:lstStyle>
          <a:p>
            <a:r>
              <a:rPr lang="en-US" smtClean="0"/>
              <a:t>Click to edit Master title style</a:t>
            </a:r>
            <a:endParaRPr lang="en-US"/>
          </a:p>
        </p:txBody>
      </p:sp>
      <p:sp>
        <p:nvSpPr>
          <p:cNvPr id="3" name="Content Placeholder 2"/>
          <p:cNvSpPr>
            <a:spLocks noGrp="1"/>
          </p:cNvSpPr>
          <p:nvPr>
            <p:ph idx="1"/>
          </p:nvPr>
        </p:nvSpPr>
        <p:spPr>
          <a:xfrm>
            <a:off x="12870180" y="873762"/>
            <a:ext cx="18402300" cy="18729962"/>
          </a:xfrm>
        </p:spPr>
        <p:txBody>
          <a:bodyPr/>
          <a:lstStyle>
            <a:lvl1pPr>
              <a:defRPr sz="12500"/>
            </a:lvl1pPr>
            <a:lvl2pPr>
              <a:defRPr sz="10900"/>
            </a:lvl2pPr>
            <a:lvl3pPr>
              <a:defRPr sz="93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2"/>
            <a:ext cx="10829927" cy="15011402"/>
          </a:xfrm>
        </p:spPr>
        <p:txBody>
          <a:bodyPr/>
          <a:lstStyle>
            <a:lvl1pPr marL="0" indent="0">
              <a:buNone/>
              <a:defRPr sz="5500"/>
            </a:lvl1pPr>
            <a:lvl2pPr marL="1776349" indent="0">
              <a:buNone/>
              <a:defRPr sz="4700"/>
            </a:lvl2pPr>
            <a:lvl3pPr marL="3552698" indent="0">
              <a:buNone/>
              <a:defRPr sz="3900"/>
            </a:lvl3pPr>
            <a:lvl4pPr marL="5329048" indent="0">
              <a:buNone/>
              <a:defRPr sz="3500"/>
            </a:lvl4pPr>
            <a:lvl5pPr marL="7105397" indent="0">
              <a:buNone/>
              <a:defRPr sz="3500"/>
            </a:lvl5pPr>
            <a:lvl6pPr marL="8881746" indent="0">
              <a:buNone/>
              <a:defRPr sz="3500"/>
            </a:lvl6pPr>
            <a:lvl7pPr marL="10658095" indent="0">
              <a:buNone/>
              <a:defRPr sz="3500"/>
            </a:lvl7pPr>
            <a:lvl8pPr marL="12434444" indent="0">
              <a:buNone/>
              <a:defRPr sz="3500"/>
            </a:lvl8pPr>
            <a:lvl9pPr marL="14210793" indent="0">
              <a:buNone/>
              <a:defRPr sz="3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6E9B1-D54C-4A79-A115-49E0CE276033}" type="datetimeFigureOut">
              <a:rPr lang="en-US" smtClean="0"/>
              <a:pPr/>
              <a:t>10/7/2012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B4104-1FE7-4AB4-97DE-17788E35D2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78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2500"/>
            </a:lvl1pPr>
            <a:lvl2pPr marL="1776349" indent="0">
              <a:buNone/>
              <a:defRPr sz="10900"/>
            </a:lvl2pPr>
            <a:lvl3pPr marL="3552698" indent="0">
              <a:buNone/>
              <a:defRPr sz="9300"/>
            </a:lvl3pPr>
            <a:lvl4pPr marL="5329048" indent="0">
              <a:buNone/>
              <a:defRPr sz="7800"/>
            </a:lvl4pPr>
            <a:lvl5pPr marL="7105397" indent="0">
              <a:buNone/>
              <a:defRPr sz="7800"/>
            </a:lvl5pPr>
            <a:lvl6pPr marL="8881746" indent="0">
              <a:buNone/>
              <a:defRPr sz="7800"/>
            </a:lvl6pPr>
            <a:lvl7pPr marL="10658095" indent="0">
              <a:buNone/>
              <a:defRPr sz="7800"/>
            </a:lvl7pPr>
            <a:lvl8pPr marL="12434444" indent="0">
              <a:buNone/>
              <a:defRPr sz="7800"/>
            </a:lvl8pPr>
            <a:lvl9pPr marL="14210793" indent="0">
              <a:buNone/>
              <a:defRPr sz="78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5500"/>
            </a:lvl1pPr>
            <a:lvl2pPr marL="1776349" indent="0">
              <a:buNone/>
              <a:defRPr sz="4700"/>
            </a:lvl2pPr>
            <a:lvl3pPr marL="3552698" indent="0">
              <a:buNone/>
              <a:defRPr sz="3900"/>
            </a:lvl3pPr>
            <a:lvl4pPr marL="5329048" indent="0">
              <a:buNone/>
              <a:defRPr sz="3500"/>
            </a:lvl4pPr>
            <a:lvl5pPr marL="7105397" indent="0">
              <a:buNone/>
              <a:defRPr sz="3500"/>
            </a:lvl5pPr>
            <a:lvl6pPr marL="8881746" indent="0">
              <a:buNone/>
              <a:defRPr sz="3500"/>
            </a:lvl6pPr>
            <a:lvl7pPr marL="10658095" indent="0">
              <a:buNone/>
              <a:defRPr sz="3500"/>
            </a:lvl7pPr>
            <a:lvl8pPr marL="12434444" indent="0">
              <a:buNone/>
              <a:defRPr sz="3500"/>
            </a:lvl8pPr>
            <a:lvl9pPr marL="14210793" indent="0">
              <a:buNone/>
              <a:defRPr sz="3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6E9B1-D54C-4A79-A115-49E0CE276033}" type="datetimeFigureOut">
              <a:rPr lang="en-US" smtClean="0"/>
              <a:pPr/>
              <a:t>10/7/2012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B4104-1FE7-4AB4-97DE-17788E35D2B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55270" tIns="177635" rIns="355270" bIns="17763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2"/>
            <a:ext cx="29626560" cy="14483082"/>
          </a:xfrm>
          <a:prstGeom prst="rect">
            <a:avLst/>
          </a:prstGeom>
        </p:spPr>
        <p:txBody>
          <a:bodyPr vert="horz" lIns="355270" tIns="177635" rIns="355270" bIns="1776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55270" tIns="177635" rIns="355270" bIns="177635" rtlCol="0" anchor="ctr"/>
          <a:lstStyle>
            <a:lvl1pPr algn="l">
              <a:defRPr sz="4700">
                <a:solidFill>
                  <a:schemeClr val="tx1">
                    <a:tint val="75000"/>
                  </a:schemeClr>
                </a:solidFill>
              </a:defRPr>
            </a:lvl1pPr>
          </a:lstStyle>
          <a:p>
            <a:fld id="{FC16E9B1-D54C-4A79-A115-49E0CE276033}" type="datetimeFigureOut">
              <a:rPr lang="en-US" smtClean="0"/>
              <a:pPr/>
              <a:t>10/7/2012</a:t>
            </a:fld>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55270" tIns="177635" rIns="355270" bIns="177635" rtlCol="0" anchor="ctr"/>
          <a:lstStyle>
            <a:lvl1pPr algn="ctr">
              <a:defRPr sz="4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55270" tIns="177635" rIns="355270" bIns="177635" rtlCol="0" anchor="ctr"/>
          <a:lstStyle>
            <a:lvl1pPr algn="r">
              <a:defRPr sz="4700">
                <a:solidFill>
                  <a:schemeClr val="tx1">
                    <a:tint val="75000"/>
                  </a:schemeClr>
                </a:solidFill>
              </a:defRPr>
            </a:lvl1pPr>
          </a:lstStyle>
          <a:p>
            <a:fld id="{11FB4104-1FE7-4AB4-97DE-17788E35D2B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52698" rtl="0" eaLnBrk="1" latinLnBrk="0" hangingPunct="1">
        <a:spcBef>
          <a:spcPct val="0"/>
        </a:spcBef>
        <a:buNone/>
        <a:defRPr sz="17100" kern="1200">
          <a:solidFill>
            <a:schemeClr val="tx1"/>
          </a:solidFill>
          <a:latin typeface="+mj-lt"/>
          <a:ea typeface="+mj-ea"/>
          <a:cs typeface="+mj-cs"/>
        </a:defRPr>
      </a:lvl1pPr>
    </p:titleStyle>
    <p:bodyStyle>
      <a:lvl1pPr marL="1332262" indent="-1332262" algn="l" defTabSz="3552698" rtl="0" eaLnBrk="1" latinLnBrk="0" hangingPunct="1">
        <a:spcBef>
          <a:spcPct val="20000"/>
        </a:spcBef>
        <a:buFont typeface="Arial" pitchFamily="34" charset="0"/>
        <a:buChar char="•"/>
        <a:defRPr sz="12500" kern="1200">
          <a:solidFill>
            <a:schemeClr val="tx1"/>
          </a:solidFill>
          <a:latin typeface="+mn-lt"/>
          <a:ea typeface="+mn-ea"/>
          <a:cs typeface="+mn-cs"/>
        </a:defRPr>
      </a:lvl1pPr>
      <a:lvl2pPr marL="2886567" indent="-1110218" algn="l" defTabSz="3552698" rtl="0" eaLnBrk="1" latinLnBrk="0" hangingPunct="1">
        <a:spcBef>
          <a:spcPct val="20000"/>
        </a:spcBef>
        <a:buFont typeface="Arial" pitchFamily="34" charset="0"/>
        <a:buChar char="–"/>
        <a:defRPr sz="10900" kern="1200">
          <a:solidFill>
            <a:schemeClr val="tx1"/>
          </a:solidFill>
          <a:latin typeface="+mn-lt"/>
          <a:ea typeface="+mn-ea"/>
          <a:cs typeface="+mn-cs"/>
        </a:defRPr>
      </a:lvl2pPr>
      <a:lvl3pPr marL="4440873" indent="-888175" algn="l" defTabSz="3552698" rtl="0" eaLnBrk="1" latinLnBrk="0" hangingPunct="1">
        <a:spcBef>
          <a:spcPct val="20000"/>
        </a:spcBef>
        <a:buFont typeface="Arial" pitchFamily="34" charset="0"/>
        <a:buChar char="•"/>
        <a:defRPr sz="9300" kern="1200">
          <a:solidFill>
            <a:schemeClr val="tx1"/>
          </a:solidFill>
          <a:latin typeface="+mn-lt"/>
          <a:ea typeface="+mn-ea"/>
          <a:cs typeface="+mn-cs"/>
        </a:defRPr>
      </a:lvl3pPr>
      <a:lvl4pPr marL="6217222" indent="-888175" algn="l" defTabSz="3552698" rtl="0" eaLnBrk="1" latinLnBrk="0" hangingPunct="1">
        <a:spcBef>
          <a:spcPct val="20000"/>
        </a:spcBef>
        <a:buFont typeface="Arial" pitchFamily="34" charset="0"/>
        <a:buChar char="–"/>
        <a:defRPr sz="7800" kern="1200">
          <a:solidFill>
            <a:schemeClr val="tx1"/>
          </a:solidFill>
          <a:latin typeface="+mn-lt"/>
          <a:ea typeface="+mn-ea"/>
          <a:cs typeface="+mn-cs"/>
        </a:defRPr>
      </a:lvl4pPr>
      <a:lvl5pPr marL="7993571" indent="-888175" algn="l" defTabSz="3552698" rtl="0" eaLnBrk="1" latinLnBrk="0" hangingPunct="1">
        <a:spcBef>
          <a:spcPct val="20000"/>
        </a:spcBef>
        <a:buFont typeface="Arial" pitchFamily="34" charset="0"/>
        <a:buChar char="»"/>
        <a:defRPr sz="7800" kern="1200">
          <a:solidFill>
            <a:schemeClr val="tx1"/>
          </a:solidFill>
          <a:latin typeface="+mn-lt"/>
          <a:ea typeface="+mn-ea"/>
          <a:cs typeface="+mn-cs"/>
        </a:defRPr>
      </a:lvl5pPr>
      <a:lvl6pPr marL="9769920" indent="-888175" algn="l" defTabSz="3552698"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46269" indent="-888175" algn="l" defTabSz="3552698"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22619" indent="-888175" algn="l" defTabSz="3552698"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098968" indent="-888175" algn="l" defTabSz="3552698" rtl="0" eaLnBrk="1" latinLnBrk="0" hangingPunct="1">
        <a:spcBef>
          <a:spcPct val="20000"/>
        </a:spcBef>
        <a:buFont typeface="Arial" pitchFamily="34" charset="0"/>
        <a:buChar char="•"/>
        <a:defRPr sz="7800" kern="1200">
          <a:solidFill>
            <a:schemeClr val="tx1"/>
          </a:solidFill>
          <a:latin typeface="+mn-lt"/>
          <a:ea typeface="+mn-ea"/>
          <a:cs typeface="+mn-cs"/>
        </a:defRPr>
      </a:lvl9pPr>
    </p:bodyStyle>
    <p:otherStyle>
      <a:defPPr>
        <a:defRPr lang="en-US"/>
      </a:defPPr>
      <a:lvl1pPr marL="0" algn="l" defTabSz="3552698" rtl="0" eaLnBrk="1" latinLnBrk="0" hangingPunct="1">
        <a:defRPr sz="7000" kern="1200">
          <a:solidFill>
            <a:schemeClr val="tx1"/>
          </a:solidFill>
          <a:latin typeface="+mn-lt"/>
          <a:ea typeface="+mn-ea"/>
          <a:cs typeface="+mn-cs"/>
        </a:defRPr>
      </a:lvl1pPr>
      <a:lvl2pPr marL="1776349" algn="l" defTabSz="3552698" rtl="0" eaLnBrk="1" latinLnBrk="0" hangingPunct="1">
        <a:defRPr sz="7000" kern="1200">
          <a:solidFill>
            <a:schemeClr val="tx1"/>
          </a:solidFill>
          <a:latin typeface="+mn-lt"/>
          <a:ea typeface="+mn-ea"/>
          <a:cs typeface="+mn-cs"/>
        </a:defRPr>
      </a:lvl2pPr>
      <a:lvl3pPr marL="3552698" algn="l" defTabSz="3552698" rtl="0" eaLnBrk="1" latinLnBrk="0" hangingPunct="1">
        <a:defRPr sz="7000" kern="1200">
          <a:solidFill>
            <a:schemeClr val="tx1"/>
          </a:solidFill>
          <a:latin typeface="+mn-lt"/>
          <a:ea typeface="+mn-ea"/>
          <a:cs typeface="+mn-cs"/>
        </a:defRPr>
      </a:lvl3pPr>
      <a:lvl4pPr marL="5329048" algn="l" defTabSz="3552698" rtl="0" eaLnBrk="1" latinLnBrk="0" hangingPunct="1">
        <a:defRPr sz="7000" kern="1200">
          <a:solidFill>
            <a:schemeClr val="tx1"/>
          </a:solidFill>
          <a:latin typeface="+mn-lt"/>
          <a:ea typeface="+mn-ea"/>
          <a:cs typeface="+mn-cs"/>
        </a:defRPr>
      </a:lvl4pPr>
      <a:lvl5pPr marL="7105397" algn="l" defTabSz="3552698" rtl="0" eaLnBrk="1" latinLnBrk="0" hangingPunct="1">
        <a:defRPr sz="7000" kern="1200">
          <a:solidFill>
            <a:schemeClr val="tx1"/>
          </a:solidFill>
          <a:latin typeface="+mn-lt"/>
          <a:ea typeface="+mn-ea"/>
          <a:cs typeface="+mn-cs"/>
        </a:defRPr>
      </a:lvl5pPr>
      <a:lvl6pPr marL="8881746" algn="l" defTabSz="3552698" rtl="0" eaLnBrk="1" latinLnBrk="0" hangingPunct="1">
        <a:defRPr sz="7000" kern="1200">
          <a:solidFill>
            <a:schemeClr val="tx1"/>
          </a:solidFill>
          <a:latin typeface="+mn-lt"/>
          <a:ea typeface="+mn-ea"/>
          <a:cs typeface="+mn-cs"/>
        </a:defRPr>
      </a:lvl6pPr>
      <a:lvl7pPr marL="10658095" algn="l" defTabSz="3552698" rtl="0" eaLnBrk="1" latinLnBrk="0" hangingPunct="1">
        <a:defRPr sz="7000" kern="1200">
          <a:solidFill>
            <a:schemeClr val="tx1"/>
          </a:solidFill>
          <a:latin typeface="+mn-lt"/>
          <a:ea typeface="+mn-ea"/>
          <a:cs typeface="+mn-cs"/>
        </a:defRPr>
      </a:lvl7pPr>
      <a:lvl8pPr marL="12434444" algn="l" defTabSz="3552698" rtl="0" eaLnBrk="1" latinLnBrk="0" hangingPunct="1">
        <a:defRPr sz="7000" kern="1200">
          <a:solidFill>
            <a:schemeClr val="tx1"/>
          </a:solidFill>
          <a:latin typeface="+mn-lt"/>
          <a:ea typeface="+mn-ea"/>
          <a:cs typeface="+mn-cs"/>
        </a:defRPr>
      </a:lvl8pPr>
      <a:lvl9pPr marL="14210793" algn="l" defTabSz="3552698" rtl="0" eaLnBrk="1" latinLnBrk="0" hangingPunct="1">
        <a:defRPr sz="7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2000" b="-62000"/>
          </a:stretch>
        </a:blipFill>
        <a:effectLst/>
      </p:bgPr>
    </p:bg>
    <p:spTree>
      <p:nvGrpSpPr>
        <p:cNvPr id="1" name=""/>
        <p:cNvGrpSpPr/>
        <p:nvPr/>
      </p:nvGrpSpPr>
      <p:grpSpPr>
        <a:xfrm>
          <a:off x="0" y="0"/>
          <a:ext cx="0" cy="0"/>
          <a:chOff x="0" y="0"/>
          <a:chExt cx="0" cy="0"/>
        </a:xfrm>
      </p:grpSpPr>
      <p:sp>
        <p:nvSpPr>
          <p:cNvPr id="76" name="TextBox 75"/>
          <p:cNvSpPr txBox="1"/>
          <p:nvPr/>
        </p:nvSpPr>
        <p:spPr>
          <a:xfrm>
            <a:off x="11049000" y="9753600"/>
            <a:ext cx="10617200" cy="9509760"/>
          </a:xfrm>
          <a:prstGeom prst="rect">
            <a:avLst/>
          </a:prstGeom>
          <a:solidFill>
            <a:srgbClr val="000000">
              <a:alpha val="50000"/>
            </a:srgbClr>
          </a:solidFill>
          <a:ln>
            <a:solidFill>
              <a:schemeClr val="accent6">
                <a:lumMod val="75000"/>
              </a:schemeClr>
            </a:solidFill>
          </a:ln>
        </p:spPr>
        <p:style>
          <a:lnRef idx="3">
            <a:schemeClr val="lt1"/>
          </a:lnRef>
          <a:fillRef idx="1">
            <a:schemeClr val="dk1"/>
          </a:fillRef>
          <a:effectRef idx="1">
            <a:schemeClr val="dk1"/>
          </a:effectRef>
          <a:fontRef idx="minor">
            <a:schemeClr val="lt1"/>
          </a:fontRef>
        </p:style>
        <p:txBody>
          <a:bodyPr wrap="square" lIns="60954" tIns="30477" rIns="60954" bIns="30477" rtlCol="0">
            <a:spAutoFit/>
          </a:bodyPr>
          <a:lstStyle/>
          <a:p>
            <a:r>
              <a:rPr lang="en-US" sz="2900" b="1" dirty="0" smtClean="0"/>
              <a:t>Sensor Pod In a Nutshell</a:t>
            </a:r>
          </a:p>
          <a:p>
            <a:endParaRPr lang="en-US" sz="2900" b="1" dirty="0" smtClean="0"/>
          </a:p>
          <a:p>
            <a:r>
              <a:rPr lang="en-US" sz="2000" dirty="0" smtClean="0"/>
              <a:t>The Sensor Pod integrates hardware devices for computation, communications, and power management.  The Samsung Galaxy Nexus phone hosts the Android OS, </a:t>
            </a:r>
            <a:r>
              <a:rPr lang="en-US" sz="2000" dirty="0" err="1" smtClean="0"/>
              <a:t>DataTurbine</a:t>
            </a:r>
            <a:r>
              <a:rPr lang="en-US" sz="2000" dirty="0" smtClean="0"/>
              <a:t>, and Control and Communications Software.  The IOIO board provides power to the phone, and interface to the digital and analog sensors.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sp>
        <p:nvSpPr>
          <p:cNvPr id="6" name="TextBox 5"/>
          <p:cNvSpPr txBox="1"/>
          <p:nvPr/>
        </p:nvSpPr>
        <p:spPr>
          <a:xfrm>
            <a:off x="254000" y="1981200"/>
            <a:ext cx="10617200" cy="10515600"/>
          </a:xfrm>
          <a:prstGeom prst="rect">
            <a:avLst/>
          </a:prstGeom>
          <a:solidFill>
            <a:srgbClr val="000000">
              <a:alpha val="50000"/>
            </a:srgbClr>
          </a:solidFill>
          <a:ln>
            <a:solidFill>
              <a:schemeClr val="accent6">
                <a:lumMod val="75000"/>
              </a:schemeClr>
            </a:solidFill>
          </a:ln>
        </p:spPr>
        <p:style>
          <a:lnRef idx="3">
            <a:schemeClr val="lt1"/>
          </a:lnRef>
          <a:fillRef idx="1">
            <a:schemeClr val="dk1"/>
          </a:fillRef>
          <a:effectRef idx="1">
            <a:schemeClr val="dk1"/>
          </a:effectRef>
          <a:fontRef idx="minor">
            <a:schemeClr val="lt1"/>
          </a:fontRef>
        </p:style>
        <p:txBody>
          <a:bodyPr wrap="square" lIns="60954" tIns="30477" rIns="60954" bIns="30477" rtlCol="0">
            <a:spAutoFit/>
          </a:bodyPr>
          <a:lstStyle/>
          <a:p>
            <a:r>
              <a:rPr lang="en-US" sz="2900" b="1" dirty="0"/>
              <a:t>Abstract</a:t>
            </a:r>
          </a:p>
          <a:p>
            <a:r>
              <a:rPr lang="en-US" sz="2000" dirty="0">
                <a:solidFill>
                  <a:schemeClr val="bg1"/>
                </a:solidFill>
              </a:rPr>
              <a:t>The OSDT-Android Sensor Pod is a next-generation smart controller and communications device for applications in environmental monitoring, disaster response, and other real-time sensor applications. It combines the Open-Source </a:t>
            </a:r>
            <a:r>
              <a:rPr lang="en-US" sz="2000" dirty="0" err="1">
                <a:solidFill>
                  <a:schemeClr val="bg1"/>
                </a:solidFill>
              </a:rPr>
              <a:t>DataTurbine</a:t>
            </a:r>
            <a:r>
              <a:rPr lang="en-US" sz="2000" dirty="0">
                <a:solidFill>
                  <a:schemeClr val="bg1"/>
                </a:solidFill>
              </a:rPr>
              <a:t> streaming data middleware with the android platform to provide a robust, scalable, embedded computing and communication platform for distributed sensor networks. In this project we customized the Sensor Pod to serve as a smart buoy controller for experiments in lake ecology (limnology). This involved a combination of software and hardware developments together with field deployments to study the effects of induced lake mixing on invasive species at the North Temperate Lake (NTL) Long Term Ecological Research (LTER) site in Northern Wisconsin.</a:t>
            </a:r>
            <a:endParaRPr lang="en-US" sz="2000" dirty="0" smtClean="0">
              <a:solidFill>
                <a:schemeClr val="bg1"/>
              </a:solidFill>
            </a:endParaRPr>
          </a:p>
          <a:p>
            <a:endParaRPr lang="en-US" sz="800" dirty="0" smtClean="0">
              <a:solidFill>
                <a:schemeClr val="bg1"/>
              </a:solidFill>
            </a:endParaRPr>
          </a:p>
          <a:p>
            <a:r>
              <a:rPr lang="en-US" sz="2000" dirty="0" smtClean="0">
                <a:solidFill>
                  <a:schemeClr val="bg1"/>
                </a:solidFill>
              </a:rPr>
              <a:t>This </a:t>
            </a:r>
            <a:r>
              <a:rPr lang="en-US" sz="2000" dirty="0">
                <a:solidFill>
                  <a:schemeClr val="bg1"/>
                </a:solidFill>
              </a:rPr>
              <a:t>project is collaboration with members of the University of Wisconsin North Temperate Lakes Long Term Ecological Research (LTER) site and the Global Lake Ecological Observing Network (GLEON, http://www.gleon.org) and is funded by the Gordon and Betty Moore Foundation.</a:t>
            </a:r>
          </a:p>
          <a:p>
            <a:r>
              <a:rPr lang="en-US" sz="2000" dirty="0">
                <a:solidFill>
                  <a:schemeClr val="bg1"/>
                </a:solidFill>
              </a:rPr>
              <a:t>As part of the project, we ported the OSDT middleware to the Android platform and developed new software for configuring and managing real-time embedded applications. The OSDT-Android controller communicates with sensors through serial interface and manages sensor interfaces, data acquisition, and data transmission over cellular network. Developed in Java, the OSDT sensor pod can manage a local constellation of sensors and communicates with other OSDT-enabled platforms. It can be readily updated to incorporate new software modules, and dynamically reconfigured to schedule these modules to control sensor operations and communications. It is designed to support on-platform event detection and real-time control, and includes necessary software for scheduling sensor operations and communications. Data from the field-deployed system is streamed to a </a:t>
            </a:r>
            <a:r>
              <a:rPr lang="en-US" sz="2000" dirty="0" err="1">
                <a:solidFill>
                  <a:schemeClr val="bg1"/>
                </a:solidFill>
              </a:rPr>
              <a:t>DataTurbine</a:t>
            </a:r>
            <a:r>
              <a:rPr lang="en-US" sz="2000" dirty="0">
                <a:solidFill>
                  <a:schemeClr val="bg1"/>
                </a:solidFill>
              </a:rPr>
              <a:t> server running on Amazon Elastic Compute Cloud (Amazon EC2) platform. Amazon cloud computing platform provides several benefits including elasticity, scalability, and low start up costs.</a:t>
            </a:r>
          </a:p>
          <a:p>
            <a:r>
              <a:rPr lang="en-US" sz="2000" dirty="0">
                <a:solidFill>
                  <a:schemeClr val="bg1"/>
                </a:solidFill>
              </a:rPr>
              <a:t>The OSDT-Android Sensor Pod was deployed at the Crystal Lake on August 7th 2012. This deployment includes a variety of sensor for monitoring lake processes, including temperature at twenty seven depths, dissolved oxygen, conductivity, pH/ORP, </a:t>
            </a:r>
            <a:r>
              <a:rPr lang="en-US" sz="2000" dirty="0" err="1">
                <a:solidFill>
                  <a:schemeClr val="bg1"/>
                </a:solidFill>
              </a:rPr>
              <a:t>flourescence</a:t>
            </a:r>
            <a:r>
              <a:rPr lang="en-US" sz="2000" dirty="0">
                <a:solidFill>
                  <a:schemeClr val="bg1"/>
                </a:solidFill>
              </a:rPr>
              <a:t> sensors (</a:t>
            </a:r>
            <a:r>
              <a:rPr lang="en-US" sz="2000" dirty="0" err="1">
                <a:solidFill>
                  <a:schemeClr val="bg1"/>
                </a:solidFill>
              </a:rPr>
              <a:t>Chloraphyll</a:t>
            </a:r>
            <a:r>
              <a:rPr lang="en-US" sz="2000" dirty="0">
                <a:solidFill>
                  <a:schemeClr val="bg1"/>
                </a:solidFill>
              </a:rPr>
              <a:t> a, Blue-green Algae, and </a:t>
            </a:r>
            <a:r>
              <a:rPr lang="en-US" sz="2000" dirty="0" err="1">
                <a:solidFill>
                  <a:schemeClr val="bg1"/>
                </a:solidFill>
              </a:rPr>
              <a:t>Rhodamine</a:t>
            </a:r>
            <a:r>
              <a:rPr lang="en-US" sz="2000" dirty="0">
                <a:solidFill>
                  <a:schemeClr val="bg1"/>
                </a:solidFill>
              </a:rPr>
              <a:t> WT) and voltage. All the sensors were sampled once per minute and the gathered data is logged at multiple points within the network to tolerate system failures. The acquired data is also transmitted in real-time to a </a:t>
            </a:r>
            <a:r>
              <a:rPr lang="en-US" sz="2000" dirty="0" err="1">
                <a:solidFill>
                  <a:schemeClr val="bg1"/>
                </a:solidFill>
              </a:rPr>
              <a:t>DataTurbine</a:t>
            </a:r>
            <a:r>
              <a:rPr lang="en-US" sz="2000" dirty="0">
                <a:solidFill>
                  <a:schemeClr val="bg1"/>
                </a:solidFill>
              </a:rPr>
              <a:t> server running on EC2 platform. We also conducted networking tests to gather system metrics including network latency and signal strength variations. The field-deployed component has been robust to occasional power and network outages and the system has been running stably since coming online.</a:t>
            </a:r>
          </a:p>
        </p:txBody>
      </p:sp>
      <p:sp>
        <p:nvSpPr>
          <p:cNvPr id="8" name="TextBox 7"/>
          <p:cNvSpPr txBox="1"/>
          <p:nvPr/>
        </p:nvSpPr>
        <p:spPr>
          <a:xfrm>
            <a:off x="22047200" y="1969359"/>
            <a:ext cx="10617200" cy="10679841"/>
          </a:xfrm>
          <a:prstGeom prst="rect">
            <a:avLst/>
          </a:prstGeom>
          <a:solidFill>
            <a:srgbClr val="000000">
              <a:alpha val="30196"/>
            </a:srgbClr>
          </a:solidFill>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wrap="square" lIns="60954" tIns="30477" rIns="60954" bIns="30477" rtlCol="0">
            <a:spAutoFit/>
          </a:bodyPr>
          <a:lstStyle/>
          <a:p>
            <a:r>
              <a:rPr lang="en-US" sz="2900" b="1" dirty="0" smtClean="0">
                <a:solidFill>
                  <a:schemeClr val="bg1"/>
                </a:solidFill>
              </a:rPr>
              <a:t>Lake Deployment at Crystal Lake in Wisconsin</a:t>
            </a:r>
            <a:endParaRPr lang="en-US" sz="2900" dirty="0" smtClean="0">
              <a:solidFill>
                <a:schemeClr val="bg1"/>
              </a:solidFill>
            </a:endParaRPr>
          </a:p>
          <a:p>
            <a:r>
              <a:rPr lang="en-US" sz="2000" dirty="0" smtClean="0">
                <a:solidFill>
                  <a:schemeClr val="bg1"/>
                </a:solidFill>
              </a:rPr>
              <a:t>Rainbow smelt, a cool-water fish species that was once introduced and established in non-native lakes, led to the demise of native fish species such as yellow perch, </a:t>
            </a:r>
            <a:r>
              <a:rPr lang="en-US" sz="2000" dirty="0" err="1" smtClean="0">
                <a:solidFill>
                  <a:schemeClr val="bg1"/>
                </a:solidFill>
              </a:rPr>
              <a:t>cisco</a:t>
            </a:r>
            <a:r>
              <a:rPr lang="en-US" sz="2000" dirty="0" smtClean="0">
                <a:solidFill>
                  <a:schemeClr val="bg1"/>
                </a:solidFill>
              </a:rPr>
              <a:t> (or lake herring), or walleye due to competition for food resources or direct predation.  In the case of walleye, the introduction of rainbow smelt led to degradation of recreational fishing, an ecosystem service. A new approach to eliminating rainbow smelt – whole lake thermal manipulation – takes advantage of the differences in thermal tolerances between smelt, yellow perch, and walleye. By experimentally mixing a lake via multiple large diaphragms stationed over the deepest spot in the lake during mid-summer, researchers expect that the deeper waters of a lake will warm sufficiently to eliminate the cool water habitat required by the smelt. </a:t>
            </a:r>
          </a:p>
          <a:p>
            <a:endParaRPr lang="en-US" sz="2000" dirty="0" smtClean="0">
              <a:solidFill>
                <a:schemeClr val="bg1"/>
              </a:solidFill>
            </a:endParaRPr>
          </a:p>
          <a:p>
            <a:r>
              <a:rPr lang="en-US" sz="2000" dirty="0" smtClean="0">
                <a:solidFill>
                  <a:schemeClr val="bg1"/>
                </a:solidFill>
              </a:rPr>
              <a:t>In August 2012, this expedition deployed a second buoy over a secondary deep spot in the study lake, Crystal Lake, away from the diaphragms and an existing observational buoy. This was done to determine the horizontal extent of mixing in the lake as well as to collect associated measures of lake attributes, including dissolved oxygen, chlorophyll, and temperature at multiple depths.  To date, we have observed that the diaphragms successfully warmed the bottom waters throughout the entire lake, stressing the rainbow smelt.   During the winter, the lessons learned from this deployment will be integrated into refined design of the hardware and software, and the experimentation will continue in summer 2013.</a:t>
            </a:r>
          </a:p>
          <a:p>
            <a:endParaRPr lang="en-US" sz="2000" dirty="0" smtClean="0">
              <a:solidFill>
                <a:schemeClr val="bg1"/>
              </a:solidFill>
            </a:endParaRPr>
          </a:p>
          <a:p>
            <a:r>
              <a:rPr lang="en-US" sz="2000" dirty="0" smtClean="0">
                <a:solidFill>
                  <a:schemeClr val="bg1"/>
                </a:solidFill>
              </a:rPr>
              <a:t>This deployment involved the following sensors: Weather station (air temperature, barometric pressure, relative humidity, rainfall, rainfall duration, rain intensity, wind speed, wind direction);  </a:t>
            </a:r>
            <a:r>
              <a:rPr lang="en-US" sz="2000" dirty="0" err="1" smtClean="0">
                <a:solidFill>
                  <a:schemeClr val="bg1"/>
                </a:solidFill>
              </a:rPr>
              <a:t>Hydrolab</a:t>
            </a:r>
            <a:r>
              <a:rPr lang="en-US" sz="2000" dirty="0" smtClean="0">
                <a:solidFill>
                  <a:schemeClr val="bg1"/>
                </a:solidFill>
              </a:rPr>
              <a:t> </a:t>
            </a:r>
            <a:r>
              <a:rPr lang="en-US" sz="2000" dirty="0" err="1" smtClean="0">
                <a:solidFill>
                  <a:schemeClr val="bg1"/>
                </a:solidFill>
              </a:rPr>
              <a:t>Multiprobe</a:t>
            </a:r>
            <a:r>
              <a:rPr lang="en-US" sz="2000" dirty="0" smtClean="0">
                <a:solidFill>
                  <a:schemeClr val="bg1"/>
                </a:solidFill>
              </a:rPr>
              <a:t> (water temperature, conductivity, pH, fluorescence); </a:t>
            </a:r>
            <a:r>
              <a:rPr lang="en-US" sz="2000" dirty="0" err="1" smtClean="0">
                <a:solidFill>
                  <a:schemeClr val="bg1"/>
                </a:solidFill>
              </a:rPr>
              <a:t>thermistor</a:t>
            </a:r>
            <a:r>
              <a:rPr lang="en-US" sz="2000" dirty="0" smtClean="0">
                <a:solidFill>
                  <a:schemeClr val="bg1"/>
                </a:solidFill>
              </a:rPr>
              <a:t> chain: (27 temperature sensors at various depths).</a:t>
            </a:r>
          </a:p>
          <a:p>
            <a:endParaRPr lang="en-US" sz="2000" dirty="0" smtClean="0">
              <a:solidFill>
                <a:schemeClr val="bg1"/>
              </a:solidFill>
            </a:endParaRPr>
          </a:p>
          <a:p>
            <a:r>
              <a:rPr lang="en-US" sz="2000" dirty="0" smtClean="0">
                <a:solidFill>
                  <a:schemeClr val="bg1"/>
                </a:solidFill>
              </a:rPr>
              <a:t>Crystal Lake is a primary study lake of the Long-Term Ecological Research (LTER) network’s North Temperate Lake (NTL) site, which is also a key GLEON site. </a:t>
            </a: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b="1" dirty="0" smtClean="0">
              <a:solidFill>
                <a:schemeClr val="bg1"/>
              </a:solidFill>
            </a:endParaRPr>
          </a:p>
          <a:p>
            <a:endParaRPr lang="en-US" sz="2100" b="1" dirty="0">
              <a:solidFill>
                <a:schemeClr val="bg1"/>
              </a:solidFill>
            </a:endParaRPr>
          </a:p>
        </p:txBody>
      </p:sp>
      <p:sp>
        <p:nvSpPr>
          <p:cNvPr id="15" name="TextBox 14"/>
          <p:cNvSpPr txBox="1"/>
          <p:nvPr/>
        </p:nvSpPr>
        <p:spPr>
          <a:xfrm>
            <a:off x="22047200" y="12877800"/>
            <a:ext cx="10617200" cy="6400800"/>
          </a:xfrm>
          <a:prstGeom prst="rect">
            <a:avLst/>
          </a:prstGeom>
          <a:solidFill>
            <a:srgbClr val="000000">
              <a:alpha val="30196"/>
            </a:srgbClr>
          </a:solidFill>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wrap="square" lIns="60954" tIns="30477" rIns="60954" bIns="30477" rtlCol="0">
            <a:spAutoFit/>
          </a:bodyPr>
          <a:lstStyle/>
          <a:p>
            <a:r>
              <a:rPr lang="en-US" sz="2900" dirty="0" smtClean="0">
                <a:solidFill>
                  <a:schemeClr val="bg1"/>
                </a:solidFill>
              </a:rPr>
              <a:t>XML Configuration and Control</a:t>
            </a:r>
          </a:p>
          <a:p>
            <a:r>
              <a:rPr lang="en-US" sz="2000" dirty="0" smtClean="0">
                <a:solidFill>
                  <a:schemeClr val="bg1"/>
                </a:solidFill>
              </a:rPr>
              <a:t>The Sensor Pod can be dynamically reconfigured by modifying a global XML configuration file. Common management tasks can be accomplished efficiently by on-the-fly changes to this file, e.g., adding/removing sensors, changing sample rates, modifying communication policies. This greatly simplifies system configuration and management tasks and enables new science experiments that require real-time adaptive control.</a:t>
            </a:r>
          </a:p>
          <a:p>
            <a:endParaRPr lang="en-US" sz="2000" dirty="0" smtClean="0">
              <a:solidFill>
                <a:schemeClr val="bg1"/>
              </a:solidFill>
            </a:endParaRPr>
          </a:p>
          <a:p>
            <a:r>
              <a:rPr lang="en-US" sz="1400" dirty="0" smtClean="0">
                <a:solidFill>
                  <a:schemeClr val="bg1"/>
                </a:solidFill>
              </a:rPr>
              <a:t>&lt;</a:t>
            </a:r>
            <a:r>
              <a:rPr lang="en-US" sz="1400" dirty="0" err="1" smtClean="0">
                <a:solidFill>
                  <a:schemeClr val="bg1"/>
                </a:solidFill>
              </a:rPr>
              <a:t>InstrumentList</a:t>
            </a:r>
            <a:r>
              <a:rPr lang="en-US" sz="1400" dirty="0" smtClean="0">
                <a:solidFill>
                  <a:schemeClr val="bg1"/>
                </a:solidFill>
              </a:rPr>
              <a:t>&gt;</a:t>
            </a:r>
          </a:p>
          <a:p>
            <a:r>
              <a:rPr lang="en-US" sz="1400" dirty="0" smtClean="0">
                <a:solidFill>
                  <a:schemeClr val="bg1"/>
                </a:solidFill>
              </a:rPr>
              <a:t>&lt;Instrument&gt;</a:t>
            </a:r>
          </a:p>
          <a:p>
            <a:r>
              <a:rPr lang="en-US" sz="1400" dirty="0" smtClean="0">
                <a:solidFill>
                  <a:schemeClr val="bg1"/>
                </a:solidFill>
              </a:rPr>
              <a:t>&lt;name&gt;</a:t>
            </a:r>
            <a:r>
              <a:rPr lang="en-US" sz="1400" dirty="0" err="1" smtClean="0">
                <a:solidFill>
                  <a:schemeClr val="bg1"/>
                </a:solidFill>
              </a:rPr>
              <a:t>seaFET</a:t>
            </a:r>
            <a:r>
              <a:rPr lang="en-US" sz="1400" dirty="0" smtClean="0">
                <a:solidFill>
                  <a:schemeClr val="bg1"/>
                </a:solidFill>
              </a:rPr>
              <a:t>&lt;/name&gt;</a:t>
            </a:r>
          </a:p>
          <a:p>
            <a:r>
              <a:rPr lang="en-US" sz="1400" dirty="0" smtClean="0">
                <a:solidFill>
                  <a:schemeClr val="bg1"/>
                </a:solidFill>
              </a:rPr>
              <a:t>&lt;id&gt;1&lt;/id&gt;</a:t>
            </a:r>
          </a:p>
          <a:p>
            <a:r>
              <a:rPr lang="en-US" sz="1400" dirty="0" smtClean="0">
                <a:solidFill>
                  <a:schemeClr val="bg1"/>
                </a:solidFill>
              </a:rPr>
              <a:t>&lt;</a:t>
            </a:r>
            <a:r>
              <a:rPr lang="en-US" sz="1400" dirty="0" err="1" smtClean="0">
                <a:solidFill>
                  <a:schemeClr val="bg1"/>
                </a:solidFill>
              </a:rPr>
              <a:t>serialnumber</a:t>
            </a:r>
            <a:r>
              <a:rPr lang="en-US" sz="1400" dirty="0" smtClean="0">
                <a:solidFill>
                  <a:schemeClr val="bg1"/>
                </a:solidFill>
              </a:rPr>
              <a:t>&gt;10.0.100&lt;/</a:t>
            </a:r>
            <a:r>
              <a:rPr lang="en-US" sz="1400" dirty="0" err="1" smtClean="0">
                <a:solidFill>
                  <a:schemeClr val="bg1"/>
                </a:solidFill>
              </a:rPr>
              <a:t>serialnumber</a:t>
            </a:r>
            <a:r>
              <a:rPr lang="en-US" sz="1400" dirty="0" smtClean="0">
                <a:solidFill>
                  <a:schemeClr val="bg1"/>
                </a:solidFill>
              </a:rPr>
              <a:t>&gt;</a:t>
            </a:r>
          </a:p>
          <a:p>
            <a:r>
              <a:rPr lang="en-US" sz="1400" dirty="0" smtClean="0">
                <a:solidFill>
                  <a:schemeClr val="bg1"/>
                </a:solidFill>
              </a:rPr>
              <a:t>&lt;</a:t>
            </a:r>
            <a:r>
              <a:rPr lang="en-US" sz="1400" dirty="0" err="1" smtClean="0">
                <a:solidFill>
                  <a:schemeClr val="bg1"/>
                </a:solidFill>
              </a:rPr>
              <a:t>imaddress</a:t>
            </a:r>
            <a:r>
              <a:rPr lang="en-US" sz="1400" dirty="0" smtClean="0">
                <a:solidFill>
                  <a:schemeClr val="bg1"/>
                </a:solidFill>
              </a:rPr>
              <a:t>&gt;01&lt;/</a:t>
            </a:r>
            <a:r>
              <a:rPr lang="en-US" sz="1400" dirty="0" err="1" smtClean="0">
                <a:solidFill>
                  <a:schemeClr val="bg1"/>
                </a:solidFill>
              </a:rPr>
              <a:t>imaddress</a:t>
            </a:r>
            <a:r>
              <a:rPr lang="en-US" sz="1400" dirty="0" smtClean="0">
                <a:solidFill>
                  <a:schemeClr val="bg1"/>
                </a:solidFill>
              </a:rPr>
              <a:t>&gt;</a:t>
            </a:r>
          </a:p>
          <a:p>
            <a:r>
              <a:rPr lang="en-US" sz="1400" dirty="0" smtClean="0">
                <a:solidFill>
                  <a:schemeClr val="bg1"/>
                </a:solidFill>
              </a:rPr>
              <a:t>&lt;</a:t>
            </a:r>
            <a:r>
              <a:rPr lang="en-US" sz="1400" dirty="0" err="1" smtClean="0">
                <a:solidFill>
                  <a:schemeClr val="bg1"/>
                </a:solidFill>
              </a:rPr>
              <a:t>commandsetlist</a:t>
            </a:r>
            <a:r>
              <a:rPr lang="en-US" sz="1400" dirty="0" smtClean="0">
                <a:solidFill>
                  <a:schemeClr val="bg1"/>
                </a:solidFill>
              </a:rPr>
              <a:t>&gt; </a:t>
            </a:r>
          </a:p>
          <a:p>
            <a:r>
              <a:rPr lang="en-US" sz="1400" dirty="0" smtClean="0">
                <a:solidFill>
                  <a:schemeClr val="bg1"/>
                </a:solidFill>
              </a:rPr>
              <a:t>  &lt;</a:t>
            </a:r>
            <a:r>
              <a:rPr lang="en-US" sz="1400" dirty="0" err="1" smtClean="0">
                <a:solidFill>
                  <a:schemeClr val="bg1"/>
                </a:solidFill>
              </a:rPr>
              <a:t>commandset</a:t>
            </a:r>
            <a:r>
              <a:rPr lang="en-US" sz="1400" dirty="0" smtClean="0">
                <a:solidFill>
                  <a:schemeClr val="bg1"/>
                </a:solidFill>
              </a:rPr>
              <a:t>&gt;</a:t>
            </a:r>
          </a:p>
          <a:p>
            <a:r>
              <a:rPr lang="en-US" sz="1400" dirty="0" smtClean="0">
                <a:solidFill>
                  <a:schemeClr val="bg1"/>
                </a:solidFill>
              </a:rPr>
              <a:t>    &lt;</a:t>
            </a:r>
            <a:r>
              <a:rPr lang="en-US" sz="1400" dirty="0" err="1" smtClean="0">
                <a:solidFill>
                  <a:schemeClr val="bg1"/>
                </a:solidFill>
              </a:rPr>
              <a:t>startdatetime</a:t>
            </a:r>
            <a:r>
              <a:rPr lang="en-US" sz="1400" dirty="0" smtClean="0">
                <a:solidFill>
                  <a:schemeClr val="bg1"/>
                </a:solidFill>
              </a:rPr>
              <a:t>&gt;08/07/2011:10:00:00&lt;/</a:t>
            </a:r>
            <a:r>
              <a:rPr lang="en-US" sz="1400" dirty="0" err="1" smtClean="0">
                <a:solidFill>
                  <a:schemeClr val="bg1"/>
                </a:solidFill>
              </a:rPr>
              <a:t>startdatetime</a:t>
            </a:r>
            <a:r>
              <a:rPr lang="en-US" sz="1400" dirty="0" smtClean="0">
                <a:solidFill>
                  <a:schemeClr val="bg1"/>
                </a:solidFill>
              </a:rPr>
              <a:t>&gt;</a:t>
            </a:r>
          </a:p>
          <a:p>
            <a:r>
              <a:rPr lang="en-US" sz="1400" dirty="0" smtClean="0">
                <a:solidFill>
                  <a:schemeClr val="bg1"/>
                </a:solidFill>
              </a:rPr>
              <a:t>    &lt;</a:t>
            </a:r>
            <a:r>
              <a:rPr lang="en-US" sz="1400" dirty="0" err="1" smtClean="0">
                <a:solidFill>
                  <a:schemeClr val="bg1"/>
                </a:solidFill>
              </a:rPr>
              <a:t>enddatetime</a:t>
            </a:r>
            <a:r>
              <a:rPr lang="en-US" sz="1400" dirty="0" smtClean="0">
                <a:solidFill>
                  <a:schemeClr val="bg1"/>
                </a:solidFill>
              </a:rPr>
              <a:t>&gt;08/10/201123:00:00&lt;/</a:t>
            </a:r>
            <a:r>
              <a:rPr lang="en-US" sz="1400" dirty="0" err="1" smtClean="0">
                <a:solidFill>
                  <a:schemeClr val="bg1"/>
                </a:solidFill>
              </a:rPr>
              <a:t>enddatetime</a:t>
            </a:r>
            <a:r>
              <a:rPr lang="en-US" sz="1400" dirty="0" smtClean="0">
                <a:solidFill>
                  <a:schemeClr val="bg1"/>
                </a:solidFill>
              </a:rPr>
              <a:t>&gt;</a:t>
            </a:r>
          </a:p>
          <a:p>
            <a:r>
              <a:rPr lang="en-US" sz="1400" dirty="0" smtClean="0">
                <a:solidFill>
                  <a:schemeClr val="bg1"/>
                </a:solidFill>
              </a:rPr>
              <a:t>    &lt;frequency&gt;60&lt;/frequency&gt;</a:t>
            </a:r>
          </a:p>
          <a:p>
            <a:r>
              <a:rPr lang="en-US" sz="1400" dirty="0" smtClean="0">
                <a:solidFill>
                  <a:schemeClr val="bg1"/>
                </a:solidFill>
              </a:rPr>
              <a:t>    &lt;command&gt;</a:t>
            </a:r>
          </a:p>
          <a:p>
            <a:r>
              <a:rPr lang="en-US" sz="1400" dirty="0" smtClean="0">
                <a:solidFill>
                  <a:schemeClr val="bg1"/>
                </a:solidFill>
              </a:rPr>
              <a:t>      &lt;</a:t>
            </a:r>
            <a:r>
              <a:rPr lang="en-US" sz="1400" dirty="0" err="1" smtClean="0">
                <a:solidFill>
                  <a:schemeClr val="bg1"/>
                </a:solidFill>
              </a:rPr>
              <a:t>numberofretries</a:t>
            </a:r>
            <a:r>
              <a:rPr lang="en-US" sz="1400" dirty="0" smtClean="0">
                <a:solidFill>
                  <a:schemeClr val="bg1"/>
                </a:solidFill>
              </a:rPr>
              <a:t>&gt;3&lt;/</a:t>
            </a:r>
            <a:r>
              <a:rPr lang="en-US" sz="1400" dirty="0" err="1" smtClean="0">
                <a:solidFill>
                  <a:schemeClr val="bg1"/>
                </a:solidFill>
              </a:rPr>
              <a:t>numberofretries</a:t>
            </a:r>
            <a:r>
              <a:rPr lang="en-US" sz="1400" dirty="0" smtClean="0">
                <a:solidFill>
                  <a:schemeClr val="bg1"/>
                </a:solidFill>
              </a:rPr>
              <a:t>&gt;</a:t>
            </a:r>
          </a:p>
          <a:p>
            <a:r>
              <a:rPr lang="en-US" sz="1400" dirty="0" smtClean="0">
                <a:solidFill>
                  <a:schemeClr val="bg1"/>
                </a:solidFill>
              </a:rPr>
              <a:t>      &lt;timeout&gt;40&lt;/timeout&gt;</a:t>
            </a:r>
          </a:p>
          <a:p>
            <a:r>
              <a:rPr lang="en-US" sz="1400" dirty="0" smtClean="0">
                <a:solidFill>
                  <a:schemeClr val="bg1"/>
                </a:solidFill>
              </a:rPr>
              <a:t>      &lt;</a:t>
            </a:r>
            <a:r>
              <a:rPr lang="en-US" sz="1400" dirty="0" err="1" smtClean="0">
                <a:solidFill>
                  <a:schemeClr val="bg1"/>
                </a:solidFill>
              </a:rPr>
              <a:t>osdt</a:t>
            </a:r>
            <a:r>
              <a:rPr lang="en-US" sz="1400" dirty="0" smtClean="0">
                <a:solidFill>
                  <a:schemeClr val="bg1"/>
                </a:solidFill>
              </a:rPr>
              <a:t>-server-address&gt;localhost:3333&lt;/</a:t>
            </a:r>
            <a:r>
              <a:rPr lang="en-US" sz="1400" dirty="0" err="1" smtClean="0">
                <a:solidFill>
                  <a:schemeClr val="bg1"/>
                </a:solidFill>
              </a:rPr>
              <a:t>osdt</a:t>
            </a:r>
            <a:r>
              <a:rPr lang="en-US" sz="1400" dirty="0" smtClean="0">
                <a:solidFill>
                  <a:schemeClr val="bg1"/>
                </a:solidFill>
              </a:rPr>
              <a:t>-server-address&gt;</a:t>
            </a:r>
          </a:p>
          <a:p>
            <a:r>
              <a:rPr lang="en-US" sz="1400" dirty="0" smtClean="0">
                <a:solidFill>
                  <a:schemeClr val="bg1"/>
                </a:solidFill>
              </a:rPr>
              <a:t>      &lt;</a:t>
            </a:r>
            <a:r>
              <a:rPr lang="en-US" sz="1400" dirty="0" err="1" smtClean="0">
                <a:solidFill>
                  <a:schemeClr val="bg1"/>
                </a:solidFill>
              </a:rPr>
              <a:t>osdt</a:t>
            </a:r>
            <a:r>
              <a:rPr lang="en-US" sz="1400" dirty="0" smtClean="0">
                <a:solidFill>
                  <a:schemeClr val="bg1"/>
                </a:solidFill>
              </a:rPr>
              <a:t>-source-name&gt;seaFET01ctd&lt;/</a:t>
            </a:r>
            <a:r>
              <a:rPr lang="en-US" sz="1400" dirty="0" err="1" smtClean="0">
                <a:solidFill>
                  <a:schemeClr val="bg1"/>
                </a:solidFill>
              </a:rPr>
              <a:t>osdt</a:t>
            </a:r>
            <a:r>
              <a:rPr lang="en-US" sz="1400" dirty="0" smtClean="0">
                <a:solidFill>
                  <a:schemeClr val="bg1"/>
                </a:solidFill>
              </a:rPr>
              <a:t>-source-name&gt;</a:t>
            </a:r>
          </a:p>
          <a:p>
            <a:r>
              <a:rPr lang="en-US" sz="1400" dirty="0" smtClean="0">
                <a:solidFill>
                  <a:schemeClr val="bg1"/>
                </a:solidFill>
              </a:rPr>
              <a:t>      &lt;</a:t>
            </a:r>
            <a:r>
              <a:rPr lang="en-US" sz="1400" dirty="0" err="1" smtClean="0">
                <a:solidFill>
                  <a:schemeClr val="bg1"/>
                </a:solidFill>
              </a:rPr>
              <a:t>osdt</a:t>
            </a:r>
            <a:r>
              <a:rPr lang="en-US" sz="1400" dirty="0" smtClean="0">
                <a:solidFill>
                  <a:schemeClr val="bg1"/>
                </a:solidFill>
              </a:rPr>
              <a:t>-channel-mapping&gt;</a:t>
            </a:r>
            <a:r>
              <a:rPr lang="en-US" sz="1400" dirty="0" err="1" smtClean="0">
                <a:solidFill>
                  <a:schemeClr val="bg1"/>
                </a:solidFill>
              </a:rPr>
              <a:t>temp,pressure</a:t>
            </a:r>
            <a:r>
              <a:rPr lang="en-US" sz="1400" dirty="0" smtClean="0">
                <a:solidFill>
                  <a:schemeClr val="bg1"/>
                </a:solidFill>
              </a:rPr>
              <a:t>&lt;/channel-mapping&gt;</a:t>
            </a:r>
          </a:p>
          <a:p>
            <a:r>
              <a:rPr lang="en-US" sz="1400" dirty="0" smtClean="0">
                <a:solidFill>
                  <a:schemeClr val="bg1"/>
                </a:solidFill>
              </a:rPr>
              <a:t>…</a:t>
            </a:r>
          </a:p>
          <a:p>
            <a:endParaRPr lang="en-US" sz="2000" dirty="0" smtClean="0">
              <a:solidFill>
                <a:schemeClr val="bg1"/>
              </a:solidFill>
            </a:endParaRPr>
          </a:p>
          <a:p>
            <a:r>
              <a:rPr lang="en-US" sz="2000" dirty="0" smtClean="0">
                <a:solidFill>
                  <a:schemeClr val="bg1"/>
                </a:solidFill>
              </a:rPr>
              <a:t> </a:t>
            </a:r>
            <a:endParaRPr lang="en-US" sz="2000" dirty="0">
              <a:solidFill>
                <a:schemeClr val="bg1"/>
              </a:solidFill>
            </a:endParaRPr>
          </a:p>
        </p:txBody>
      </p:sp>
      <p:sp>
        <p:nvSpPr>
          <p:cNvPr id="12" name="TextBox 11"/>
          <p:cNvSpPr txBox="1"/>
          <p:nvPr/>
        </p:nvSpPr>
        <p:spPr>
          <a:xfrm>
            <a:off x="11099800" y="1980996"/>
            <a:ext cx="10617200" cy="6583680"/>
          </a:xfrm>
          <a:prstGeom prst="rect">
            <a:avLst/>
          </a:prstGeom>
          <a:solidFill>
            <a:srgbClr val="000000">
              <a:alpha val="50196"/>
            </a:srgbClr>
          </a:solidFill>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wrap="square" lIns="60954" tIns="30477" rIns="60954" bIns="30477" rtlCol="0">
            <a:spAutoFit/>
          </a:bodyPr>
          <a:lstStyle/>
          <a:p>
            <a:r>
              <a:rPr lang="en-US" sz="2900" b="1" i="1" dirty="0" smtClean="0">
                <a:solidFill>
                  <a:schemeClr val="bg1"/>
                </a:solidFill>
              </a:rPr>
              <a:t>Power Budget and Management </a:t>
            </a:r>
          </a:p>
          <a:p>
            <a:endParaRPr lang="en-US" sz="2100" dirty="0" smtClean="0">
              <a:solidFill>
                <a:schemeClr val="bg1"/>
              </a:solidFill>
            </a:endParaRPr>
          </a:p>
          <a:p>
            <a:endParaRPr lang="en-US" sz="2100" dirty="0" smtClean="0">
              <a:solidFill>
                <a:schemeClr val="bg1"/>
              </a:solidFill>
            </a:endParaRPr>
          </a:p>
          <a:p>
            <a:endParaRPr lang="en-US" sz="2100" dirty="0" smtClean="0">
              <a:solidFill>
                <a:schemeClr val="bg1"/>
              </a:solidFill>
            </a:endParaRPr>
          </a:p>
          <a:p>
            <a:endParaRPr lang="en-US" sz="2100" dirty="0" smtClean="0">
              <a:solidFill>
                <a:schemeClr val="bg1"/>
              </a:solidFill>
            </a:endParaRPr>
          </a:p>
          <a:p>
            <a:endParaRPr lang="en-US" sz="2100" dirty="0" smtClean="0">
              <a:solidFill>
                <a:schemeClr val="bg1"/>
              </a:solidFill>
            </a:endParaRPr>
          </a:p>
          <a:p>
            <a:endParaRPr lang="en-US" sz="2100" dirty="0" smtClean="0">
              <a:solidFill>
                <a:schemeClr val="bg1"/>
              </a:solidFill>
            </a:endParaRPr>
          </a:p>
          <a:p>
            <a:endParaRPr lang="en-US" sz="2100" dirty="0" smtClean="0">
              <a:solidFill>
                <a:schemeClr val="bg1"/>
              </a:solidFill>
            </a:endParaRPr>
          </a:p>
          <a:p>
            <a:endParaRPr lang="en-US" sz="2100" dirty="0" smtClean="0">
              <a:solidFill>
                <a:schemeClr val="bg1"/>
              </a:solidFill>
            </a:endParaRPr>
          </a:p>
          <a:p>
            <a:endParaRPr lang="en-US" sz="2100" dirty="0" smtClean="0">
              <a:solidFill>
                <a:schemeClr val="bg1"/>
              </a:solidFill>
            </a:endParaRPr>
          </a:p>
          <a:p>
            <a:endParaRPr lang="en-US" sz="2100" dirty="0" smtClean="0">
              <a:solidFill>
                <a:schemeClr val="bg1"/>
              </a:solidFill>
            </a:endParaRPr>
          </a:p>
          <a:p>
            <a:endParaRPr lang="en-US" sz="2100" dirty="0" smtClean="0">
              <a:solidFill>
                <a:schemeClr val="bg1"/>
              </a:solidFill>
            </a:endParaRPr>
          </a:p>
          <a:p>
            <a:endParaRPr lang="en-US" sz="2100" dirty="0" smtClean="0">
              <a:solidFill>
                <a:schemeClr val="bg1"/>
              </a:solidFill>
            </a:endParaRPr>
          </a:p>
          <a:p>
            <a:endParaRPr lang="en-US" sz="2100" dirty="0" smtClean="0">
              <a:solidFill>
                <a:schemeClr val="bg1"/>
              </a:solidFill>
            </a:endParaRPr>
          </a:p>
          <a:p>
            <a:endParaRPr lang="en-US" sz="2100" dirty="0" smtClean="0">
              <a:solidFill>
                <a:schemeClr val="bg1"/>
              </a:solidFill>
            </a:endParaRPr>
          </a:p>
          <a:p>
            <a:endParaRPr lang="en-US" sz="2100" dirty="0" smtClean="0">
              <a:solidFill>
                <a:schemeClr val="bg1"/>
              </a:solidFill>
            </a:endParaRPr>
          </a:p>
          <a:p>
            <a:endParaRPr lang="en-US" sz="2100" dirty="0" smtClean="0">
              <a:solidFill>
                <a:schemeClr val="bg1"/>
              </a:solidFill>
            </a:endParaRPr>
          </a:p>
          <a:p>
            <a:endParaRPr lang="en-US" sz="2100" dirty="0" smtClean="0">
              <a:solidFill>
                <a:schemeClr val="bg1"/>
              </a:solidFill>
            </a:endParaRPr>
          </a:p>
          <a:p>
            <a:endParaRPr lang="en-US" sz="2100" dirty="0">
              <a:solidFill>
                <a:schemeClr val="bg1"/>
              </a:solidFill>
            </a:endParaRPr>
          </a:p>
        </p:txBody>
      </p:sp>
      <p:sp>
        <p:nvSpPr>
          <p:cNvPr id="35" name="TextBox 34"/>
          <p:cNvSpPr txBox="1"/>
          <p:nvPr/>
        </p:nvSpPr>
        <p:spPr>
          <a:xfrm>
            <a:off x="0" y="0"/>
            <a:ext cx="32918400" cy="1138773"/>
          </a:xfrm>
          <a:prstGeom prst="rect">
            <a:avLst/>
          </a:prstGeom>
          <a:noFill/>
        </p:spPr>
        <p:txBody>
          <a:bodyPr wrap="square" lIns="60954" tIns="30477" rIns="60954" bIns="30477" rtlCol="0">
            <a:spAutoFit/>
          </a:bodyP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The </a:t>
            </a: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DataTurbine</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Android Buoy Controller for Lake Monitoring</a:t>
            </a:r>
          </a:p>
        </p:txBody>
      </p:sp>
      <p:sp>
        <p:nvSpPr>
          <p:cNvPr id="36" name="TextBox 35"/>
          <p:cNvSpPr txBox="1"/>
          <p:nvPr/>
        </p:nvSpPr>
        <p:spPr>
          <a:xfrm>
            <a:off x="0" y="914400"/>
            <a:ext cx="32576221" cy="615553"/>
          </a:xfrm>
          <a:prstGeom prst="rect">
            <a:avLst/>
          </a:prstGeom>
          <a:noFill/>
        </p:spPr>
        <p:txBody>
          <a:bodyPr wrap="square" lIns="60954" tIns="30477" rIns="60954" bIns="30477" rtlCol="0">
            <a:spAutoFit/>
          </a:bodyPr>
          <a:lstStyle/>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Peter </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rPr>
              <a:t>Shin,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effectLst>
              </a:rPr>
              <a:t>Gesuri</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rPr>
              <a:t> Ramirez, Sameer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effectLst>
              </a:rPr>
              <a:t>Tilak</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Tony Fountain, </a:t>
            </a: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Corinna</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effectLst>
              </a:rPr>
              <a:t>Gries</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rPr>
              <a:t>, Tim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effectLst>
              </a:rPr>
              <a:t>Kratz</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rPr>
              <a:t>, Tim </a:t>
            </a:r>
            <a:r>
              <a:rPr lang="en-US" sz="3600" dirty="0" err="1">
                <a:ln w="18415" cmpd="sng">
                  <a:solidFill>
                    <a:srgbClr val="FFFFFF"/>
                  </a:solidFill>
                  <a:prstDash val="solid"/>
                </a:ln>
                <a:solidFill>
                  <a:srgbClr val="FFFFFF"/>
                </a:solidFill>
                <a:effectLst>
                  <a:outerShdw blurRad="63500" dir="3600000" algn="tl" rotWithShape="0">
                    <a:srgbClr val="000000">
                      <a:alpha val="70000"/>
                    </a:srgbClr>
                  </a:outerShdw>
                </a:effectLst>
              </a:rPr>
              <a:t>Meinke</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rPr>
              <a:t>, Ken Morrison, Jordan Read</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TextBox 9"/>
          <p:cNvSpPr txBox="1"/>
          <p:nvPr/>
        </p:nvSpPr>
        <p:spPr>
          <a:xfrm>
            <a:off x="228600" y="12649200"/>
            <a:ext cx="10617200" cy="6675120"/>
          </a:xfrm>
          <a:prstGeom prst="rect">
            <a:avLst/>
          </a:prstGeom>
          <a:solidFill>
            <a:srgbClr val="000000">
              <a:alpha val="50196"/>
            </a:srgbClr>
          </a:solidFill>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wrap="square" lIns="60954" tIns="30477" rIns="60954" bIns="30477" rtlCol="0">
            <a:spAutoFit/>
          </a:bodyPr>
          <a:lstStyle/>
          <a:p>
            <a:r>
              <a:rPr lang="en-US" sz="2900" b="1" dirty="0" smtClean="0">
                <a:solidFill>
                  <a:schemeClr val="bg1"/>
                </a:solidFill>
              </a:rPr>
              <a:t>Flexible and Scalable Sensor Network Architecture</a:t>
            </a:r>
          </a:p>
          <a:p>
            <a:endParaRPr lang="en-US" sz="2900" b="1" dirty="0" smtClean="0">
              <a:solidFill>
                <a:schemeClr val="bg1"/>
              </a:solidFill>
            </a:endParaRPr>
          </a:p>
          <a:p>
            <a:endParaRPr lang="en-US" sz="2900" b="1" dirty="0" smtClean="0">
              <a:solidFill>
                <a:schemeClr val="bg1"/>
              </a:solidFill>
            </a:endParaRPr>
          </a:p>
          <a:p>
            <a:endParaRPr lang="en-US" sz="2900" b="1" dirty="0" smtClean="0">
              <a:solidFill>
                <a:schemeClr val="bg1"/>
              </a:solidFill>
            </a:endParaRPr>
          </a:p>
          <a:p>
            <a:endParaRPr lang="en-US" sz="2900" b="1" dirty="0" smtClean="0">
              <a:solidFill>
                <a:schemeClr val="bg1"/>
              </a:solidFill>
            </a:endParaRPr>
          </a:p>
          <a:p>
            <a:endParaRPr lang="en-US" sz="2900" b="1" dirty="0" smtClean="0">
              <a:solidFill>
                <a:schemeClr val="bg1"/>
              </a:solidFill>
            </a:endParaRPr>
          </a:p>
          <a:p>
            <a:endParaRPr lang="en-US" sz="2900" b="1" dirty="0" smtClean="0">
              <a:solidFill>
                <a:schemeClr val="bg1"/>
              </a:solidFill>
            </a:endParaRPr>
          </a:p>
          <a:p>
            <a:endParaRPr lang="en-US" sz="2900" b="1" dirty="0" smtClean="0">
              <a:solidFill>
                <a:schemeClr val="bg1"/>
              </a:solidFill>
            </a:endParaRPr>
          </a:p>
          <a:p>
            <a:endParaRPr lang="en-US" sz="2900" b="1" dirty="0" smtClean="0">
              <a:solidFill>
                <a:schemeClr val="bg1"/>
              </a:solidFill>
            </a:endParaRPr>
          </a:p>
          <a:p>
            <a:endParaRPr lang="en-US" sz="2900" b="1" dirty="0" smtClean="0">
              <a:solidFill>
                <a:schemeClr val="bg1"/>
              </a:solidFill>
            </a:endParaRPr>
          </a:p>
          <a:p>
            <a:endParaRPr lang="en-US" sz="2900" b="1" dirty="0" smtClean="0">
              <a:solidFill>
                <a:schemeClr val="bg1"/>
              </a:solidFill>
            </a:endParaRPr>
          </a:p>
          <a:p>
            <a:endParaRPr lang="en-US" sz="2900" b="1" dirty="0" smtClean="0">
              <a:solidFill>
                <a:schemeClr val="bg1"/>
              </a:solidFill>
            </a:endParaRPr>
          </a:p>
          <a:p>
            <a:endParaRPr lang="en-US" sz="2900" b="1" dirty="0" smtClean="0">
              <a:solidFill>
                <a:schemeClr val="bg1"/>
              </a:solidFill>
            </a:endParaRPr>
          </a:p>
          <a:p>
            <a:endParaRPr lang="en-US" sz="2900" b="1" dirty="0" smtClean="0">
              <a:solidFill>
                <a:schemeClr val="bg1"/>
              </a:solidFill>
            </a:endParaRPr>
          </a:p>
          <a:p>
            <a:endParaRPr lang="en-US" sz="2900" b="1" dirty="0" smtClean="0">
              <a:solidFill>
                <a:schemeClr val="bg1"/>
              </a:solidFill>
            </a:endParaRPr>
          </a:p>
          <a:p>
            <a:endParaRPr lang="en-US" sz="2900" dirty="0" smtClean="0">
              <a:solidFill>
                <a:schemeClr val="bg1"/>
              </a:solidFill>
            </a:endParaRPr>
          </a:p>
          <a:p>
            <a:endParaRPr lang="en-US" sz="2000" dirty="0" smtClean="0">
              <a:solidFill>
                <a:schemeClr val="bg1"/>
              </a:solidFill>
            </a:endParaRPr>
          </a:p>
          <a:p>
            <a:endParaRPr lang="en-US" sz="2000" dirty="0">
              <a:solidFill>
                <a:schemeClr val="bg1"/>
              </a:solidFill>
            </a:endParaRPr>
          </a:p>
        </p:txBody>
      </p:sp>
      <p:sp>
        <p:nvSpPr>
          <p:cNvPr id="66" name="TextBox 65"/>
          <p:cNvSpPr txBox="1"/>
          <p:nvPr/>
        </p:nvSpPr>
        <p:spPr>
          <a:xfrm>
            <a:off x="11125200" y="2739991"/>
            <a:ext cx="10591800" cy="1908209"/>
          </a:xfrm>
          <a:prstGeom prst="rect">
            <a:avLst/>
          </a:prstGeom>
          <a:noFill/>
        </p:spPr>
        <p:txBody>
          <a:bodyPr wrap="square" lIns="60954" tIns="30477" rIns="60954" bIns="30477" rtlCol="0">
            <a:spAutoFit/>
          </a:bodyPr>
          <a:lstStyle/>
          <a:p>
            <a:r>
              <a:rPr lang="en-US" sz="2000" dirty="0" smtClean="0">
                <a:solidFill>
                  <a:schemeClr val="bg1"/>
                </a:solidFill>
              </a:rPr>
              <a:t>The Sensor Pod is currently configured to maintain adequate system power indefinitely under reasonable operational scenarios. With 2 batteries the system will remain powered for 8 days without any charge from the solar panels (2400 </a:t>
            </a:r>
            <a:r>
              <a:rPr lang="en-US" sz="2000" dirty="0" err="1" smtClean="0">
                <a:solidFill>
                  <a:schemeClr val="bg1"/>
                </a:solidFill>
              </a:rPr>
              <a:t>Wh</a:t>
            </a:r>
            <a:r>
              <a:rPr lang="en-US" sz="2000" dirty="0" smtClean="0">
                <a:solidFill>
                  <a:schemeClr val="bg1"/>
                </a:solidFill>
              </a:rPr>
              <a:t> / 299.93). A complete recharge takes approximately 30 hours depending on solar intensity.  One day of operation requires three hours of sunlight.    The system is easily extensible to additional batteries and solar panels for other classes of deployments. </a:t>
            </a:r>
            <a:endParaRPr lang="en-US" sz="2000" dirty="0">
              <a:solidFill>
                <a:schemeClr val="bg1"/>
              </a:solidFill>
            </a:endParaRPr>
          </a:p>
        </p:txBody>
      </p:sp>
      <p:pic>
        <p:nvPicPr>
          <p:cNvPr id="65" name="Picture 70" descr="ucsd-logo2.jpg"/>
          <p:cNvPicPr>
            <a:picLocks noChangeAspect="1"/>
          </p:cNvPicPr>
          <p:nvPr/>
        </p:nvPicPr>
        <p:blipFill rotWithShape="1">
          <a:blip r:embed="rId4">
            <a:extLst>
              <a:ext uri="{28A0092B-C50C-407E-A947-70E740481C1C}">
                <a14:useLocalDpi xmlns:a14="http://schemas.microsoft.com/office/drawing/2010/main" val="0"/>
              </a:ext>
            </a:extLst>
          </a:blip>
          <a:srcRect t="14516" b="19849"/>
          <a:stretch/>
        </p:blipFill>
        <p:spPr bwMode="auto">
          <a:xfrm>
            <a:off x="685800" y="76200"/>
            <a:ext cx="2672313" cy="1752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97" descr="calIT2-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395" y="20040600"/>
            <a:ext cx="4465405" cy="1205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69" descr="moore-logo2.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682937" y="63849"/>
            <a:ext cx="4006863" cy="1764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64" descr="UW-logo.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122998" y="19531198"/>
            <a:ext cx="2262002" cy="2262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descr="erigo-logo.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2555200" y="19812000"/>
            <a:ext cx="3169408" cy="144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descr="gleon-logo.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19583400"/>
            <a:ext cx="2819400" cy="212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t0.gstatic.com/images?q=tbn:ANd9GcQn7X7R4PS3gsblE0S5kiOa1wvtzS9umOIwHACZimuF-DBeR3xAHw&amp;t=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03325" y="19383374"/>
            <a:ext cx="1895475" cy="240982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4" descr="DataTurbine-longlogo.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677400" y="19812000"/>
            <a:ext cx="11850761" cy="1288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70" descr="Hydrolab-DS5.jpg"/>
          <p:cNvPicPr>
            <a:picLocks noChangeAspect="1"/>
          </p:cNvPicPr>
          <p:nvPr/>
        </p:nvPicPr>
        <p:blipFill>
          <a:blip r:embed="rId12"/>
          <a:srcRect/>
          <a:stretch>
            <a:fillRect/>
          </a:stretch>
        </p:blipFill>
        <p:spPr bwMode="auto">
          <a:xfrm>
            <a:off x="22593569" y="10611465"/>
            <a:ext cx="1333231" cy="1809135"/>
          </a:xfrm>
          <a:prstGeom prst="rect">
            <a:avLst/>
          </a:prstGeom>
          <a:noFill/>
          <a:ln w="9525">
            <a:noFill/>
            <a:miter lim="800000"/>
            <a:headEnd/>
            <a:tailEnd/>
          </a:ln>
        </p:spPr>
      </p:pic>
      <p:pic>
        <p:nvPicPr>
          <p:cNvPr id="33" name="Picture 72" descr="T-Node-Cable.png"/>
          <p:cNvPicPr>
            <a:picLocks noChangeAspect="1"/>
          </p:cNvPicPr>
          <p:nvPr/>
        </p:nvPicPr>
        <p:blipFill>
          <a:blip r:embed="rId13"/>
          <a:srcRect/>
          <a:stretch>
            <a:fillRect/>
          </a:stretch>
        </p:blipFill>
        <p:spPr bwMode="auto">
          <a:xfrm>
            <a:off x="29442861" y="10611465"/>
            <a:ext cx="2637339" cy="1752600"/>
          </a:xfrm>
          <a:prstGeom prst="rect">
            <a:avLst/>
          </a:prstGeom>
          <a:noFill/>
          <a:ln w="9525">
            <a:noFill/>
            <a:miter lim="800000"/>
            <a:headEnd/>
            <a:tailEnd/>
          </a:ln>
        </p:spPr>
      </p:pic>
      <p:pic>
        <p:nvPicPr>
          <p:cNvPr id="37" name="Picture 73" descr="T-Node.png"/>
          <p:cNvPicPr>
            <a:picLocks noChangeAspect="1"/>
          </p:cNvPicPr>
          <p:nvPr/>
        </p:nvPicPr>
        <p:blipFill>
          <a:blip r:embed="rId14"/>
          <a:srcRect/>
          <a:stretch>
            <a:fillRect/>
          </a:stretch>
        </p:blipFill>
        <p:spPr bwMode="auto">
          <a:xfrm>
            <a:off x="26223931" y="10687665"/>
            <a:ext cx="1665269" cy="1676400"/>
          </a:xfrm>
          <a:prstGeom prst="rect">
            <a:avLst/>
          </a:prstGeom>
          <a:noFill/>
          <a:ln w="9525">
            <a:noFill/>
            <a:miter lim="800000"/>
            <a:headEnd/>
            <a:tailEnd/>
          </a:ln>
        </p:spPr>
      </p:pic>
      <p:pic>
        <p:nvPicPr>
          <p:cNvPr id="38" name="Picture 37"/>
          <p:cNvPicPr>
            <a:picLocks noChangeAspect="1"/>
          </p:cNvPicPr>
          <p:nvPr/>
        </p:nvPicPr>
        <p:blipFill rotWithShape="1">
          <a:blip r:embed="rId15" cstate="print">
            <a:extLst>
              <a:ext uri="{28A0092B-C50C-407E-A947-70E740481C1C}">
                <a14:useLocalDpi xmlns:a14="http://schemas.microsoft.com/office/drawing/2010/main" val="0"/>
              </a:ext>
            </a:extLst>
          </a:blip>
          <a:srcRect l="3731" t="6423" r="4465" b="6793"/>
          <a:stretch/>
        </p:blipFill>
        <p:spPr>
          <a:xfrm>
            <a:off x="11963400" y="12344400"/>
            <a:ext cx="8859205" cy="6362936"/>
          </a:xfrm>
          <a:prstGeom prst="rect">
            <a:avLst/>
          </a:prstGeom>
        </p:spPr>
      </p:pic>
      <p:grpSp>
        <p:nvGrpSpPr>
          <p:cNvPr id="54" name="Group 82"/>
          <p:cNvGrpSpPr>
            <a:grpSpLocks/>
          </p:cNvGrpSpPr>
          <p:nvPr/>
        </p:nvGrpSpPr>
        <p:grpSpPr bwMode="auto">
          <a:xfrm>
            <a:off x="25069800" y="15468600"/>
            <a:ext cx="1860550" cy="800100"/>
            <a:chOff x="19335750" y="15959138"/>
            <a:chExt cx="1860550" cy="800100"/>
          </a:xfrm>
        </p:grpSpPr>
        <p:sp>
          <p:nvSpPr>
            <p:cNvPr id="55" name="Right Brace 54"/>
            <p:cNvSpPr/>
            <p:nvPr/>
          </p:nvSpPr>
          <p:spPr>
            <a:xfrm>
              <a:off x="19335750" y="15959138"/>
              <a:ext cx="266700" cy="800100"/>
            </a:xfrm>
            <a:prstGeom prst="righ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56" name="Rectangle 55"/>
            <p:cNvSpPr/>
            <p:nvPr/>
          </p:nvSpPr>
          <p:spPr>
            <a:xfrm>
              <a:off x="19586575" y="15959138"/>
              <a:ext cx="1609725" cy="8001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200" dirty="0">
                  <a:solidFill>
                    <a:sysClr val="windowText" lastClr="000000"/>
                  </a:solidFill>
                  <a:latin typeface="Arial Narrow"/>
                  <a:cs typeface="Arial Narrow"/>
                </a:rPr>
                <a:t>Instrument</a:t>
              </a:r>
            </a:p>
            <a:p>
              <a:pPr algn="ctr">
                <a:defRPr/>
              </a:pPr>
              <a:r>
                <a:rPr lang="en-US" sz="1200" dirty="0">
                  <a:solidFill>
                    <a:sysClr val="windowText" lastClr="000000"/>
                  </a:solidFill>
                  <a:latin typeface="Arial Narrow"/>
                  <a:cs typeface="Arial Narrow"/>
                </a:rPr>
                <a:t>Configuration: ID, Serial number, etc. </a:t>
              </a:r>
            </a:p>
          </p:txBody>
        </p:sp>
      </p:grpSp>
      <p:grpSp>
        <p:nvGrpSpPr>
          <p:cNvPr id="57" name="Group 80"/>
          <p:cNvGrpSpPr>
            <a:grpSpLocks/>
          </p:cNvGrpSpPr>
          <p:nvPr/>
        </p:nvGrpSpPr>
        <p:grpSpPr bwMode="auto">
          <a:xfrm>
            <a:off x="26136600" y="16764000"/>
            <a:ext cx="2036762" cy="520700"/>
            <a:chOff x="20175538" y="16821150"/>
            <a:chExt cx="2036762" cy="520700"/>
          </a:xfrm>
        </p:grpSpPr>
        <p:sp>
          <p:nvSpPr>
            <p:cNvPr id="58" name="Rectangle 57"/>
            <p:cNvSpPr/>
            <p:nvPr/>
          </p:nvSpPr>
          <p:spPr>
            <a:xfrm>
              <a:off x="20442238" y="16857662"/>
              <a:ext cx="1770062" cy="44767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200" dirty="0">
                  <a:solidFill>
                    <a:schemeClr val="tx1"/>
                  </a:solidFill>
                  <a:latin typeface="Arial Narrow"/>
                  <a:cs typeface="Arial Narrow"/>
                </a:rPr>
                <a:t>Commands: start/end time and sampling frequency</a:t>
              </a:r>
            </a:p>
          </p:txBody>
        </p:sp>
        <p:sp>
          <p:nvSpPr>
            <p:cNvPr id="59" name="Right Brace 58"/>
            <p:cNvSpPr/>
            <p:nvPr/>
          </p:nvSpPr>
          <p:spPr>
            <a:xfrm>
              <a:off x="20175538" y="16821150"/>
              <a:ext cx="266700" cy="520700"/>
            </a:xfrm>
            <a:prstGeom prst="rightBrace">
              <a:avLst>
                <a:gd name="adj1" fmla="val 8333"/>
                <a:gd name="adj2" fmla="val 50000"/>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grpSp>
      <p:grpSp>
        <p:nvGrpSpPr>
          <p:cNvPr id="60" name="Group 81"/>
          <p:cNvGrpSpPr>
            <a:grpSpLocks/>
          </p:cNvGrpSpPr>
          <p:nvPr/>
        </p:nvGrpSpPr>
        <p:grpSpPr bwMode="auto">
          <a:xfrm>
            <a:off x="25146000" y="17526000"/>
            <a:ext cx="2676525" cy="460375"/>
            <a:chOff x="19700875" y="17864138"/>
            <a:chExt cx="2676524" cy="460375"/>
          </a:xfrm>
        </p:grpSpPr>
        <p:sp>
          <p:nvSpPr>
            <p:cNvPr id="61" name="Right Brace 60"/>
            <p:cNvSpPr/>
            <p:nvPr/>
          </p:nvSpPr>
          <p:spPr bwMode="auto">
            <a:xfrm>
              <a:off x="19700875" y="17957801"/>
              <a:ext cx="309562" cy="366712"/>
            </a:xfrm>
            <a:prstGeom prst="righ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62" name="Rectangle 61"/>
            <p:cNvSpPr/>
            <p:nvPr/>
          </p:nvSpPr>
          <p:spPr bwMode="auto">
            <a:xfrm>
              <a:off x="19985037" y="17864138"/>
              <a:ext cx="2392362" cy="46037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200" dirty="0">
                  <a:solidFill>
                    <a:schemeClr val="tx1"/>
                  </a:solidFill>
                  <a:latin typeface="Arial Narrow"/>
                  <a:cs typeface="Arial Narrow"/>
                </a:rPr>
                <a:t>Commands: timing information, parsing information, IM address information</a:t>
              </a:r>
            </a:p>
          </p:txBody>
        </p:sp>
      </p:grpSp>
      <p:grpSp>
        <p:nvGrpSpPr>
          <p:cNvPr id="63" name="Group 79"/>
          <p:cNvGrpSpPr>
            <a:grpSpLocks/>
          </p:cNvGrpSpPr>
          <p:nvPr/>
        </p:nvGrpSpPr>
        <p:grpSpPr bwMode="auto">
          <a:xfrm>
            <a:off x="26898600" y="18135600"/>
            <a:ext cx="1846262" cy="584200"/>
            <a:chOff x="21196300" y="18240907"/>
            <a:chExt cx="1846263" cy="584201"/>
          </a:xfrm>
        </p:grpSpPr>
        <p:sp>
          <p:nvSpPr>
            <p:cNvPr id="64" name="Right Brace 63"/>
            <p:cNvSpPr/>
            <p:nvPr/>
          </p:nvSpPr>
          <p:spPr>
            <a:xfrm>
              <a:off x="21196300" y="18266307"/>
              <a:ext cx="230187" cy="558801"/>
            </a:xfrm>
            <a:prstGeom prst="righ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67" name="Rectangle 66"/>
            <p:cNvSpPr/>
            <p:nvPr/>
          </p:nvSpPr>
          <p:spPr>
            <a:xfrm>
              <a:off x="21426487" y="18240907"/>
              <a:ext cx="1616076" cy="55880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200" dirty="0">
                  <a:solidFill>
                    <a:schemeClr val="tx1"/>
                  </a:solidFill>
                  <a:latin typeface="Arial Narrow"/>
                  <a:cs typeface="Arial Narrow"/>
                </a:rPr>
                <a:t>DataTurbine related operations: source name, channel names</a:t>
              </a:r>
            </a:p>
          </p:txBody>
        </p:sp>
      </p:grpSp>
      <p:sp>
        <p:nvSpPr>
          <p:cNvPr id="79" name="TextBox 78"/>
          <p:cNvSpPr txBox="1"/>
          <p:nvPr/>
        </p:nvSpPr>
        <p:spPr>
          <a:xfrm>
            <a:off x="304800" y="13182600"/>
            <a:ext cx="4343400" cy="5909304"/>
          </a:xfrm>
          <a:prstGeom prst="rect">
            <a:avLst/>
          </a:prstGeom>
          <a:noFill/>
        </p:spPr>
        <p:txBody>
          <a:bodyPr wrap="square" lIns="60954" tIns="30477" rIns="60954" bIns="30477" rtlCol="0">
            <a:spAutoFit/>
          </a:bodyPr>
          <a:lstStyle/>
          <a:p>
            <a:r>
              <a:rPr lang="en-US" sz="2000" dirty="0" smtClean="0">
                <a:solidFill>
                  <a:schemeClr val="bg1"/>
                </a:solidFill>
              </a:rPr>
              <a:t>Cluster heads and gateway nodes provide the building blocks for complex distributed sensor systems. They consolidate control and communication services into modular platforms that can be organized into complex networks. The </a:t>
            </a:r>
            <a:r>
              <a:rPr lang="en-US" sz="2000" dirty="0" err="1" smtClean="0">
                <a:solidFill>
                  <a:schemeClr val="bg1"/>
                </a:solidFill>
              </a:rPr>
              <a:t>DataTurbine</a:t>
            </a:r>
            <a:r>
              <a:rPr lang="en-US" sz="2000" dirty="0" smtClean="0">
                <a:solidFill>
                  <a:schemeClr val="bg1"/>
                </a:solidFill>
              </a:rPr>
              <a:t> middleware provides a uniform integration framework for sensor data acquisition and management over challenging networks. The Android platform provides a software environment (operating system, software libraries, and development environment) for mobile and embedded applications. The new Sensor Pod developments leverage </a:t>
            </a:r>
            <a:r>
              <a:rPr lang="en-US" sz="2000" dirty="0" err="1" smtClean="0">
                <a:solidFill>
                  <a:schemeClr val="bg1"/>
                </a:solidFill>
              </a:rPr>
              <a:t>DataTurbine</a:t>
            </a:r>
            <a:r>
              <a:rPr lang="en-US" sz="2000" dirty="0" smtClean="0">
                <a:solidFill>
                  <a:schemeClr val="bg1"/>
                </a:solidFill>
              </a:rPr>
              <a:t> and Android to create a new platform for robust and scalable sensor network applications.</a:t>
            </a:r>
          </a:p>
        </p:txBody>
      </p:sp>
      <p:pic>
        <p:nvPicPr>
          <p:cNvPr id="80" name="Content Placeholder 3" descr="SensorSystem-DataTurbine.jpg"/>
          <p:cNvPicPr>
            <a:picLocks/>
          </p:cNvPicPr>
          <p:nvPr/>
        </p:nvPicPr>
        <p:blipFill>
          <a:blip r:embed="rId16"/>
          <a:srcRect l="-35526" r="-35526"/>
          <a:stretch>
            <a:fillRect/>
          </a:stretch>
        </p:blipFill>
        <p:spPr bwMode="auto">
          <a:xfrm>
            <a:off x="2667000" y="13258800"/>
            <a:ext cx="9936163" cy="5848350"/>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1625917296"/>
              </p:ext>
            </p:extLst>
          </p:nvPr>
        </p:nvGraphicFramePr>
        <p:xfrm>
          <a:off x="15925801" y="5333999"/>
          <a:ext cx="5181599" cy="2667001"/>
        </p:xfrm>
        <a:graphic>
          <a:graphicData uri="http://schemas.openxmlformats.org/drawingml/2006/table">
            <a:tbl>
              <a:tblPr>
                <a:tableStyleId>{22838BEF-8BB2-4498-84A7-C5851F593DF1}</a:tableStyleId>
              </a:tblPr>
              <a:tblGrid>
                <a:gridCol w="3992380"/>
                <a:gridCol w="509666"/>
                <a:gridCol w="679553"/>
              </a:tblGrid>
              <a:tr h="301821">
                <a:tc>
                  <a:txBody>
                    <a:bodyPr/>
                    <a:lstStyle/>
                    <a:p>
                      <a:pPr algn="l" fontAlgn="ctr"/>
                      <a:r>
                        <a:rPr lang="en-US" sz="1000" u="none" strike="noStrike" dirty="0">
                          <a:effectLst/>
                        </a:rPr>
                        <a:t> </a:t>
                      </a:r>
                      <a:endParaRPr lang="en-US" sz="1000" b="0" i="0" u="none" strike="noStrike" dirty="0">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rPr>
                        <a:t> </a:t>
                      </a:r>
                      <a:endParaRPr lang="en-US" sz="1000" b="0" i="0" u="none" strike="noStrike" dirty="0">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US" sz="1000" u="none" strike="noStrike" dirty="0">
                          <a:effectLst/>
                        </a:rPr>
                        <a:t>25% of lost in 5V conversion</a:t>
                      </a:r>
                      <a:endParaRPr lang="en-US" sz="1000" b="0" i="0" u="none" strike="noStrike" dirty="0">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417">
                <a:tc>
                  <a:txBody>
                    <a:bodyPr/>
                    <a:lstStyle/>
                    <a:p>
                      <a:pPr algn="ctr" fontAlgn="ctr"/>
                      <a:r>
                        <a:rPr lang="en-US" sz="1000" b="1" u="none" strike="noStrike" dirty="0">
                          <a:effectLst/>
                        </a:rPr>
                        <a:t>Power Consumption</a:t>
                      </a:r>
                      <a:endParaRPr lang="en-US" sz="1000" b="1" i="0" u="none" strike="noStrike" dirty="0">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1000" b="0" i="0" u="none" strike="noStrike" dirty="0">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tr>
              <a:tr h="233225">
                <a:tc>
                  <a:txBody>
                    <a:bodyPr/>
                    <a:lstStyle/>
                    <a:p>
                      <a:pPr algn="l" fontAlgn="ctr"/>
                      <a:r>
                        <a:rPr lang="en-US" sz="1000" u="none" strike="noStrike" dirty="0">
                          <a:effectLst/>
                        </a:rPr>
                        <a:t>Total Power consumed in 24 hours (W):</a:t>
                      </a:r>
                      <a:endParaRPr lang="en-US" sz="1000" b="0" i="0" u="none" strike="noStrike" dirty="0">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u="none" strike="noStrike" dirty="0">
                          <a:effectLst/>
                        </a:rPr>
                        <a:t>239.94</a:t>
                      </a:r>
                      <a:endParaRPr lang="en-US" sz="1000" b="0" i="0" u="none" strike="noStrike" dirty="0">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u="none" strike="noStrike" dirty="0">
                          <a:effectLst/>
                        </a:rPr>
                        <a:t>299.925</a:t>
                      </a:r>
                      <a:endParaRPr lang="en-US" sz="1000" b="0" i="0" u="none" strike="noStrike" dirty="0">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664">
                <a:tc>
                  <a:txBody>
                    <a:bodyPr/>
                    <a:lstStyle/>
                    <a:p>
                      <a:pPr algn="l" fontAlgn="b"/>
                      <a:r>
                        <a:rPr lang="en-US" sz="1100" u="none" strike="noStrike" dirty="0">
                          <a:effectLst/>
                        </a:rPr>
                        <a:t>Total Amp drawn in 24 hours (A) @12V:</a:t>
                      </a:r>
                      <a:endParaRPr lang="en-US" sz="11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20.00</a:t>
                      </a:r>
                      <a:endParaRPr lang="en-US" sz="11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24.99</a:t>
                      </a:r>
                      <a:endParaRPr lang="en-US" sz="11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3225">
                <a:tc>
                  <a:txBody>
                    <a:bodyPr/>
                    <a:lstStyle/>
                    <a:p>
                      <a:pPr algn="ctr" fontAlgn="ctr"/>
                      <a:r>
                        <a:rPr lang="en-US" sz="1000" b="1" u="none" strike="noStrike" dirty="0">
                          <a:effectLst/>
                        </a:rPr>
                        <a:t>Power Budget</a:t>
                      </a:r>
                      <a:endParaRPr lang="en-US" sz="1000" b="1" i="0" u="none" strike="noStrike" dirty="0">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1000" b="0" i="0" u="none" strike="noStrike" dirty="0">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rPr>
                        <a:t> </a:t>
                      </a:r>
                      <a:endParaRPr lang="en-US" sz="1000" b="0" i="0" u="none" strike="noStrike" dirty="0">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96633">
                <a:tc>
                  <a:txBody>
                    <a:bodyPr/>
                    <a:lstStyle/>
                    <a:p>
                      <a:pPr algn="l" fontAlgn="b"/>
                      <a:r>
                        <a:rPr lang="en-US" sz="1100" u="none" strike="noStrike" dirty="0">
                          <a:effectLst/>
                        </a:rPr>
                        <a:t>The time to recharge the battery for 24 hour operation using solar panels (hours):</a:t>
                      </a:r>
                      <a:endParaRPr lang="en-US" sz="11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3.00</a:t>
                      </a:r>
                      <a:endParaRPr lang="en-US" sz="1100" b="1"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3.75</a:t>
                      </a:r>
                      <a:endParaRPr lang="en-US" sz="1100" b="1"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83">
                <a:tc>
                  <a:txBody>
                    <a:bodyPr/>
                    <a:lstStyle/>
                    <a:p>
                      <a:pPr algn="l" fontAlgn="b"/>
                      <a:r>
                        <a:rPr lang="en-US" sz="1100" u="none" strike="noStrike" dirty="0">
                          <a:effectLst/>
                        </a:rPr>
                        <a:t>Total power consumed in 72 hours (W):</a:t>
                      </a:r>
                      <a:endParaRPr lang="en-US" sz="11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719.82</a:t>
                      </a:r>
                      <a:endParaRPr lang="en-US" sz="1100" b="1"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899.78</a:t>
                      </a:r>
                      <a:endParaRPr lang="en-US" sz="1100" b="1"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633">
                <a:tc>
                  <a:txBody>
                    <a:bodyPr/>
                    <a:lstStyle/>
                    <a:p>
                      <a:pPr algn="l" fontAlgn="b"/>
                      <a:r>
                        <a:rPr lang="en-US" sz="1100" u="none" strike="noStrike" dirty="0">
                          <a:effectLst/>
                        </a:rPr>
                        <a:t>The time it takes to recharge the battery for 72 hour operation using solar panels(hours):</a:t>
                      </a:r>
                      <a:endParaRPr lang="en-US" sz="11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9.00</a:t>
                      </a:r>
                      <a:endParaRPr lang="en-US" sz="1100" b="1"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11.25</a:t>
                      </a:r>
                      <a:endParaRPr lang="en-US" sz="1100" b="1"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219364825"/>
              </p:ext>
            </p:extLst>
          </p:nvPr>
        </p:nvGraphicFramePr>
        <p:xfrm>
          <a:off x="11811000" y="5333999"/>
          <a:ext cx="3276600" cy="2667001"/>
        </p:xfrm>
        <a:graphic>
          <a:graphicData uri="http://schemas.openxmlformats.org/drawingml/2006/table">
            <a:tbl>
              <a:tblPr>
                <a:tableStyleId>{5C22544A-7EE6-4342-B048-85BDC9FD1C3A}</a:tableStyleId>
              </a:tblPr>
              <a:tblGrid>
                <a:gridCol w="2570532"/>
                <a:gridCol w="706068"/>
              </a:tblGrid>
              <a:tr h="280737">
                <a:tc gridSpan="2">
                  <a:txBody>
                    <a:bodyPr/>
                    <a:lstStyle/>
                    <a:p>
                      <a:pPr algn="ctr" fontAlgn="ctr"/>
                      <a:r>
                        <a:rPr lang="en-US" sz="1000" b="1" u="none" strike="noStrike" dirty="0">
                          <a:effectLst/>
                        </a:rPr>
                        <a:t>Power Reserve/Generation</a:t>
                      </a:r>
                      <a:endParaRPr lang="en-US" sz="1000" b="1" i="0" u="none" strike="noStrike" dirty="0">
                        <a:effectLst/>
                        <a:latin typeface="Arial"/>
                      </a:endParaRPr>
                    </a:p>
                  </a:txBody>
                  <a:tcPr marL="9525" marR="9525" marT="9525" marB="0" anchor="ctr">
                    <a:lnB w="12700" cap="flat" cmpd="sng" algn="ctr">
                      <a:solidFill>
                        <a:schemeClr val="tx1"/>
                      </a:solidFill>
                      <a:prstDash val="solid"/>
                      <a:round/>
                      <a:headEnd type="none" w="med" len="med"/>
                      <a:tailEnd type="none" w="med" len="med"/>
                    </a:lnB>
                  </a:tcPr>
                </a:tc>
                <a:tc hMerge="1">
                  <a:txBody>
                    <a:bodyPr/>
                    <a:lstStyle/>
                    <a:p>
                      <a:endParaRPr lang="en-US"/>
                    </a:p>
                  </a:txBody>
                  <a:tcPr/>
                </a:tc>
              </a:tr>
              <a:tr h="216933">
                <a:tc>
                  <a:txBody>
                    <a:bodyPr/>
                    <a:lstStyle/>
                    <a:p>
                      <a:pPr algn="l" fontAlgn="ctr"/>
                      <a:r>
                        <a:rPr lang="en-US" sz="1000" u="none" strike="noStrike" dirty="0">
                          <a:effectLst/>
                        </a:rPr>
                        <a:t>Number of batteries</a:t>
                      </a:r>
                      <a:endParaRPr lang="en-US" sz="1000" b="0" i="0" u="none" strike="noStrike" dirty="0">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u="none" strike="noStrike">
                          <a:effectLst/>
                        </a:rPr>
                        <a:t>2</a:t>
                      </a:r>
                      <a:endParaRPr lang="en-US" sz="1000" b="0" i="0" u="none" strike="noStrike">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933">
                <a:tc>
                  <a:txBody>
                    <a:bodyPr/>
                    <a:lstStyle/>
                    <a:p>
                      <a:pPr algn="l" fontAlgn="ctr"/>
                      <a:r>
                        <a:rPr lang="en-US" sz="1000" u="none" strike="noStrike" dirty="0">
                          <a:effectLst/>
                        </a:rPr>
                        <a:t>Batteries voltage (V):</a:t>
                      </a:r>
                      <a:endParaRPr lang="en-US" sz="1000" b="0" i="0" u="none" strike="noStrike" dirty="0">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u="none" strike="noStrike">
                          <a:effectLst/>
                        </a:rPr>
                        <a:t>12</a:t>
                      </a:r>
                      <a:endParaRPr lang="en-US" sz="1000" b="0" i="0" u="none" strike="noStrike">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55">
                <a:tc>
                  <a:txBody>
                    <a:bodyPr/>
                    <a:lstStyle/>
                    <a:p>
                      <a:pPr algn="l" fontAlgn="ctr"/>
                      <a:r>
                        <a:rPr lang="en-US" sz="1000" u="none" strike="noStrike" dirty="0">
                          <a:effectLst/>
                        </a:rPr>
                        <a:t>Batteries current (Ah)</a:t>
                      </a:r>
                      <a:endParaRPr lang="en-US" sz="1000" b="0" i="0" u="none" strike="noStrike" dirty="0">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u="none" strike="noStrike">
                          <a:effectLst/>
                        </a:rPr>
                        <a:t>100</a:t>
                      </a:r>
                      <a:endParaRPr lang="en-US" sz="1000" b="0" i="0" u="none" strike="noStrike">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933">
                <a:tc>
                  <a:txBody>
                    <a:bodyPr/>
                    <a:lstStyle/>
                    <a:p>
                      <a:pPr algn="l" fontAlgn="ctr"/>
                      <a:r>
                        <a:rPr lang="en-US" sz="1000" u="none" strike="noStrike" dirty="0">
                          <a:effectLst/>
                        </a:rPr>
                        <a:t>Total Amps-hour (Ah):</a:t>
                      </a:r>
                      <a:endParaRPr lang="en-US" sz="1000" b="0" i="0" u="none" strike="noStrike" dirty="0">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u="none" strike="noStrike">
                          <a:effectLst/>
                        </a:rPr>
                        <a:t>200.00</a:t>
                      </a:r>
                      <a:endParaRPr lang="en-US" sz="1000" b="1" i="0" u="none" strike="noStrike">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215">
                <a:tc>
                  <a:txBody>
                    <a:bodyPr/>
                    <a:lstStyle/>
                    <a:p>
                      <a:pPr algn="l" fontAlgn="ctr"/>
                      <a:r>
                        <a:rPr lang="en-US" sz="1000" u="none" strike="noStrike" dirty="0">
                          <a:effectLst/>
                        </a:rPr>
                        <a:t>Total Watts-hour (</a:t>
                      </a:r>
                      <a:r>
                        <a:rPr lang="en-US" sz="1000" u="none" strike="noStrike" dirty="0" err="1">
                          <a:effectLst/>
                        </a:rPr>
                        <a:t>Wh</a:t>
                      </a:r>
                      <a:r>
                        <a:rPr lang="en-US" sz="1000" u="none" strike="noStrike" dirty="0">
                          <a:effectLst/>
                        </a:rPr>
                        <a:t>):</a:t>
                      </a:r>
                      <a:endParaRPr lang="en-US" sz="1000" b="0" i="0" u="none" strike="noStrike" dirty="0">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u="none" strike="noStrike">
                          <a:effectLst/>
                        </a:rPr>
                        <a:t>2400.00</a:t>
                      </a:r>
                      <a:endParaRPr lang="en-US" sz="1000" b="1" i="0" u="none" strike="noStrike">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215">
                <a:tc>
                  <a:txBody>
                    <a:bodyPr/>
                    <a:lstStyle/>
                    <a:p>
                      <a:pPr algn="l" fontAlgn="ctr"/>
                      <a:r>
                        <a:rPr lang="en-US" sz="1000" u="none" strike="noStrike" dirty="0">
                          <a:effectLst/>
                        </a:rPr>
                        <a:t>Time to recharge the batteries (hours):</a:t>
                      </a:r>
                      <a:endParaRPr lang="en-US" sz="1000" b="0" i="0" u="none" strike="noStrike" dirty="0">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u="none" strike="noStrike" dirty="0">
                          <a:effectLst/>
                        </a:rPr>
                        <a:t>30.00</a:t>
                      </a:r>
                      <a:endParaRPr lang="en-US" sz="1000" b="1" i="0" u="none" strike="noStrike" dirty="0">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55">
                <a:tc>
                  <a:txBody>
                    <a:bodyPr/>
                    <a:lstStyle/>
                    <a:p>
                      <a:pPr algn="l" fontAlgn="b"/>
                      <a:r>
                        <a:rPr lang="en-US" sz="1100" u="none" strike="noStrike" dirty="0">
                          <a:effectLst/>
                        </a:rPr>
                        <a:t>Number of solar panels:</a:t>
                      </a:r>
                      <a:endParaRPr lang="en-US" sz="11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dirty="0">
                          <a:effectLst/>
                        </a:rPr>
                        <a:t>1</a:t>
                      </a:r>
                      <a:endParaRPr lang="en-US" sz="1100" b="0" i="0" u="none" strike="noStrike" dirty="0">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55">
                <a:tc>
                  <a:txBody>
                    <a:bodyPr/>
                    <a:lstStyle/>
                    <a:p>
                      <a:pPr algn="l" fontAlgn="b"/>
                      <a:r>
                        <a:rPr lang="en-US" sz="1100" u="none" strike="noStrike">
                          <a:effectLst/>
                        </a:rPr>
                        <a:t>Watts per solar panel:</a:t>
                      </a:r>
                      <a:endParaRPr lang="en-US" sz="1100" b="0" i="0" u="none" strike="noStrike">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dirty="0">
                          <a:effectLst/>
                        </a:rPr>
                        <a:t>80</a:t>
                      </a:r>
                      <a:endParaRPr lang="en-US" sz="1100" b="0" i="0" u="none" strike="noStrike" dirty="0">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215">
                <a:tc>
                  <a:txBody>
                    <a:bodyPr/>
                    <a:lstStyle/>
                    <a:p>
                      <a:pPr algn="l" fontAlgn="b"/>
                      <a:r>
                        <a:rPr lang="en-US" sz="1100" u="none" strike="noStrike">
                          <a:effectLst/>
                        </a:rPr>
                        <a:t>Total solar panels (W):</a:t>
                      </a:r>
                      <a:endParaRPr lang="en-US" sz="1100" b="0" i="0" u="none" strike="noStrike">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80.00</a:t>
                      </a:r>
                      <a:endParaRPr lang="en-US" sz="1100" b="1"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55">
                <a:tc>
                  <a:txBody>
                    <a:bodyPr/>
                    <a:lstStyle/>
                    <a:p>
                      <a:pPr algn="l" fontAlgn="b"/>
                      <a:r>
                        <a:rPr lang="en-US" sz="1100" u="none" strike="noStrike">
                          <a:effectLst/>
                        </a:rPr>
                        <a:t>Total solar panels (A):</a:t>
                      </a:r>
                      <a:endParaRPr lang="en-US" sz="1100" b="0" i="0" u="none" strike="noStrike">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6.67</a:t>
                      </a:r>
                      <a:endParaRPr lang="en-US" sz="11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4519</TotalTime>
  <Words>1448</Words>
  <Application>Microsoft Office PowerPoint</Application>
  <PresentationFormat>사용자 지정</PresentationFormat>
  <Paragraphs>151</Paragraphs>
  <Slides>1</Slides>
  <Notes>1</Notes>
  <HiddenSlides>0</HiddenSlides>
  <MMClips>0</MMClips>
  <ScaleCrop>false</ScaleCrop>
  <HeadingPairs>
    <vt:vector size="4" baseType="variant">
      <vt:variant>
        <vt:lpstr>테마</vt:lpstr>
      </vt:variant>
      <vt:variant>
        <vt:i4>1</vt:i4>
      </vt:variant>
      <vt:variant>
        <vt:lpstr>슬라이드 제목</vt:lpstr>
      </vt:variant>
      <vt:variant>
        <vt:i4>1</vt:i4>
      </vt:variant>
    </vt:vector>
  </HeadingPairs>
  <TitlesOfParts>
    <vt:vector size="2" baseType="lpstr">
      <vt:lpstr>Office Theme</vt:lpstr>
      <vt:lpstr>PowerPoint 프레젠테이션</vt:lpstr>
    </vt:vector>
  </TitlesOfParts>
  <Company>University of Texas at El Paso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Data in a Light Sensor Network in Jornada Experimental Range Gesuri Ramirez, Computer Science, UTEP,  Olac Fuentes, Computer Science, UTEP, Craig Tweedie, Biology, UTEP.</dc:title>
  <dc:creator>UTEPCSS</dc:creator>
  <cp:lastModifiedBy>user</cp:lastModifiedBy>
  <cp:revision>206</cp:revision>
  <dcterms:created xsi:type="dcterms:W3CDTF">2012-10-01T21:21:07Z</dcterms:created>
  <dcterms:modified xsi:type="dcterms:W3CDTF">2012-10-07T11:21:16Z</dcterms:modified>
</cp:coreProperties>
</file>