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603825" cy="41405175"/>
  <p:notesSz cx="7010400" cy="9296400"/>
  <p:defaultTextStyle>
    <a:defPPr>
      <a:defRPr lang="en-US"/>
    </a:defPPr>
    <a:lvl1pPr marL="0" algn="l" defTabSz="4525830" rtl="0" eaLnBrk="1" latinLnBrk="0" hangingPunct="1">
      <a:defRPr sz="8900" kern="1200">
        <a:solidFill>
          <a:schemeClr val="tx1"/>
        </a:solidFill>
        <a:latin typeface="+mn-lt"/>
        <a:ea typeface="+mn-ea"/>
        <a:cs typeface="+mn-cs"/>
      </a:defRPr>
    </a:lvl1pPr>
    <a:lvl2pPr marL="2262912" algn="l" defTabSz="4525830" rtl="0" eaLnBrk="1" latinLnBrk="0" hangingPunct="1">
      <a:defRPr sz="8900" kern="1200">
        <a:solidFill>
          <a:schemeClr val="tx1"/>
        </a:solidFill>
        <a:latin typeface="+mn-lt"/>
        <a:ea typeface="+mn-ea"/>
        <a:cs typeface="+mn-cs"/>
      </a:defRPr>
    </a:lvl2pPr>
    <a:lvl3pPr marL="4525830" algn="l" defTabSz="4525830" rtl="0" eaLnBrk="1" latinLnBrk="0" hangingPunct="1">
      <a:defRPr sz="8900" kern="1200">
        <a:solidFill>
          <a:schemeClr val="tx1"/>
        </a:solidFill>
        <a:latin typeface="+mn-lt"/>
        <a:ea typeface="+mn-ea"/>
        <a:cs typeface="+mn-cs"/>
      </a:defRPr>
    </a:lvl3pPr>
    <a:lvl4pPr marL="6788742" algn="l" defTabSz="4525830" rtl="0" eaLnBrk="1" latinLnBrk="0" hangingPunct="1">
      <a:defRPr sz="8900" kern="1200">
        <a:solidFill>
          <a:schemeClr val="tx1"/>
        </a:solidFill>
        <a:latin typeface="+mn-lt"/>
        <a:ea typeface="+mn-ea"/>
        <a:cs typeface="+mn-cs"/>
      </a:defRPr>
    </a:lvl4pPr>
    <a:lvl5pPr marL="9051654" algn="l" defTabSz="4525830" rtl="0" eaLnBrk="1" latinLnBrk="0" hangingPunct="1">
      <a:defRPr sz="8900" kern="1200">
        <a:solidFill>
          <a:schemeClr val="tx1"/>
        </a:solidFill>
        <a:latin typeface="+mn-lt"/>
        <a:ea typeface="+mn-ea"/>
        <a:cs typeface="+mn-cs"/>
      </a:defRPr>
    </a:lvl5pPr>
    <a:lvl6pPr marL="11314566" algn="l" defTabSz="4525830" rtl="0" eaLnBrk="1" latinLnBrk="0" hangingPunct="1">
      <a:defRPr sz="8900" kern="1200">
        <a:solidFill>
          <a:schemeClr val="tx1"/>
        </a:solidFill>
        <a:latin typeface="+mn-lt"/>
        <a:ea typeface="+mn-ea"/>
        <a:cs typeface="+mn-cs"/>
      </a:defRPr>
    </a:lvl6pPr>
    <a:lvl7pPr marL="13577484" algn="l" defTabSz="4525830" rtl="0" eaLnBrk="1" latinLnBrk="0" hangingPunct="1">
      <a:defRPr sz="8900" kern="1200">
        <a:solidFill>
          <a:schemeClr val="tx1"/>
        </a:solidFill>
        <a:latin typeface="+mn-lt"/>
        <a:ea typeface="+mn-ea"/>
        <a:cs typeface="+mn-cs"/>
      </a:defRPr>
    </a:lvl7pPr>
    <a:lvl8pPr marL="15840396" algn="l" defTabSz="4525830" rtl="0" eaLnBrk="1" latinLnBrk="0" hangingPunct="1">
      <a:defRPr sz="8900" kern="1200">
        <a:solidFill>
          <a:schemeClr val="tx1"/>
        </a:solidFill>
        <a:latin typeface="+mn-lt"/>
        <a:ea typeface="+mn-ea"/>
        <a:cs typeface="+mn-cs"/>
      </a:defRPr>
    </a:lvl8pPr>
    <a:lvl9pPr marL="18103308" algn="l" defTabSz="4525830" rtl="0" eaLnBrk="1" latinLnBrk="0" hangingPunct="1">
      <a:defRPr sz="8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599" autoAdjust="0"/>
    <p:restoredTop sz="97897" autoAdjust="0"/>
  </p:normalViewPr>
  <p:slideViewPr>
    <p:cSldViewPr>
      <p:cViewPr>
        <p:scale>
          <a:sx n="33" d="100"/>
          <a:sy n="33" d="100"/>
        </p:scale>
        <p:origin x="1902" y="60"/>
      </p:cViewPr>
      <p:guideLst>
        <p:guide orient="horz" pos="13041"/>
        <p:guide pos="963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E0F063E-5A5C-4E9B-A6E2-9FFA7EF85490}" type="datetimeFigureOut">
              <a:rPr lang="ko-KR" altLang="en-US" smtClean="0"/>
              <a:t>2012-10-08</a:t>
            </a:fld>
            <a:endParaRPr lang="ko-KR" altLang="en-US"/>
          </a:p>
        </p:txBody>
      </p:sp>
      <p:sp>
        <p:nvSpPr>
          <p:cNvPr id="4" name="슬라이드 이미지 개체 틀 3"/>
          <p:cNvSpPr>
            <a:spLocks noGrp="1" noRot="1" noChangeAspect="1"/>
          </p:cNvSpPr>
          <p:nvPr>
            <p:ph type="sldImg" idx="2"/>
          </p:nvPr>
        </p:nvSpPr>
        <p:spPr>
          <a:xfrm>
            <a:off x="2216150" y="696913"/>
            <a:ext cx="2578100" cy="34861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0A9423E-9C62-4609-ADC3-D7E65687635F}" type="slidenum">
              <a:rPr lang="ko-KR" altLang="en-US" smtClean="0"/>
              <a:t>‹#›</a:t>
            </a:fld>
            <a:endParaRPr lang="ko-KR" altLang="en-US"/>
          </a:p>
        </p:txBody>
      </p:sp>
    </p:spTree>
    <p:extLst>
      <p:ext uri="{BB962C8B-B14F-4D97-AF65-F5344CB8AC3E}">
        <p14:creationId xmlns:p14="http://schemas.microsoft.com/office/powerpoint/2010/main" val="11354393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1785225" y="8281035"/>
            <a:ext cx="26278485" cy="11041380"/>
          </a:xfrm>
          <a:ln>
            <a:noFill/>
          </a:ln>
        </p:spPr>
        <p:txBody>
          <a:bodyPr vert="horz" tIns="0" rIns="90526"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277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ko-KR" smtClean="0"/>
              <a:t>Click to edit Master title style</a:t>
            </a:r>
            <a:endParaRPr kumimoji="0" lang="en-US"/>
          </a:p>
        </p:txBody>
      </p:sp>
      <p:sp>
        <p:nvSpPr>
          <p:cNvPr id="17" name="Subtitle 16"/>
          <p:cNvSpPr>
            <a:spLocks noGrp="1"/>
          </p:cNvSpPr>
          <p:nvPr>
            <p:ph type="subTitle" idx="1"/>
          </p:nvPr>
        </p:nvSpPr>
        <p:spPr>
          <a:xfrm>
            <a:off x="1785223" y="19492286"/>
            <a:ext cx="26288686" cy="10581323"/>
          </a:xfrm>
        </p:spPr>
        <p:txBody>
          <a:bodyPr lIns="0" rIns="90526"/>
          <a:lstStyle>
            <a:lvl1pPr marL="0" marR="226314" indent="0" algn="r">
              <a:buNone/>
              <a:defRPr>
                <a:solidFill>
                  <a:schemeClr val="tx1"/>
                </a:solidFill>
              </a:defRPr>
            </a:lvl1pPr>
            <a:lvl2pPr marL="2263140" indent="0" algn="ctr">
              <a:buNone/>
            </a:lvl2pPr>
            <a:lvl3pPr marL="4526280" indent="0" algn="ctr">
              <a:buNone/>
            </a:lvl3pPr>
            <a:lvl4pPr marL="6789420" indent="0" algn="ctr">
              <a:buNone/>
            </a:lvl4pPr>
            <a:lvl5pPr marL="9052560" indent="0" algn="ctr">
              <a:buNone/>
            </a:lvl5pPr>
            <a:lvl6pPr marL="11315700" indent="0" algn="ctr">
              <a:buNone/>
            </a:lvl6pPr>
            <a:lvl7pPr marL="13578840" indent="0" algn="ctr">
              <a:buNone/>
            </a:lvl7pPr>
            <a:lvl8pPr marL="15841980" indent="0" algn="ctr">
              <a:buNone/>
            </a:lvl8pPr>
            <a:lvl9pPr marL="18105120" indent="0" algn="ctr">
              <a:buNone/>
            </a:lvl9pPr>
          </a:lstStyle>
          <a:p>
            <a:r>
              <a:rPr kumimoji="0" lang="en-US" altLang="ko-KR"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10/8/2012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ko-KR"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187774" y="5520701"/>
            <a:ext cx="6885861" cy="31466019"/>
          </a:xfrm>
        </p:spPr>
        <p:txBody>
          <a:bodyPr vert="eaVert"/>
          <a:lstStyle/>
          <a:p>
            <a:r>
              <a:rPr kumimoji="0" lang="en-US" altLang="ko-KR" smtClean="0"/>
              <a:t>Click to edit Master title style</a:t>
            </a:r>
            <a:endParaRPr kumimoji="0" lang="en-US"/>
          </a:p>
        </p:txBody>
      </p:sp>
      <p:sp>
        <p:nvSpPr>
          <p:cNvPr id="3" name="Vertical Text Placeholder 2"/>
          <p:cNvSpPr>
            <a:spLocks noGrp="1"/>
          </p:cNvSpPr>
          <p:nvPr>
            <p:ph type="body" orient="vert" idx="1"/>
          </p:nvPr>
        </p:nvSpPr>
        <p:spPr>
          <a:xfrm>
            <a:off x="1530193" y="5520701"/>
            <a:ext cx="20147519" cy="31466019"/>
          </a:xfrm>
        </p:spPr>
        <p:txBody>
          <a:bodyPr vert="eaVert"/>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ko-KR"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5022" y="7949796"/>
            <a:ext cx="26013252" cy="822582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277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ko-KR" smtClean="0"/>
              <a:t>Click to edit Master title style</a:t>
            </a:r>
            <a:endParaRPr kumimoji="0" lang="en-US"/>
          </a:p>
        </p:txBody>
      </p:sp>
      <p:sp>
        <p:nvSpPr>
          <p:cNvPr id="3" name="Text Placeholder 2"/>
          <p:cNvSpPr>
            <a:spLocks noGrp="1"/>
          </p:cNvSpPr>
          <p:nvPr>
            <p:ph type="body" idx="1"/>
          </p:nvPr>
        </p:nvSpPr>
        <p:spPr>
          <a:xfrm>
            <a:off x="1775022" y="16329409"/>
            <a:ext cx="26013252" cy="9114887"/>
          </a:xfrm>
        </p:spPr>
        <p:txBody>
          <a:bodyPr lIns="226314" rIns="226314" anchor="t"/>
          <a:lstStyle>
            <a:lvl1pPr marL="0" indent="0">
              <a:buNone/>
              <a:defRPr sz="10900">
                <a:solidFill>
                  <a:schemeClr val="tx1"/>
                </a:solidFill>
              </a:defRPr>
            </a:lvl1pPr>
            <a:lvl2pPr>
              <a:buNone/>
              <a:defRPr sz="8900">
                <a:solidFill>
                  <a:schemeClr val="tx1">
                    <a:tint val="75000"/>
                  </a:schemeClr>
                </a:solidFill>
              </a:defRPr>
            </a:lvl2pPr>
            <a:lvl3pPr>
              <a:buNone/>
              <a:defRPr sz="7900">
                <a:solidFill>
                  <a:schemeClr val="tx1">
                    <a:tint val="75000"/>
                  </a:schemeClr>
                </a:solidFill>
              </a:defRPr>
            </a:lvl3pPr>
            <a:lvl4pPr>
              <a:buNone/>
              <a:defRPr sz="6900">
                <a:solidFill>
                  <a:schemeClr val="tx1">
                    <a:tint val="75000"/>
                  </a:schemeClr>
                </a:solidFill>
              </a:defRPr>
            </a:lvl4pPr>
            <a:lvl5pPr>
              <a:buNone/>
              <a:defRPr sz="6900">
                <a:solidFill>
                  <a:schemeClr val="tx1">
                    <a:tint val="75000"/>
                  </a:schemeClr>
                </a:solidFill>
              </a:defRPr>
            </a:lvl5pPr>
          </a:lstStyle>
          <a:p>
            <a:pPr lvl="0" eaLnBrk="1" latinLnBrk="0" hangingPunct="1"/>
            <a:r>
              <a:rPr kumimoji="0" lang="en-US" altLang="ko-KR"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0193" y="4250931"/>
            <a:ext cx="27543443" cy="6900863"/>
          </a:xfrm>
        </p:spPr>
        <p:txBody>
          <a:bodyPr/>
          <a:lstStyle/>
          <a:p>
            <a:r>
              <a:rPr kumimoji="0" lang="en-US" altLang="ko-KR" smtClean="0"/>
              <a:t>Click to edit Master title style</a:t>
            </a:r>
            <a:endParaRPr kumimoji="0" lang="en-US"/>
          </a:p>
        </p:txBody>
      </p:sp>
      <p:sp>
        <p:nvSpPr>
          <p:cNvPr id="3" name="Content Placeholder 2"/>
          <p:cNvSpPr>
            <a:spLocks noGrp="1"/>
          </p:cNvSpPr>
          <p:nvPr>
            <p:ph sz="half" idx="1"/>
          </p:nvPr>
        </p:nvSpPr>
        <p:spPr>
          <a:xfrm>
            <a:off x="1530192" y="11592513"/>
            <a:ext cx="13516690" cy="26775347"/>
          </a:xfrm>
        </p:spPr>
        <p:txBody>
          <a:bodyPr/>
          <a:lstStyle>
            <a:lvl1pPr>
              <a:defRPr sz="12900"/>
            </a:lvl1pPr>
            <a:lvl2pPr>
              <a:defRPr sz="11900"/>
            </a:lvl2pPr>
            <a:lvl3pPr>
              <a:defRPr sz="9900"/>
            </a:lvl3pPr>
            <a:lvl4pPr>
              <a:defRPr sz="8900"/>
            </a:lvl4pPr>
            <a:lvl5pPr>
              <a:defRPr sz="8900"/>
            </a:lvl5pPr>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4" name="Content Placeholder 3"/>
          <p:cNvSpPr>
            <a:spLocks noGrp="1"/>
          </p:cNvSpPr>
          <p:nvPr>
            <p:ph sz="half" idx="2"/>
          </p:nvPr>
        </p:nvSpPr>
        <p:spPr>
          <a:xfrm>
            <a:off x="15556944" y="11592513"/>
            <a:ext cx="13516690" cy="26775347"/>
          </a:xfrm>
        </p:spPr>
        <p:txBody>
          <a:bodyPr/>
          <a:lstStyle>
            <a:lvl1pPr>
              <a:defRPr sz="12900"/>
            </a:lvl1pPr>
            <a:lvl2pPr>
              <a:defRPr sz="11900"/>
            </a:lvl2pPr>
            <a:lvl3pPr>
              <a:defRPr sz="9900"/>
            </a:lvl3pPr>
            <a:lvl4pPr>
              <a:defRPr sz="8900"/>
            </a:lvl4pPr>
            <a:lvl5pPr>
              <a:defRPr sz="8900"/>
            </a:lvl5pPr>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193" y="4250931"/>
            <a:ext cx="27543443" cy="6900863"/>
          </a:xfrm>
        </p:spPr>
        <p:txBody>
          <a:bodyPr tIns="226314" anchor="b"/>
          <a:lstStyle>
            <a:lvl1pPr>
              <a:defRPr/>
            </a:lvl1pPr>
          </a:lstStyle>
          <a:p>
            <a:r>
              <a:rPr kumimoji="0" lang="en-US" altLang="ko-KR" smtClean="0"/>
              <a:t>Click to edit Master title style</a:t>
            </a:r>
            <a:endParaRPr kumimoji="0" lang="en-US"/>
          </a:p>
        </p:txBody>
      </p:sp>
      <p:sp>
        <p:nvSpPr>
          <p:cNvPr id="3" name="Text Placeholder 2"/>
          <p:cNvSpPr>
            <a:spLocks noGrp="1"/>
          </p:cNvSpPr>
          <p:nvPr>
            <p:ph type="body" idx="1"/>
          </p:nvPr>
        </p:nvSpPr>
        <p:spPr>
          <a:xfrm>
            <a:off x="1530192" y="11201059"/>
            <a:ext cx="13522004" cy="3980838"/>
          </a:xfrm>
        </p:spPr>
        <p:txBody>
          <a:bodyPr lIns="226314" tIns="0" rIns="226314" bIns="0" anchor="ctr">
            <a:noAutofit/>
          </a:bodyPr>
          <a:lstStyle>
            <a:lvl1pPr marL="0" indent="0">
              <a:buNone/>
              <a:defRPr sz="11900" b="1" cap="none" baseline="0">
                <a:solidFill>
                  <a:schemeClr val="tx2"/>
                </a:solidFill>
                <a:effectLst/>
              </a:defRPr>
            </a:lvl1pPr>
            <a:lvl2pPr>
              <a:buNone/>
              <a:defRPr sz="9900" b="1"/>
            </a:lvl2pPr>
            <a:lvl3pPr>
              <a:buNone/>
              <a:defRPr sz="8900" b="1"/>
            </a:lvl3pPr>
            <a:lvl4pPr>
              <a:buNone/>
              <a:defRPr sz="7900" b="1"/>
            </a:lvl4pPr>
            <a:lvl5pPr>
              <a:buNone/>
              <a:defRPr sz="7900" b="1"/>
            </a:lvl5pPr>
          </a:lstStyle>
          <a:p>
            <a:pPr lvl="0" eaLnBrk="1" latinLnBrk="0" hangingPunct="1"/>
            <a:r>
              <a:rPr kumimoji="0" lang="en-US" altLang="ko-KR" smtClean="0"/>
              <a:t>Click to edit Master text styles</a:t>
            </a:r>
          </a:p>
        </p:txBody>
      </p:sp>
      <p:sp>
        <p:nvSpPr>
          <p:cNvPr id="4" name="Text Placeholder 3"/>
          <p:cNvSpPr>
            <a:spLocks noGrp="1"/>
          </p:cNvSpPr>
          <p:nvPr>
            <p:ph type="body" sz="half" idx="3"/>
          </p:nvPr>
        </p:nvSpPr>
        <p:spPr>
          <a:xfrm>
            <a:off x="15546320" y="11228288"/>
            <a:ext cx="13527316" cy="3953615"/>
          </a:xfrm>
        </p:spPr>
        <p:txBody>
          <a:bodyPr lIns="226314" tIns="0" rIns="226314" bIns="0" anchor="ctr"/>
          <a:lstStyle>
            <a:lvl1pPr marL="0" indent="0">
              <a:buNone/>
              <a:defRPr sz="11900" b="1" cap="none" baseline="0">
                <a:solidFill>
                  <a:schemeClr val="tx2"/>
                </a:solidFill>
                <a:effectLst/>
              </a:defRPr>
            </a:lvl1pPr>
            <a:lvl2pPr>
              <a:buNone/>
              <a:defRPr sz="9900" b="1"/>
            </a:lvl2pPr>
            <a:lvl3pPr>
              <a:buNone/>
              <a:defRPr sz="8900" b="1"/>
            </a:lvl3pPr>
            <a:lvl4pPr>
              <a:buNone/>
              <a:defRPr sz="7900" b="1"/>
            </a:lvl4pPr>
            <a:lvl5pPr>
              <a:buNone/>
              <a:defRPr sz="7900" b="1"/>
            </a:lvl5pPr>
          </a:lstStyle>
          <a:p>
            <a:pPr lvl="0" eaLnBrk="1" latinLnBrk="0" hangingPunct="1"/>
            <a:r>
              <a:rPr kumimoji="0" lang="en-US" altLang="ko-KR" smtClean="0"/>
              <a:t>Click to edit Master text styles</a:t>
            </a:r>
          </a:p>
        </p:txBody>
      </p:sp>
      <p:sp>
        <p:nvSpPr>
          <p:cNvPr id="5" name="Content Placeholder 4"/>
          <p:cNvSpPr>
            <a:spLocks noGrp="1"/>
          </p:cNvSpPr>
          <p:nvPr>
            <p:ph sz="quarter" idx="2"/>
          </p:nvPr>
        </p:nvSpPr>
        <p:spPr>
          <a:xfrm>
            <a:off x="1530192" y="15181897"/>
            <a:ext cx="13522004" cy="23218535"/>
          </a:xfrm>
        </p:spPr>
        <p:txBody>
          <a:bodyPr tIns="0"/>
          <a:lstStyle>
            <a:lvl1pPr>
              <a:defRPr sz="10900"/>
            </a:lvl1pPr>
            <a:lvl2pPr>
              <a:defRPr sz="9900"/>
            </a:lvl2pPr>
            <a:lvl3pPr>
              <a:defRPr sz="8900"/>
            </a:lvl3pPr>
            <a:lvl4pPr>
              <a:defRPr sz="7900"/>
            </a:lvl4pPr>
            <a:lvl5pPr>
              <a:defRPr sz="7900"/>
            </a:lvl5pPr>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6" name="Content Placeholder 5"/>
          <p:cNvSpPr>
            <a:spLocks noGrp="1"/>
          </p:cNvSpPr>
          <p:nvPr>
            <p:ph sz="quarter" idx="4"/>
          </p:nvPr>
        </p:nvSpPr>
        <p:spPr>
          <a:xfrm>
            <a:off x="15546320" y="15181897"/>
            <a:ext cx="13527316" cy="23218535"/>
          </a:xfrm>
        </p:spPr>
        <p:txBody>
          <a:bodyPr tIns="0"/>
          <a:lstStyle>
            <a:lvl1pPr>
              <a:defRPr sz="10900"/>
            </a:lvl1pPr>
            <a:lvl2pPr>
              <a:defRPr sz="9900"/>
            </a:lvl2pPr>
            <a:lvl3pPr>
              <a:defRPr sz="8900"/>
            </a:lvl3pPr>
            <a:lvl4pPr>
              <a:defRPr sz="7900"/>
            </a:lvl4pPr>
            <a:lvl5pPr>
              <a:defRPr sz="7900"/>
            </a:lvl5pPr>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30193" y="4250931"/>
            <a:ext cx="27798475" cy="6900863"/>
          </a:xfrm>
        </p:spPr>
        <p:txBody>
          <a:bodyPr vert="horz" tIns="226314"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4800" b="0">
                <a:ln>
                  <a:noFill/>
                </a:ln>
                <a:solidFill>
                  <a:schemeClr val="tx2"/>
                </a:solidFill>
                <a:effectLst/>
                <a:latin typeface="+mj-lt"/>
                <a:ea typeface="+mj-ea"/>
                <a:cs typeface="+mj-cs"/>
              </a:defRPr>
            </a:lvl1pPr>
          </a:lstStyle>
          <a:p>
            <a:r>
              <a:rPr kumimoji="0" lang="en-US" altLang="ko-KR"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95287" y="3105403"/>
            <a:ext cx="9181148" cy="7015877"/>
          </a:xfrm>
        </p:spPr>
        <p:txBody>
          <a:bodyPr lIns="0" anchor="b">
            <a:noAutofit/>
          </a:bodyPr>
          <a:lstStyle>
            <a:lvl1pPr algn="l" rtl="0">
              <a:spcBef>
                <a:spcPct val="0"/>
              </a:spcBef>
              <a:buNone/>
              <a:defRPr sz="12900" b="0">
                <a:ln>
                  <a:noFill/>
                </a:ln>
                <a:solidFill>
                  <a:schemeClr val="tx2"/>
                </a:solidFill>
                <a:effectLst/>
                <a:latin typeface="+mj-lt"/>
                <a:ea typeface="+mj-ea"/>
                <a:cs typeface="+mj-cs"/>
              </a:defRPr>
            </a:lvl1pPr>
          </a:lstStyle>
          <a:p>
            <a:r>
              <a:rPr kumimoji="0" lang="en-US" altLang="ko-KR" smtClean="0"/>
              <a:t>Click to edit Master title style</a:t>
            </a:r>
            <a:endParaRPr kumimoji="0" lang="en-US"/>
          </a:p>
        </p:txBody>
      </p:sp>
      <p:sp>
        <p:nvSpPr>
          <p:cNvPr id="3" name="Text Placeholder 2"/>
          <p:cNvSpPr>
            <a:spLocks noGrp="1"/>
          </p:cNvSpPr>
          <p:nvPr>
            <p:ph type="body" idx="2"/>
          </p:nvPr>
        </p:nvSpPr>
        <p:spPr>
          <a:xfrm>
            <a:off x="2295287" y="10121265"/>
            <a:ext cx="9181148" cy="27603450"/>
          </a:xfrm>
        </p:spPr>
        <p:txBody>
          <a:bodyPr lIns="90526" rIns="90526"/>
          <a:lstStyle>
            <a:lvl1pPr marL="0" indent="0" algn="l">
              <a:buNone/>
              <a:defRPr sz="6900"/>
            </a:lvl1pPr>
            <a:lvl2pPr indent="0" algn="l">
              <a:buNone/>
              <a:defRPr sz="5900"/>
            </a:lvl2pPr>
            <a:lvl3pPr indent="0" algn="l">
              <a:buNone/>
              <a:defRPr sz="5000"/>
            </a:lvl3pPr>
            <a:lvl4pPr indent="0" algn="l">
              <a:buNone/>
              <a:defRPr sz="4500"/>
            </a:lvl4pPr>
            <a:lvl5pPr indent="0" algn="l">
              <a:buNone/>
              <a:defRPr sz="4500"/>
            </a:lvl5pPr>
          </a:lstStyle>
          <a:p>
            <a:pPr lvl="0" eaLnBrk="1" latinLnBrk="0" hangingPunct="1"/>
            <a:r>
              <a:rPr kumimoji="0" lang="en-US" altLang="ko-KR" smtClean="0"/>
              <a:t>Click to edit Master text styles</a:t>
            </a:r>
          </a:p>
        </p:txBody>
      </p:sp>
      <p:sp>
        <p:nvSpPr>
          <p:cNvPr id="4" name="Content Placeholder 3"/>
          <p:cNvSpPr>
            <a:spLocks noGrp="1"/>
          </p:cNvSpPr>
          <p:nvPr>
            <p:ph sz="half" idx="1"/>
          </p:nvPr>
        </p:nvSpPr>
        <p:spPr>
          <a:xfrm>
            <a:off x="11965245" y="10121265"/>
            <a:ext cx="17108388" cy="27603450"/>
          </a:xfrm>
        </p:spPr>
        <p:txBody>
          <a:bodyPr tIns="0"/>
          <a:lstStyle>
            <a:lvl1pPr>
              <a:defRPr sz="13900"/>
            </a:lvl1pPr>
            <a:lvl2pPr>
              <a:defRPr sz="12900"/>
            </a:lvl2pPr>
            <a:lvl3pPr>
              <a:defRPr sz="11900"/>
            </a:lvl3pPr>
            <a:lvl4pPr>
              <a:defRPr sz="9900"/>
            </a:lvl4pPr>
            <a:lvl5pPr>
              <a:defRPr sz="8900"/>
            </a:lvl5pPr>
          </a:lstStyle>
          <a:p>
            <a:pPr lvl="0" eaLnBrk="1" latinLnBrk="0" hangingPunct="1"/>
            <a:r>
              <a:rPr lang="en-US" altLang="ko-KR" smtClean="0"/>
              <a:t>Click to edit Master text styles</a:t>
            </a:r>
          </a:p>
          <a:p>
            <a:pPr lvl="1" eaLnBrk="1" latinLnBrk="0" hangingPunct="1"/>
            <a:r>
              <a:rPr lang="en-US" altLang="ko-KR" smtClean="0"/>
              <a:t>Second level</a:t>
            </a:r>
          </a:p>
          <a:p>
            <a:pPr lvl="2" eaLnBrk="1" latinLnBrk="0" hangingPunct="1"/>
            <a:r>
              <a:rPr lang="en-US" altLang="ko-KR" smtClean="0"/>
              <a:t>Third level</a:t>
            </a:r>
          </a:p>
          <a:p>
            <a:pPr lvl="3" eaLnBrk="1" latinLnBrk="0" hangingPunct="1"/>
            <a:r>
              <a:rPr lang="en-US" altLang="ko-KR" smtClean="0"/>
              <a:t>Fourth level</a:t>
            </a:r>
          </a:p>
          <a:p>
            <a:pPr lvl="4" eaLnBrk="1" latinLnBrk="0" hangingPunct="1"/>
            <a:r>
              <a:rPr lang="en-US" altLang="ko-KR"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10595380" y="6690015"/>
            <a:ext cx="17597200" cy="24843105"/>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452628" tIns="226314" rIns="452628" bIns="226314" rtlCol="0" anchor="ctr"/>
          <a:lstStyle/>
          <a:p>
            <a:pPr algn="ctr" eaLnBrk="1" latinLnBrk="0" hangingPunct="1"/>
            <a:endParaRPr kumimoji="0" lang="en-US"/>
          </a:p>
        </p:txBody>
      </p:sp>
      <p:sp>
        <p:nvSpPr>
          <p:cNvPr id="12" name="Right Triangle 11"/>
          <p:cNvSpPr/>
          <p:nvPr/>
        </p:nvSpPr>
        <p:spPr>
          <a:xfrm rot="420000" flipV="1">
            <a:off x="26788838" y="32359606"/>
            <a:ext cx="520265" cy="938517"/>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452628" tIns="226314" rIns="452628" bIns="226314" rtlCol="0" anchor="ctr"/>
          <a:lstStyle/>
          <a:p>
            <a:pPr algn="ctr" eaLnBrk="1" latinLnBrk="0" hangingPunct="1"/>
            <a:endParaRPr kumimoji="0" lang="en-US"/>
          </a:p>
        </p:txBody>
      </p:sp>
      <p:sp>
        <p:nvSpPr>
          <p:cNvPr id="2" name="Title 1"/>
          <p:cNvSpPr>
            <a:spLocks noGrp="1"/>
          </p:cNvSpPr>
          <p:nvPr>
            <p:ph type="title"/>
          </p:nvPr>
        </p:nvSpPr>
        <p:spPr>
          <a:xfrm>
            <a:off x="2040256" y="7106116"/>
            <a:ext cx="7406126" cy="9555074"/>
          </a:xfrm>
        </p:spPr>
        <p:txBody>
          <a:bodyPr vert="horz" lIns="226314" tIns="226314" rIns="226314" bIns="226314" anchor="b"/>
          <a:lstStyle>
            <a:lvl1pPr algn="l">
              <a:buNone/>
              <a:defRPr sz="9900" b="1">
                <a:solidFill>
                  <a:schemeClr val="tx2"/>
                </a:solidFill>
              </a:defRPr>
            </a:lvl1pPr>
          </a:lstStyle>
          <a:p>
            <a:r>
              <a:rPr kumimoji="0" lang="en-US" altLang="ko-KR" smtClean="0"/>
              <a:t>Click to edit Master title style</a:t>
            </a:r>
            <a:endParaRPr kumimoji="0" lang="en-US"/>
          </a:p>
        </p:txBody>
      </p:sp>
      <p:sp>
        <p:nvSpPr>
          <p:cNvPr id="4" name="Text Placeholder 3"/>
          <p:cNvSpPr>
            <a:spLocks noGrp="1"/>
          </p:cNvSpPr>
          <p:nvPr>
            <p:ph type="body" sz="half" idx="2"/>
          </p:nvPr>
        </p:nvSpPr>
        <p:spPr>
          <a:xfrm>
            <a:off x="2040256" y="17078790"/>
            <a:ext cx="7395925" cy="13157645"/>
          </a:xfrm>
        </p:spPr>
        <p:txBody>
          <a:bodyPr lIns="316840" rIns="226314" bIns="226314" anchor="t"/>
          <a:lstStyle>
            <a:lvl1pPr marL="0" indent="0" algn="l">
              <a:spcBef>
                <a:spcPts val="1238"/>
              </a:spcBef>
              <a:buFontTx/>
              <a:buNone/>
              <a:defRPr sz="6400"/>
            </a:lvl1pPr>
            <a:lvl2pPr>
              <a:defRPr sz="5900"/>
            </a:lvl2pPr>
            <a:lvl3pPr>
              <a:defRPr sz="5000"/>
            </a:lvl3pPr>
            <a:lvl4pPr>
              <a:defRPr sz="4500"/>
            </a:lvl4pPr>
            <a:lvl5pPr>
              <a:defRPr sz="4500"/>
            </a:lvl5pPr>
          </a:lstStyle>
          <a:p>
            <a:pPr lvl="0" eaLnBrk="1" latinLnBrk="0" hangingPunct="1"/>
            <a:r>
              <a:rPr kumimoji="0" lang="en-US" altLang="ko-KR"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7033380" y="38376466"/>
            <a:ext cx="2040255" cy="2204443"/>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11666514" y="7242084"/>
            <a:ext cx="15454932" cy="23738967"/>
          </a:xfrm>
          <a:prstGeom prst="rect">
            <a:avLst/>
          </a:prstGeom>
          <a:solidFill>
            <a:schemeClr val="bg2"/>
          </a:solidFill>
          <a:ln w="3000" cap="rnd">
            <a:solidFill>
              <a:srgbClr val="C0C0C0"/>
            </a:solidFill>
            <a:round/>
          </a:ln>
          <a:effectLst/>
        </p:spPr>
        <p:txBody>
          <a:bodyPr/>
          <a:lstStyle>
            <a:lvl1pPr marL="0" indent="0">
              <a:buNone/>
              <a:defRPr sz="15800"/>
            </a:lvl1pPr>
          </a:lstStyle>
          <a:p>
            <a:r>
              <a:rPr kumimoji="0" lang="en-US" altLang="ko-KR" smtClean="0"/>
              <a:t>Click icon to add picture</a:t>
            </a:r>
            <a:endParaRPr kumimoji="0" lang="en-US" dirty="0"/>
          </a:p>
        </p:txBody>
      </p:sp>
      <p:sp>
        <p:nvSpPr>
          <p:cNvPr id="10" name="Freeform 9"/>
          <p:cNvSpPr>
            <a:spLocks/>
          </p:cNvSpPr>
          <p:nvPr/>
        </p:nvSpPr>
        <p:spPr bwMode="auto">
          <a:xfrm flipV="1">
            <a:off x="-31878" y="35117722"/>
            <a:ext cx="30667583" cy="628745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52628" tIns="226314" rIns="452628" bIns="226314"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14664333" y="37552198"/>
            <a:ext cx="15939493" cy="3852982"/>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52628" tIns="226314" rIns="452628" bIns="226314"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31878" y="-43132"/>
            <a:ext cx="30667583" cy="628745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5">
                  <a:lumMod val="75000"/>
                </a:schemeClr>
              </a:gs>
              <a:gs pos="100000">
                <a:schemeClr val="accent5">
                  <a:lumMod val="60000"/>
                  <a:lumOff val="40000"/>
                </a:schemeClr>
              </a:gs>
            </a:gsLst>
            <a:lin ang="5400000" scaled="1"/>
          </a:gradFill>
          <a:ln w="9525" cap="flat" cmpd="sng" algn="ctr">
            <a:noFill/>
            <a:prstDash val="solid"/>
            <a:round/>
            <a:headEnd type="none" w="med" len="med"/>
            <a:tailEnd type="none" w="med" len="med"/>
          </a:ln>
          <a:effectLst/>
        </p:spPr>
        <p:txBody>
          <a:bodyPr vert="horz" wrap="square" lIns="452628" tIns="226314" rIns="452628" bIns="226314"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14664333" y="-43127"/>
            <a:ext cx="15939493" cy="3852982"/>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5">
                  <a:lumMod val="50000"/>
                  <a:alpha val="30000"/>
                </a:schemeClr>
              </a:gs>
              <a:gs pos="80000">
                <a:schemeClr val="accent5">
                  <a:lumMod val="75000"/>
                  <a:alpha val="45000"/>
                </a:schemeClr>
              </a:gs>
            </a:gsLst>
            <a:lin ang="5400000" scaled="1"/>
          </a:gradFill>
          <a:ln w="9525" cap="flat" cmpd="sng" algn="ctr">
            <a:noFill/>
            <a:prstDash val="solid"/>
            <a:round/>
            <a:headEnd type="none" w="med" len="med"/>
            <a:tailEnd type="none" w="med" len="med"/>
          </a:ln>
          <a:effectLst/>
        </p:spPr>
        <p:txBody>
          <a:bodyPr vert="horz" wrap="square" lIns="452628" tIns="226314" rIns="452628" bIns="226314"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1530193" y="4250931"/>
            <a:ext cx="27543443" cy="6900863"/>
          </a:xfrm>
          <a:prstGeom prst="rect">
            <a:avLst/>
          </a:prstGeom>
        </p:spPr>
        <p:txBody>
          <a:bodyPr vert="horz" lIns="0" tIns="226314" rIns="0" bIns="0" anchor="b">
            <a:normAutofit/>
          </a:bodyPr>
          <a:lstStyle/>
          <a:p>
            <a:r>
              <a:rPr kumimoji="0" lang="en-US" altLang="ko-KR" dirty="0" smtClean="0"/>
              <a:t>Click to edit Master title style</a:t>
            </a:r>
            <a:endParaRPr kumimoji="0" lang="en-US" dirty="0"/>
          </a:p>
        </p:txBody>
      </p:sp>
      <p:sp>
        <p:nvSpPr>
          <p:cNvPr id="30" name="Text Placeholder 29"/>
          <p:cNvSpPr>
            <a:spLocks noGrp="1"/>
          </p:cNvSpPr>
          <p:nvPr>
            <p:ph type="body" idx="1"/>
          </p:nvPr>
        </p:nvSpPr>
        <p:spPr>
          <a:xfrm>
            <a:off x="1530193" y="11685461"/>
            <a:ext cx="27543443" cy="26499312"/>
          </a:xfrm>
          <a:prstGeom prst="rect">
            <a:avLst/>
          </a:prstGeom>
        </p:spPr>
        <p:txBody>
          <a:bodyPr vert="horz" lIns="452628" tIns="226314" rIns="452628" bIns="226314">
            <a:normAutofit/>
          </a:bodyPr>
          <a:lstStyle/>
          <a:p>
            <a:pPr lvl="0" eaLnBrk="1" latinLnBrk="0" hangingPunct="1"/>
            <a:r>
              <a:rPr kumimoji="0" lang="en-US" altLang="ko-KR" smtClean="0"/>
              <a:t>Click to edit Master text styles</a:t>
            </a:r>
          </a:p>
          <a:p>
            <a:pPr lvl="1" eaLnBrk="1" latinLnBrk="0" hangingPunct="1"/>
            <a:r>
              <a:rPr kumimoji="0" lang="en-US" altLang="ko-KR" smtClean="0"/>
              <a:t>Second level</a:t>
            </a:r>
          </a:p>
          <a:p>
            <a:pPr lvl="2" eaLnBrk="1" latinLnBrk="0" hangingPunct="1"/>
            <a:r>
              <a:rPr kumimoji="0" lang="en-US" altLang="ko-KR" smtClean="0"/>
              <a:t>Third level</a:t>
            </a:r>
          </a:p>
          <a:p>
            <a:pPr lvl="3" eaLnBrk="1" latinLnBrk="0" hangingPunct="1"/>
            <a:r>
              <a:rPr kumimoji="0" lang="en-US" altLang="ko-KR" smtClean="0"/>
              <a:t>Fourth level</a:t>
            </a:r>
          </a:p>
          <a:p>
            <a:pPr lvl="4" eaLnBrk="1" latinLnBrk="0" hangingPunct="1"/>
            <a:r>
              <a:rPr kumimoji="0" lang="en-US" altLang="ko-KR" smtClean="0"/>
              <a:t>Fifth level</a:t>
            </a:r>
            <a:endParaRPr kumimoji="0" lang="en-US"/>
          </a:p>
        </p:txBody>
      </p:sp>
      <p:sp>
        <p:nvSpPr>
          <p:cNvPr id="10" name="Date Placeholder 9"/>
          <p:cNvSpPr>
            <a:spLocks noGrp="1"/>
          </p:cNvSpPr>
          <p:nvPr>
            <p:ph type="dt" sz="half" idx="2"/>
          </p:nvPr>
        </p:nvSpPr>
        <p:spPr>
          <a:xfrm>
            <a:off x="1530193" y="38376466"/>
            <a:ext cx="7140893" cy="2204443"/>
          </a:xfrm>
          <a:prstGeom prst="rect">
            <a:avLst/>
          </a:prstGeom>
        </p:spPr>
        <p:txBody>
          <a:bodyPr vert="horz" lIns="0" tIns="0" rIns="0" bIns="0" anchor="b"/>
          <a:lstStyle>
            <a:lvl1pPr algn="l" eaLnBrk="1" latinLnBrk="0" hangingPunct="1">
              <a:defRPr kumimoji="0" sz="5900">
                <a:solidFill>
                  <a:schemeClr val="tx2">
                    <a:shade val="90000"/>
                  </a:schemeClr>
                </a:solidFill>
              </a:defRPr>
            </a:lvl1pPr>
          </a:lstStyle>
          <a:p>
            <a:fld id="{1D8BD707-D9CF-40AE-B4C6-C98DA3205C09}" type="datetimeFigureOut">
              <a:rPr lang="en-US" smtClean="0"/>
              <a:pPr/>
              <a:t>10/8/2012</a:t>
            </a:fld>
            <a:endParaRPr lang="en-US"/>
          </a:p>
        </p:txBody>
      </p:sp>
      <p:sp>
        <p:nvSpPr>
          <p:cNvPr id="22" name="Footer Placeholder 21"/>
          <p:cNvSpPr>
            <a:spLocks noGrp="1"/>
          </p:cNvSpPr>
          <p:nvPr>
            <p:ph type="ftr" sz="quarter" idx="3"/>
          </p:nvPr>
        </p:nvSpPr>
        <p:spPr>
          <a:xfrm>
            <a:off x="8926118" y="38376466"/>
            <a:ext cx="11221403" cy="2204443"/>
          </a:xfrm>
          <a:prstGeom prst="rect">
            <a:avLst/>
          </a:prstGeom>
        </p:spPr>
        <p:txBody>
          <a:bodyPr vert="horz" lIns="0" tIns="0" rIns="0" bIns="0" anchor="b"/>
          <a:lstStyle>
            <a:lvl1pPr algn="l" eaLnBrk="1" latinLnBrk="0" hangingPunct="1">
              <a:defRPr kumimoji="0" sz="59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26523316" y="38376466"/>
            <a:ext cx="2550319" cy="2204443"/>
          </a:xfrm>
          <a:prstGeom prst="rect">
            <a:avLst/>
          </a:prstGeom>
        </p:spPr>
        <p:txBody>
          <a:bodyPr vert="horz" lIns="0" tIns="0" rIns="0" bIns="0" anchor="b"/>
          <a:lstStyle>
            <a:lvl1pPr algn="r" eaLnBrk="1" latinLnBrk="0" hangingPunct="1">
              <a:defRPr kumimoji="0" sz="59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63648" y="1222041"/>
            <a:ext cx="30726147" cy="391969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buttom.png"/>
          <p:cNvPicPr>
            <a:picLocks noChangeAspect="1"/>
          </p:cNvPicPr>
          <p:nvPr userDrawn="1"/>
        </p:nvPicPr>
        <p:blipFill>
          <a:blip r:embed="rId13"/>
          <a:stretch>
            <a:fillRect/>
          </a:stretch>
        </p:blipFill>
        <p:spPr>
          <a:xfrm>
            <a:off x="-166688" y="40514587"/>
            <a:ext cx="16230600" cy="1041400"/>
          </a:xfrm>
          <a:prstGeom prst="rect">
            <a:avLst/>
          </a:prstGeom>
        </p:spPr>
      </p:pic>
      <p:pic>
        <p:nvPicPr>
          <p:cNvPr id="15" name="Picture 14" descr="buttom.png"/>
          <p:cNvPicPr>
            <a:picLocks noChangeAspect="1"/>
          </p:cNvPicPr>
          <p:nvPr userDrawn="1"/>
        </p:nvPicPr>
        <p:blipFill>
          <a:blip r:embed="rId13"/>
          <a:stretch>
            <a:fillRect/>
          </a:stretch>
        </p:blipFill>
        <p:spPr>
          <a:xfrm>
            <a:off x="15835312" y="40514587"/>
            <a:ext cx="16230600" cy="1041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1" hangingPunct="1">
        <a:spcBef>
          <a:spcPct val="0"/>
        </a:spcBef>
        <a:buNone/>
        <a:defRPr kumimoji="0" sz="24800" b="0" kern="1200">
          <a:ln>
            <a:noFill/>
          </a:ln>
          <a:solidFill>
            <a:schemeClr val="tx2"/>
          </a:solidFill>
          <a:effectLst/>
          <a:latin typeface="+mj-lt"/>
          <a:ea typeface="+mj-ea"/>
          <a:cs typeface="+mj-cs"/>
        </a:defRPr>
      </a:lvl1pPr>
    </p:titleStyle>
    <p:bodyStyle>
      <a:lvl1pPr marL="1357884" indent="-1357884" algn="l" rtl="0" eaLnBrk="1" latinLnBrk="1" hangingPunct="1">
        <a:spcBef>
          <a:spcPct val="20000"/>
        </a:spcBef>
        <a:buClr>
          <a:schemeClr val="accent3"/>
        </a:buClr>
        <a:buSzPct val="95000"/>
        <a:buFont typeface="Wingdings 2"/>
        <a:buChar char=""/>
        <a:defRPr kumimoji="0" sz="12900" kern="1200">
          <a:solidFill>
            <a:schemeClr val="tx1"/>
          </a:solidFill>
          <a:latin typeface="+mn-lt"/>
          <a:ea typeface="+mn-ea"/>
          <a:cs typeface="+mn-cs"/>
        </a:defRPr>
      </a:lvl1pPr>
      <a:lvl2pPr marL="3168396" indent="-1222096" algn="l" rtl="0" eaLnBrk="1" latinLnBrk="1" hangingPunct="1">
        <a:spcBef>
          <a:spcPct val="20000"/>
        </a:spcBef>
        <a:buClr>
          <a:schemeClr val="accent1"/>
        </a:buClr>
        <a:buSzPct val="85000"/>
        <a:buFont typeface="Wingdings 2"/>
        <a:buChar char=""/>
        <a:defRPr kumimoji="0" sz="11900" kern="1200">
          <a:solidFill>
            <a:schemeClr val="tx1"/>
          </a:solidFill>
          <a:latin typeface="+mn-lt"/>
          <a:ea typeface="+mn-ea"/>
          <a:cs typeface="+mn-cs"/>
        </a:defRPr>
      </a:lvl2pPr>
      <a:lvl3pPr marL="4526280" indent="-1222096" algn="l" rtl="0" eaLnBrk="1" latinLnBrk="1" hangingPunct="1">
        <a:spcBef>
          <a:spcPct val="20000"/>
        </a:spcBef>
        <a:buClr>
          <a:schemeClr val="accent2"/>
        </a:buClr>
        <a:buSzPct val="70000"/>
        <a:buFont typeface="Wingdings 2"/>
        <a:buChar char=""/>
        <a:defRPr kumimoji="0" sz="10400" kern="1200">
          <a:solidFill>
            <a:schemeClr val="tx1"/>
          </a:solidFill>
          <a:latin typeface="+mn-lt"/>
          <a:ea typeface="+mn-ea"/>
          <a:cs typeface="+mn-cs"/>
        </a:defRPr>
      </a:lvl3pPr>
      <a:lvl4pPr marL="5884164" indent="-1041044" algn="l" rtl="0" eaLnBrk="1" latinLnBrk="1" hangingPunct="1">
        <a:spcBef>
          <a:spcPct val="20000"/>
        </a:spcBef>
        <a:buClr>
          <a:schemeClr val="accent3"/>
        </a:buClr>
        <a:buSzPct val="65000"/>
        <a:buFont typeface="Wingdings 2"/>
        <a:buChar char=""/>
        <a:defRPr kumimoji="0" sz="9900" kern="1200">
          <a:solidFill>
            <a:schemeClr val="tx1"/>
          </a:solidFill>
          <a:latin typeface="+mn-lt"/>
          <a:ea typeface="+mn-ea"/>
          <a:cs typeface="+mn-cs"/>
        </a:defRPr>
      </a:lvl4pPr>
      <a:lvl5pPr marL="7242048" indent="-1041044" algn="l" rtl="0" eaLnBrk="1" latinLnBrk="1" hangingPunct="1">
        <a:spcBef>
          <a:spcPct val="20000"/>
        </a:spcBef>
        <a:buClr>
          <a:schemeClr val="accent4"/>
        </a:buClr>
        <a:buSzPct val="65000"/>
        <a:buFont typeface="Wingdings 2"/>
        <a:buChar char=""/>
        <a:defRPr kumimoji="0" sz="9900" kern="1200">
          <a:solidFill>
            <a:schemeClr val="tx1"/>
          </a:solidFill>
          <a:latin typeface="+mn-lt"/>
          <a:ea typeface="+mn-ea"/>
          <a:cs typeface="+mn-cs"/>
        </a:defRPr>
      </a:lvl5pPr>
      <a:lvl6pPr marL="8599932" indent="-1041044" algn="l" rtl="0" eaLnBrk="1" latinLnBrk="1" hangingPunct="1">
        <a:spcBef>
          <a:spcPct val="20000"/>
        </a:spcBef>
        <a:buClr>
          <a:schemeClr val="accent5"/>
        </a:buClr>
        <a:buSzPct val="80000"/>
        <a:buFont typeface="Wingdings 2"/>
        <a:buChar char=""/>
        <a:defRPr kumimoji="0" sz="8900" kern="1200">
          <a:solidFill>
            <a:schemeClr val="tx1"/>
          </a:solidFill>
          <a:latin typeface="+mn-lt"/>
          <a:ea typeface="+mn-ea"/>
          <a:cs typeface="+mn-cs"/>
        </a:defRPr>
      </a:lvl6pPr>
      <a:lvl7pPr marL="9505188" indent="-905256" algn="l" rtl="0" eaLnBrk="1" latinLnBrk="1" hangingPunct="1">
        <a:spcBef>
          <a:spcPct val="20000"/>
        </a:spcBef>
        <a:buClr>
          <a:schemeClr val="accent6"/>
        </a:buClr>
        <a:buSzPct val="80000"/>
        <a:buFont typeface="Wingdings 2"/>
        <a:buChar char=""/>
        <a:defRPr kumimoji="0" sz="7900" kern="1200" baseline="0">
          <a:solidFill>
            <a:schemeClr val="tx1"/>
          </a:solidFill>
          <a:latin typeface="+mn-lt"/>
          <a:ea typeface="+mn-ea"/>
          <a:cs typeface="+mn-cs"/>
        </a:defRPr>
      </a:lvl7pPr>
      <a:lvl8pPr marL="10863072" indent="-905256" algn="l" rtl="0" eaLnBrk="1" latinLnBrk="1" hangingPunct="1">
        <a:spcBef>
          <a:spcPct val="20000"/>
        </a:spcBef>
        <a:buClr>
          <a:schemeClr val="tx2"/>
        </a:buClr>
        <a:buChar char="•"/>
        <a:defRPr kumimoji="0" sz="7900" kern="1200">
          <a:solidFill>
            <a:schemeClr val="tx1"/>
          </a:solidFill>
          <a:latin typeface="+mn-lt"/>
          <a:ea typeface="+mn-ea"/>
          <a:cs typeface="+mn-cs"/>
        </a:defRPr>
      </a:lvl8pPr>
      <a:lvl9pPr marL="12220956" indent="-905256" algn="l" rtl="0" eaLnBrk="1" latinLnBrk="1" hangingPunct="1">
        <a:spcBef>
          <a:spcPct val="20000"/>
        </a:spcBef>
        <a:buClr>
          <a:schemeClr val="tx2"/>
        </a:buClr>
        <a:buFontTx/>
        <a:buChar char="•"/>
        <a:defRPr kumimoji="0" sz="6900" kern="1200" baseline="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2263140" algn="l" rtl="0" eaLnBrk="1" latinLnBrk="1" hangingPunct="1">
        <a:defRPr kumimoji="0" kern="1200">
          <a:solidFill>
            <a:schemeClr val="tx1"/>
          </a:solidFill>
          <a:latin typeface="+mn-lt"/>
          <a:ea typeface="+mn-ea"/>
          <a:cs typeface="+mn-cs"/>
        </a:defRPr>
      </a:lvl2pPr>
      <a:lvl3pPr marL="4526280" algn="l" rtl="0" eaLnBrk="1" latinLnBrk="1" hangingPunct="1">
        <a:defRPr kumimoji="0" kern="1200">
          <a:solidFill>
            <a:schemeClr val="tx1"/>
          </a:solidFill>
          <a:latin typeface="+mn-lt"/>
          <a:ea typeface="+mn-ea"/>
          <a:cs typeface="+mn-cs"/>
        </a:defRPr>
      </a:lvl3pPr>
      <a:lvl4pPr marL="6789420" algn="l" rtl="0" eaLnBrk="1" latinLnBrk="1" hangingPunct="1">
        <a:defRPr kumimoji="0" kern="1200">
          <a:solidFill>
            <a:schemeClr val="tx1"/>
          </a:solidFill>
          <a:latin typeface="+mn-lt"/>
          <a:ea typeface="+mn-ea"/>
          <a:cs typeface="+mn-cs"/>
        </a:defRPr>
      </a:lvl4pPr>
      <a:lvl5pPr marL="9052560" algn="l" rtl="0" eaLnBrk="1" latinLnBrk="1" hangingPunct="1">
        <a:defRPr kumimoji="0" kern="1200">
          <a:solidFill>
            <a:schemeClr val="tx1"/>
          </a:solidFill>
          <a:latin typeface="+mn-lt"/>
          <a:ea typeface="+mn-ea"/>
          <a:cs typeface="+mn-cs"/>
        </a:defRPr>
      </a:lvl5pPr>
      <a:lvl6pPr marL="11315700" algn="l" rtl="0" eaLnBrk="1" latinLnBrk="1" hangingPunct="1">
        <a:defRPr kumimoji="0" kern="1200">
          <a:solidFill>
            <a:schemeClr val="tx1"/>
          </a:solidFill>
          <a:latin typeface="+mn-lt"/>
          <a:ea typeface="+mn-ea"/>
          <a:cs typeface="+mn-cs"/>
        </a:defRPr>
      </a:lvl6pPr>
      <a:lvl7pPr marL="13578840" algn="l" rtl="0" eaLnBrk="1" latinLnBrk="1" hangingPunct="1">
        <a:defRPr kumimoji="0" kern="1200">
          <a:solidFill>
            <a:schemeClr val="tx1"/>
          </a:solidFill>
          <a:latin typeface="+mn-lt"/>
          <a:ea typeface="+mn-ea"/>
          <a:cs typeface="+mn-cs"/>
        </a:defRPr>
      </a:lvl7pPr>
      <a:lvl8pPr marL="15841980" algn="l" rtl="0" eaLnBrk="1" latinLnBrk="1" hangingPunct="1">
        <a:defRPr kumimoji="0" kern="1200">
          <a:solidFill>
            <a:schemeClr val="tx1"/>
          </a:solidFill>
          <a:latin typeface="+mn-lt"/>
          <a:ea typeface="+mn-ea"/>
          <a:cs typeface="+mn-cs"/>
        </a:defRPr>
      </a:lvl8pPr>
      <a:lvl9pPr marL="1810512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18" Type="http://schemas.openxmlformats.org/officeDocument/2006/relationships/image" Target="../media/image14.gif"/><Relationship Id="rId3" Type="http://schemas.openxmlformats.org/officeDocument/2006/relationships/image" Target="../media/image4.png"/><Relationship Id="rId21" Type="http://schemas.openxmlformats.org/officeDocument/2006/relationships/image" Target="../media/image17.png"/><Relationship Id="rId7" Type="http://schemas.openxmlformats.org/officeDocument/2006/relationships/hyperlink" Target="http://117.16.146.77:8080/LocalAirscope/resources/sensor/virtualsensor" TargetMode="External"/><Relationship Id="rId12" Type="http://schemas.openxmlformats.org/officeDocument/2006/relationships/image" Target="../media/image9.JPG"/><Relationship Id="rId17" Type="http://schemas.openxmlformats.org/officeDocument/2006/relationships/image" Target="../media/image13.gif"/><Relationship Id="rId2" Type="http://schemas.openxmlformats.org/officeDocument/2006/relationships/image" Target="../media/image3.png"/><Relationship Id="rId16" Type="http://schemas.openxmlformats.org/officeDocument/2006/relationships/image" Target="../media/image12.gif"/><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hyperlink" Target="http://117.16.146.77:8080/LocalAirscope/resources/sensor/todaydata/kku_ani/SI01_0001_01" TargetMode="External"/><Relationship Id="rId11" Type="http://schemas.openxmlformats.org/officeDocument/2006/relationships/image" Target="../media/image8.JPG"/><Relationship Id="rId24" Type="http://schemas.openxmlformats.org/officeDocument/2006/relationships/image" Target="../media/image20.png"/><Relationship Id="rId5" Type="http://schemas.openxmlformats.org/officeDocument/2006/relationships/hyperlink" Target="http://117.16.146.77:8080/LocalAirscope/resources/sensor/nowdata/kku_ani" TargetMode="External"/><Relationship Id="rId15" Type="http://schemas.openxmlformats.org/officeDocument/2006/relationships/hyperlink" Target="http://117.16.146.77:8080/LocalAirscope/resources/sensor/virtualsensor/37.5321951746/127.0821291" TargetMode="External"/><Relationship Id="rId23" Type="http://schemas.openxmlformats.org/officeDocument/2006/relationships/image" Target="../media/image19.png"/><Relationship Id="rId10" Type="http://schemas.openxmlformats.org/officeDocument/2006/relationships/image" Target="../media/image7.png"/><Relationship Id="rId19" Type="http://schemas.openxmlformats.org/officeDocument/2006/relationships/image" Target="../media/image15.png"/><Relationship Id="rId4" Type="http://schemas.openxmlformats.org/officeDocument/2006/relationships/hyperlink" Target="http://117.16.146.77:8080/LocalAirscope/resources/sensor/locationinfo" TargetMode="External"/><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8712" y="18365785"/>
            <a:ext cx="8458200" cy="889000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3" rIns="91431" bIns="45713" rtlCol="0" anchor="ctr"/>
          <a:lstStyle/>
          <a:p>
            <a:pPr algn="ctr"/>
            <a:endParaRPr lang="ko-KR" altLang="en-US">
              <a:latin typeface="Times New Roman" pitchFamily="18" charset="0"/>
              <a:cs typeface="Times New Roman" pitchFamily="18" charset="0"/>
            </a:endParaRPr>
          </a:p>
        </p:txBody>
      </p:sp>
      <p:sp>
        <p:nvSpPr>
          <p:cNvPr id="12" name="Rectangle 11"/>
          <p:cNvSpPr/>
          <p:nvPr/>
        </p:nvSpPr>
        <p:spPr>
          <a:xfrm>
            <a:off x="6080194" y="3176587"/>
            <a:ext cx="18942347" cy="2308310"/>
          </a:xfrm>
          <a:prstGeom prst="rect">
            <a:avLst/>
          </a:prstGeom>
          <a:noFill/>
        </p:spPr>
        <p:txBody>
          <a:bodyPr wrap="none" lIns="91431" tIns="45713" rIns="91431" bIns="45713">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Development of Open API for Micro-scale </a:t>
            </a:r>
          </a:p>
          <a:p>
            <a:pPr algn="ctr"/>
            <a:r>
              <a:rPr lang="en-US" sz="72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Air Quality Management System based on USN</a:t>
            </a:r>
            <a:endParaRPr lang="en-US" sz="72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5" name="Picture 33" descr="062"/>
          <p:cNvPicPr>
            <a:picLocks noChangeAspect="1" noChangeArrowheads="1"/>
          </p:cNvPicPr>
          <p:nvPr/>
        </p:nvPicPr>
        <p:blipFill>
          <a:blip r:embed="rId2" cstate="print"/>
          <a:srcRect/>
          <a:stretch>
            <a:fillRect/>
          </a:stretch>
        </p:blipFill>
        <p:spPr bwMode="auto">
          <a:xfrm>
            <a:off x="1433512" y="19178587"/>
            <a:ext cx="7981550" cy="7791452"/>
          </a:xfrm>
          <a:prstGeom prst="rect">
            <a:avLst/>
          </a:prstGeom>
          <a:noFill/>
          <a:ln w="9525">
            <a:noFill/>
            <a:miter lim="800000"/>
            <a:headEnd/>
            <a:tailEnd/>
          </a:ln>
        </p:spPr>
      </p:pic>
      <p:grpSp>
        <p:nvGrpSpPr>
          <p:cNvPr id="15" name="Group 130"/>
          <p:cNvGrpSpPr>
            <a:grpSpLocks/>
          </p:cNvGrpSpPr>
          <p:nvPr/>
        </p:nvGrpSpPr>
        <p:grpSpPr bwMode="auto">
          <a:xfrm>
            <a:off x="1357312" y="24360186"/>
            <a:ext cx="8001000" cy="2610653"/>
            <a:chOff x="1111" y="1874"/>
            <a:chExt cx="3402" cy="998"/>
          </a:xfrm>
        </p:grpSpPr>
        <p:sp>
          <p:nvSpPr>
            <p:cNvPr id="67" name="AutoShape 32"/>
            <p:cNvSpPr>
              <a:spLocks noChangeArrowheads="1"/>
            </p:cNvSpPr>
            <p:nvPr/>
          </p:nvSpPr>
          <p:spPr bwMode="auto">
            <a:xfrm>
              <a:off x="1111" y="1979"/>
              <a:ext cx="3402" cy="893"/>
            </a:xfrm>
            <a:prstGeom prst="roundRect">
              <a:avLst>
                <a:gd name="adj" fmla="val 4486"/>
              </a:avLst>
            </a:prstGeom>
            <a:solidFill>
              <a:srgbClr val="339966">
                <a:alpha val="50195"/>
              </a:srgbClr>
            </a:solidFill>
            <a:ln w="9525" algn="ctr">
              <a:noFill/>
              <a:round/>
              <a:headEnd/>
              <a:tailEnd/>
            </a:ln>
            <a:effectLst>
              <a:outerShdw blurRad="63500" sx="103000" sy="103000" algn="ctr" rotWithShape="0">
                <a:prstClr val="black">
                  <a:alpha val="40000"/>
                </a:prstClr>
              </a:outerShdw>
            </a:effectLst>
          </p:spPr>
          <p:txBody>
            <a:bodyPr wrap="none" anchor="ctr"/>
            <a:lstStyle/>
            <a:p>
              <a:endParaRPr lang="ko-KR" altLang="en-US" sz="2000" dirty="0">
                <a:latin typeface="Times New Roman" pitchFamily="18" charset="0"/>
                <a:ea typeface="굴림" pitchFamily="50" charset="-127"/>
                <a:cs typeface="Times New Roman" pitchFamily="18" charset="0"/>
              </a:endParaRPr>
            </a:p>
          </p:txBody>
        </p:sp>
        <p:sp>
          <p:nvSpPr>
            <p:cNvPr id="68" name="AutoShape 33"/>
            <p:cNvSpPr>
              <a:spLocks noChangeArrowheads="1"/>
            </p:cNvSpPr>
            <p:nvPr/>
          </p:nvSpPr>
          <p:spPr bwMode="auto">
            <a:xfrm>
              <a:off x="1160" y="2029"/>
              <a:ext cx="3304" cy="785"/>
            </a:xfrm>
            <a:prstGeom prst="roundRect">
              <a:avLst>
                <a:gd name="adj" fmla="val 4486"/>
              </a:avLst>
            </a:prstGeom>
            <a:gradFill rotWithShape="1">
              <a:gsLst>
                <a:gs pos="0">
                  <a:srgbClr val="FFFFFF"/>
                </a:gs>
                <a:gs pos="100000">
                  <a:srgbClr val="FFFFFF">
                    <a:alpha val="42000"/>
                  </a:srgbClr>
                </a:gs>
              </a:gsLst>
              <a:lin ang="5400000" scaled="1"/>
            </a:gradFill>
            <a:ln w="9525" algn="ctr">
              <a:noFill/>
              <a:round/>
              <a:headEnd/>
              <a:tailEnd/>
            </a:ln>
          </p:spPr>
          <p:txBody>
            <a:bodyPr wrap="none" anchor="ctr"/>
            <a:lstStyle/>
            <a:p>
              <a:endParaRPr lang="ko-KR" altLang="en-US" sz="2000" dirty="0">
                <a:latin typeface="Times New Roman" pitchFamily="18" charset="0"/>
                <a:ea typeface="굴림" pitchFamily="50" charset="-127"/>
                <a:cs typeface="Times New Roman" pitchFamily="18" charset="0"/>
              </a:endParaRPr>
            </a:p>
          </p:txBody>
        </p:sp>
        <p:sp>
          <p:nvSpPr>
            <p:cNvPr id="71" name="Text Box 119"/>
            <p:cNvSpPr txBox="1">
              <a:spLocks noChangeArrowheads="1"/>
            </p:cNvSpPr>
            <p:nvPr/>
          </p:nvSpPr>
          <p:spPr bwMode="auto">
            <a:xfrm>
              <a:off x="2091" y="1874"/>
              <a:ext cx="1406" cy="220"/>
            </a:xfrm>
            <a:prstGeom prst="rect">
              <a:avLst/>
            </a:prstGeom>
            <a:noFill/>
            <a:ln w="9525">
              <a:noFill/>
              <a:miter lim="800000"/>
              <a:headEnd/>
              <a:tailEnd/>
            </a:ln>
            <a:effectLst>
              <a:prstShdw prst="shdw18" dist="17961" dir="13500000">
                <a:schemeClr val="accent1">
                  <a:gamma/>
                  <a:shade val="60000"/>
                  <a:invGamma/>
                </a:schemeClr>
              </a:prstShdw>
            </a:effectLst>
          </p:spPr>
          <p:txBody>
            <a:bodyPr wrap="square">
              <a:spAutoFit/>
            </a:bodyPr>
            <a:lstStyle/>
            <a:p>
              <a:pPr algn="ctr">
                <a:defRPr/>
              </a:pPr>
              <a:endParaRPr lang="ko-KR" altLang="en-US" sz="2000" b="1" dirty="0">
                <a:solidFill>
                  <a:sysClr val="windowText" lastClr="000000"/>
                </a:solidFill>
                <a:latin typeface="Times New Roman" pitchFamily="18" charset="0"/>
                <a:cs typeface="Times New Roman" pitchFamily="18" charset="0"/>
              </a:endParaRPr>
            </a:p>
          </p:txBody>
        </p:sp>
      </p:grpSp>
      <p:sp>
        <p:nvSpPr>
          <p:cNvPr id="76" name="Rectangle 75"/>
          <p:cNvSpPr/>
          <p:nvPr/>
        </p:nvSpPr>
        <p:spPr>
          <a:xfrm>
            <a:off x="9967912" y="21689873"/>
            <a:ext cx="19422036" cy="13566914"/>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3" rIns="91431" bIns="45713" rtlCol="0" anchor="ctr"/>
          <a:lstStyle/>
          <a:p>
            <a:pPr algn="ctr"/>
            <a:endParaRPr lang="ko-KR" altLang="en-US" dirty="0">
              <a:latin typeface="Times New Roman" pitchFamily="18" charset="0"/>
              <a:cs typeface="Times New Roman" pitchFamily="18" charset="0"/>
            </a:endParaRPr>
          </a:p>
        </p:txBody>
      </p:sp>
      <p:sp>
        <p:nvSpPr>
          <p:cNvPr id="155" name="Rectangle 154"/>
          <p:cNvSpPr/>
          <p:nvPr/>
        </p:nvSpPr>
        <p:spPr>
          <a:xfrm>
            <a:off x="1890712" y="5614987"/>
            <a:ext cx="26830973" cy="3046974"/>
          </a:xfrm>
          <a:prstGeom prst="rect">
            <a:avLst/>
          </a:prstGeom>
        </p:spPr>
        <p:txBody>
          <a:bodyPr wrap="square" lIns="91431" tIns="45713" rIns="91431" bIns="45713">
            <a:spAutoFit/>
          </a:bodyPr>
          <a:lstStyle/>
          <a:p>
            <a:pPr algn="ctr"/>
            <a:r>
              <a:rPr lang="en-US" sz="4800" i="1" dirty="0" err="1" smtClean="0">
                <a:solidFill>
                  <a:schemeClr val="bg1"/>
                </a:solidFill>
              </a:rPr>
              <a:t>Guohua</a:t>
            </a:r>
            <a:r>
              <a:rPr lang="en-US" sz="4800" i="1" dirty="0" smtClean="0">
                <a:solidFill>
                  <a:schemeClr val="bg1"/>
                </a:solidFill>
              </a:rPr>
              <a:t> Li, Sang </a:t>
            </a:r>
            <a:r>
              <a:rPr lang="en-US" sz="4800" i="1" dirty="0" err="1" smtClean="0">
                <a:solidFill>
                  <a:schemeClr val="bg1"/>
                </a:solidFill>
              </a:rPr>
              <a:t>Boem</a:t>
            </a:r>
            <a:r>
              <a:rPr lang="en-US" sz="4800" i="1" dirty="0" smtClean="0">
                <a:solidFill>
                  <a:schemeClr val="bg1"/>
                </a:solidFill>
              </a:rPr>
              <a:t> Lim*</a:t>
            </a:r>
          </a:p>
          <a:p>
            <a:pPr algn="ctr"/>
            <a:r>
              <a:rPr lang="en-US" sz="4800" i="1" dirty="0" smtClean="0">
                <a:solidFill>
                  <a:schemeClr val="bg1"/>
                </a:solidFill>
              </a:rPr>
              <a:t>Interdisciplinary Computing Lab </a:t>
            </a:r>
          </a:p>
          <a:p>
            <a:pPr algn="ctr"/>
            <a:r>
              <a:rPr lang="en-US" sz="4800" i="1" dirty="0" smtClean="0">
                <a:solidFill>
                  <a:schemeClr val="bg1"/>
                </a:solidFill>
              </a:rPr>
              <a:t>Department of Advanced Technology Fusion, </a:t>
            </a:r>
            <a:r>
              <a:rPr lang="en-US" sz="4800" i="1" dirty="0" err="1" smtClean="0">
                <a:solidFill>
                  <a:schemeClr val="bg1"/>
                </a:solidFill>
              </a:rPr>
              <a:t>Konkuk</a:t>
            </a:r>
            <a:r>
              <a:rPr lang="en-US" sz="4800" i="1" dirty="0" smtClean="0">
                <a:solidFill>
                  <a:schemeClr val="bg1"/>
                </a:solidFill>
              </a:rPr>
              <a:t> University, Seoul , Korea </a:t>
            </a:r>
          </a:p>
          <a:p>
            <a:pPr algn="ctr"/>
            <a:r>
              <a:rPr lang="en-US" sz="4800" i="1" dirty="0" smtClean="0">
                <a:solidFill>
                  <a:schemeClr val="bg1"/>
                </a:solidFill>
              </a:rPr>
              <a:t>{</a:t>
            </a:r>
            <a:r>
              <a:rPr lang="en-US" sz="4800" i="1" dirty="0" err="1" smtClean="0">
                <a:solidFill>
                  <a:schemeClr val="bg1"/>
                </a:solidFill>
              </a:rPr>
              <a:t>yust</a:t>
            </a:r>
            <a:r>
              <a:rPr lang="en-US" sz="4800" i="1" dirty="0" smtClean="0">
                <a:solidFill>
                  <a:schemeClr val="bg1"/>
                </a:solidFill>
              </a:rPr>
              <a:t>, with2011, </a:t>
            </a:r>
            <a:r>
              <a:rPr lang="en-US" sz="4800" i="1" dirty="0" err="1" smtClean="0">
                <a:solidFill>
                  <a:schemeClr val="bg1"/>
                </a:solidFill>
              </a:rPr>
              <a:t>sblim</a:t>
            </a:r>
            <a:r>
              <a:rPr lang="en-US" sz="4800" i="1" dirty="0" smtClean="0">
                <a:solidFill>
                  <a:schemeClr val="bg1"/>
                </a:solidFill>
              </a:rPr>
              <a:t>}@konkuk.ac.kr</a:t>
            </a:r>
            <a:endParaRPr lang="ko-KR" altLang="en-US" sz="4500" b="1" dirty="0">
              <a:ln w="10541" cmpd="sng">
                <a:solidFill>
                  <a:schemeClr val="accent1">
                    <a:shade val="88000"/>
                    <a:satMod val="110000"/>
                  </a:schemeClr>
                </a:solidFill>
                <a:prstDash val="solid"/>
              </a:ln>
              <a:solidFill>
                <a:schemeClr val="bg1"/>
              </a:solidFill>
              <a:latin typeface="Times New Roman" pitchFamily="18" charset="0"/>
              <a:ea typeface="Gulim" pitchFamily="34" charset="-127"/>
              <a:cs typeface="Times New Roman" pitchFamily="18" charset="0"/>
            </a:endParaRPr>
          </a:p>
        </p:txBody>
      </p:sp>
      <p:sp>
        <p:nvSpPr>
          <p:cNvPr id="243" name="Rectangle 242"/>
          <p:cNvSpPr/>
          <p:nvPr/>
        </p:nvSpPr>
        <p:spPr>
          <a:xfrm>
            <a:off x="4176712" y="1271587"/>
            <a:ext cx="22666640" cy="1717379"/>
          </a:xfrm>
          <a:prstGeom prst="rect">
            <a:avLst/>
          </a:prstGeom>
        </p:spPr>
        <p:txBody>
          <a:bodyPr wrap="square" lIns="91431" tIns="45713" rIns="91431" bIns="45713">
            <a:spAutoFit/>
          </a:bodyPr>
          <a:lstStyle/>
          <a:p>
            <a:pPr algn="ctr">
              <a:spcBef>
                <a:spcPct val="20000"/>
              </a:spcBef>
            </a:pPr>
            <a:r>
              <a:rPr lang="en-US" sz="4800" b="1" dirty="0" smtClean="0">
                <a:solidFill>
                  <a:schemeClr val="accent1">
                    <a:lumMod val="50000"/>
                  </a:schemeClr>
                </a:solidFill>
                <a:latin typeface="Times New Roman" pitchFamily="18" charset="0"/>
                <a:cs typeface="Times New Roman" pitchFamily="18" charset="0"/>
              </a:rPr>
              <a:t>PRAGMA 23 Workshop </a:t>
            </a:r>
          </a:p>
          <a:p>
            <a:pPr algn="ctr">
              <a:spcBef>
                <a:spcPct val="20000"/>
              </a:spcBef>
            </a:pPr>
            <a:r>
              <a:rPr lang="en-US" sz="4800" b="1" dirty="0" smtClean="0">
                <a:solidFill>
                  <a:schemeClr val="accent1">
                    <a:lumMod val="50000"/>
                  </a:schemeClr>
                </a:solidFill>
                <a:latin typeface="Times New Roman" pitchFamily="18" charset="0"/>
                <a:cs typeface="Times New Roman" pitchFamily="18" charset="0"/>
              </a:rPr>
              <a:t>2012.10.10-2012.10.12  Seoul, Korea</a:t>
            </a:r>
          </a:p>
        </p:txBody>
      </p:sp>
      <p:sp>
        <p:nvSpPr>
          <p:cNvPr id="2185" name="Rectangle 137"/>
          <p:cNvSpPr>
            <a:spLocks noChangeArrowheads="1"/>
          </p:cNvSpPr>
          <p:nvPr/>
        </p:nvSpPr>
        <p:spPr bwMode="auto">
          <a:xfrm>
            <a:off x="0" y="457200"/>
            <a:ext cx="30603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81" name="Rectangle 333"/>
          <p:cNvSpPr>
            <a:spLocks noChangeArrowheads="1"/>
          </p:cNvSpPr>
          <p:nvPr/>
        </p:nvSpPr>
        <p:spPr bwMode="auto">
          <a:xfrm>
            <a:off x="0" y="0"/>
            <a:ext cx="30603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35"/>
          <p:cNvSpPr>
            <a:spLocks noChangeArrowheads="1"/>
          </p:cNvSpPr>
          <p:nvPr/>
        </p:nvSpPr>
        <p:spPr bwMode="auto">
          <a:xfrm>
            <a:off x="0" y="0"/>
            <a:ext cx="30603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391" name="Rectangle 343"/>
          <p:cNvSpPr>
            <a:spLocks noChangeArrowheads="1"/>
          </p:cNvSpPr>
          <p:nvPr/>
        </p:nvSpPr>
        <p:spPr bwMode="auto">
          <a:xfrm>
            <a:off x="0" y="0"/>
            <a:ext cx="30603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 name="Rectangle 344"/>
          <p:cNvSpPr>
            <a:spLocks noChangeArrowheads="1"/>
          </p:cNvSpPr>
          <p:nvPr/>
        </p:nvSpPr>
        <p:spPr bwMode="auto">
          <a:xfrm>
            <a:off x="0" y="0"/>
            <a:ext cx="306038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5" name="Picture 94" descr="스크린샷 2010-06-20 오후 3.05.02.png"/>
          <p:cNvPicPr>
            <a:picLocks noChangeAspect="1"/>
          </p:cNvPicPr>
          <p:nvPr/>
        </p:nvPicPr>
        <p:blipFill>
          <a:blip r:embed="rId3"/>
          <a:stretch>
            <a:fillRect/>
          </a:stretch>
        </p:blipFill>
        <p:spPr>
          <a:xfrm>
            <a:off x="519112" y="280987"/>
            <a:ext cx="3048000" cy="1081549"/>
          </a:xfrm>
          <a:prstGeom prst="rect">
            <a:avLst/>
          </a:prstGeom>
        </p:spPr>
      </p:pic>
      <p:sp>
        <p:nvSpPr>
          <p:cNvPr id="107" name="Rounded Rectangle 106"/>
          <p:cNvSpPr/>
          <p:nvPr/>
        </p:nvSpPr>
        <p:spPr>
          <a:xfrm>
            <a:off x="1814512" y="18035587"/>
            <a:ext cx="4876800" cy="739780"/>
          </a:xfrm>
          <a:prstGeom prst="roundRect">
            <a:avLst/>
          </a:prstGeom>
          <a:ln/>
        </p:spPr>
        <p:style>
          <a:lnRef idx="1">
            <a:schemeClr val="accent5"/>
          </a:lnRef>
          <a:fillRef idx="2">
            <a:schemeClr val="accent5"/>
          </a:fillRef>
          <a:effectRef idx="1">
            <a:schemeClr val="accent5"/>
          </a:effectRef>
          <a:fontRef idx="minor">
            <a:schemeClr val="dk1"/>
          </a:fontRef>
        </p:style>
      </p:sp>
      <p:sp>
        <p:nvSpPr>
          <p:cNvPr id="51" name="TextBox 50"/>
          <p:cNvSpPr txBox="1"/>
          <p:nvPr/>
        </p:nvSpPr>
        <p:spPr>
          <a:xfrm>
            <a:off x="1758629" y="18010187"/>
            <a:ext cx="5059683" cy="707886"/>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altLang="ko-KR" sz="4000" b="1" dirty="0" smtClean="0">
                <a:solidFill>
                  <a:schemeClr val="bg1"/>
                </a:solidFill>
                <a:latin typeface="Times New Roman" pitchFamily="18" charset="0"/>
                <a:cs typeface="Times New Roman" pitchFamily="18" charset="0"/>
              </a:rPr>
              <a:t>System Overview</a:t>
            </a:r>
            <a:endParaRPr lang="ko-KR" altLang="en-US" sz="4000" b="1" dirty="0">
              <a:solidFill>
                <a:schemeClr val="bg1"/>
              </a:solidFill>
              <a:latin typeface="Times New Roman" pitchFamily="18" charset="0"/>
              <a:cs typeface="Times New Roman" pitchFamily="18" charset="0"/>
            </a:endParaRPr>
          </a:p>
        </p:txBody>
      </p:sp>
      <p:sp>
        <p:nvSpPr>
          <p:cNvPr id="108" name="Rectangle 107"/>
          <p:cNvSpPr/>
          <p:nvPr/>
        </p:nvSpPr>
        <p:spPr>
          <a:xfrm>
            <a:off x="1128712" y="9348787"/>
            <a:ext cx="8458200" cy="8458200"/>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3" rIns="91431" bIns="45713" rtlCol="0" anchor="ctr"/>
          <a:lstStyle/>
          <a:p>
            <a:pPr algn="ctr"/>
            <a:endParaRPr lang="ko-KR" altLang="en-US">
              <a:latin typeface="Times New Roman" pitchFamily="18" charset="0"/>
              <a:cs typeface="Times New Roman" pitchFamily="18" charset="0"/>
            </a:endParaRPr>
          </a:p>
        </p:txBody>
      </p:sp>
      <p:sp>
        <p:nvSpPr>
          <p:cNvPr id="109" name="Rounded Rectangle 108"/>
          <p:cNvSpPr/>
          <p:nvPr/>
        </p:nvSpPr>
        <p:spPr>
          <a:xfrm>
            <a:off x="1814512" y="8967787"/>
            <a:ext cx="3048000" cy="739780"/>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endParaRPr lang="en-US" dirty="0"/>
          </a:p>
        </p:txBody>
      </p:sp>
      <p:sp>
        <p:nvSpPr>
          <p:cNvPr id="110" name="TextBox 109"/>
          <p:cNvSpPr txBox="1"/>
          <p:nvPr/>
        </p:nvSpPr>
        <p:spPr>
          <a:xfrm>
            <a:off x="1738312" y="8945567"/>
            <a:ext cx="3200400" cy="707886"/>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altLang="ko-KR" sz="4000" b="1" dirty="0" smtClean="0">
                <a:solidFill>
                  <a:schemeClr val="bg1"/>
                </a:solidFill>
                <a:latin typeface="Times New Roman" pitchFamily="18" charset="0"/>
                <a:cs typeface="Times New Roman" pitchFamily="18" charset="0"/>
              </a:rPr>
              <a:t>Abstract</a:t>
            </a:r>
            <a:endParaRPr lang="ko-KR" altLang="en-US" sz="4000" b="1" dirty="0">
              <a:solidFill>
                <a:schemeClr val="bg1"/>
              </a:solidFill>
              <a:latin typeface="Times New Roman" pitchFamily="18" charset="0"/>
              <a:cs typeface="Times New Roman" pitchFamily="18" charset="0"/>
            </a:endParaRPr>
          </a:p>
        </p:txBody>
      </p:sp>
      <p:grpSp>
        <p:nvGrpSpPr>
          <p:cNvPr id="148" name="Group 147"/>
          <p:cNvGrpSpPr/>
          <p:nvPr/>
        </p:nvGrpSpPr>
        <p:grpSpPr>
          <a:xfrm>
            <a:off x="1408112" y="9958387"/>
            <a:ext cx="7950200" cy="7620000"/>
            <a:chOff x="-4933422" y="11629532"/>
            <a:chExt cx="13182600" cy="3866493"/>
          </a:xfrm>
        </p:grpSpPr>
        <p:sp>
          <p:nvSpPr>
            <p:cNvPr id="114" name="AutoShape 32"/>
            <p:cNvSpPr>
              <a:spLocks noChangeArrowheads="1"/>
            </p:cNvSpPr>
            <p:nvPr/>
          </p:nvSpPr>
          <p:spPr bwMode="auto">
            <a:xfrm>
              <a:off x="-4933422" y="11629532"/>
              <a:ext cx="13182600" cy="3866493"/>
            </a:xfrm>
            <a:prstGeom prst="roundRect">
              <a:avLst>
                <a:gd name="adj" fmla="val 4486"/>
              </a:avLst>
            </a:prstGeom>
            <a:solidFill>
              <a:srgbClr val="339966">
                <a:alpha val="50195"/>
              </a:srgbClr>
            </a:solidFill>
            <a:ln w="9525" algn="ctr">
              <a:noFill/>
              <a:round/>
              <a:headEnd/>
              <a:tailEnd/>
            </a:ln>
            <a:effectLst/>
          </p:spPr>
          <p:txBody>
            <a:bodyPr wrap="none" anchor="ctr"/>
            <a:lstStyle/>
            <a:p>
              <a:endParaRPr lang="ko-KR" altLang="en-US" sz="2000" dirty="0">
                <a:latin typeface="Times New Roman" pitchFamily="18" charset="0"/>
                <a:ea typeface="굴림" pitchFamily="50" charset="-127"/>
                <a:cs typeface="Times New Roman" pitchFamily="18" charset="0"/>
              </a:endParaRPr>
            </a:p>
          </p:txBody>
        </p:sp>
        <p:sp>
          <p:nvSpPr>
            <p:cNvPr id="115" name="AutoShape 33"/>
            <p:cNvSpPr>
              <a:spLocks noChangeArrowheads="1"/>
            </p:cNvSpPr>
            <p:nvPr/>
          </p:nvSpPr>
          <p:spPr bwMode="auto">
            <a:xfrm>
              <a:off x="-4772554" y="11724125"/>
              <a:ext cx="12793133" cy="3665482"/>
            </a:xfrm>
            <a:prstGeom prst="roundRect">
              <a:avLst>
                <a:gd name="adj" fmla="val 4486"/>
              </a:avLst>
            </a:prstGeom>
            <a:gradFill rotWithShape="1">
              <a:gsLst>
                <a:gs pos="0">
                  <a:srgbClr val="FFFFFF"/>
                </a:gs>
                <a:gs pos="100000">
                  <a:srgbClr val="FFFFFF">
                    <a:alpha val="42000"/>
                  </a:srgbClr>
                </a:gs>
              </a:gsLst>
              <a:lin ang="5400000" scaled="1"/>
            </a:gradFill>
            <a:ln w="9525" algn="ctr">
              <a:noFill/>
              <a:round/>
              <a:headEnd/>
              <a:tailEnd/>
            </a:ln>
          </p:spPr>
          <p:txBody>
            <a:bodyPr wrap="none" anchor="ctr"/>
            <a:lstStyle/>
            <a:p>
              <a:endParaRPr lang="ko-KR" altLang="en-US" sz="2000" dirty="0">
                <a:latin typeface="Times New Roman" pitchFamily="18" charset="0"/>
                <a:ea typeface="굴림" pitchFamily="50" charset="-127"/>
                <a:cs typeface="Times New Roman" pitchFamily="18" charset="0"/>
              </a:endParaRPr>
            </a:p>
          </p:txBody>
        </p:sp>
      </p:grpSp>
      <p:sp>
        <p:nvSpPr>
          <p:cNvPr id="117" name="Text Box 119"/>
          <p:cNvSpPr txBox="1">
            <a:spLocks noChangeArrowheads="1"/>
          </p:cNvSpPr>
          <p:nvPr/>
        </p:nvSpPr>
        <p:spPr bwMode="auto">
          <a:xfrm>
            <a:off x="-2632371" y="12701587"/>
            <a:ext cx="2645362" cy="405832"/>
          </a:xfrm>
          <a:prstGeom prst="rect">
            <a:avLst/>
          </a:prstGeom>
          <a:noFill/>
          <a:ln w="9525">
            <a:noFill/>
            <a:miter lim="800000"/>
            <a:headEnd/>
            <a:tailEnd/>
          </a:ln>
          <a:effectLst>
            <a:prstShdw prst="shdw18" dist="17961" dir="13500000">
              <a:schemeClr val="accent1">
                <a:gamma/>
                <a:shade val="60000"/>
                <a:invGamma/>
              </a:schemeClr>
            </a:prstShdw>
          </a:effectLst>
        </p:spPr>
        <p:txBody>
          <a:bodyPr wrap="square">
            <a:spAutoFit/>
          </a:bodyPr>
          <a:lstStyle/>
          <a:p>
            <a:pPr algn="ctr">
              <a:defRPr/>
            </a:pPr>
            <a:endParaRPr lang="ko-KR" altLang="en-US" sz="2000" b="1" dirty="0">
              <a:solidFill>
                <a:sysClr val="windowText" lastClr="000000"/>
              </a:solidFill>
              <a:latin typeface="Times New Roman" pitchFamily="18" charset="0"/>
              <a:cs typeface="Times New Roman" pitchFamily="18" charset="0"/>
            </a:endParaRPr>
          </a:p>
        </p:txBody>
      </p:sp>
      <p:sp>
        <p:nvSpPr>
          <p:cNvPr id="120" name="Rounded Rectangle 119"/>
          <p:cNvSpPr/>
          <p:nvPr/>
        </p:nvSpPr>
        <p:spPr>
          <a:xfrm>
            <a:off x="10882312" y="21308873"/>
            <a:ext cx="6477000" cy="762000"/>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endParaRPr lang="en-US" dirty="0"/>
          </a:p>
        </p:txBody>
      </p:sp>
      <p:sp>
        <p:nvSpPr>
          <p:cNvPr id="121" name="TextBox 120"/>
          <p:cNvSpPr txBox="1"/>
          <p:nvPr/>
        </p:nvSpPr>
        <p:spPr>
          <a:xfrm>
            <a:off x="12101512" y="21286787"/>
            <a:ext cx="4114800" cy="707886"/>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altLang="ko-KR" sz="4000" b="1" dirty="0" smtClean="0">
                <a:solidFill>
                  <a:srgbClr val="000000"/>
                </a:solidFill>
                <a:latin typeface="Times New Roman" pitchFamily="18" charset="0"/>
                <a:cs typeface="Times New Roman" pitchFamily="18" charset="0"/>
              </a:rPr>
              <a:t>Implementation</a:t>
            </a:r>
          </a:p>
        </p:txBody>
      </p:sp>
      <p:sp>
        <p:nvSpPr>
          <p:cNvPr id="126" name="Rectangle 125"/>
          <p:cNvSpPr/>
          <p:nvPr/>
        </p:nvSpPr>
        <p:spPr>
          <a:xfrm>
            <a:off x="9967912" y="9348787"/>
            <a:ext cx="19431000" cy="11658600"/>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3" rIns="91431" bIns="45713" rtlCol="0" anchor="ctr"/>
          <a:lstStyle/>
          <a:p>
            <a:pPr algn="ctr"/>
            <a:endParaRPr lang="ko-KR" altLang="en-US" dirty="0">
              <a:latin typeface="Times New Roman" pitchFamily="18" charset="0"/>
              <a:cs typeface="Times New Roman" pitchFamily="18" charset="0"/>
            </a:endParaRPr>
          </a:p>
        </p:txBody>
      </p:sp>
      <p:sp>
        <p:nvSpPr>
          <p:cNvPr id="127" name="Rounded Rectangle 126"/>
          <p:cNvSpPr/>
          <p:nvPr/>
        </p:nvSpPr>
        <p:spPr>
          <a:xfrm>
            <a:off x="11110912" y="8967787"/>
            <a:ext cx="7772400" cy="762000"/>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endParaRPr lang="en-US" dirty="0"/>
          </a:p>
        </p:txBody>
      </p:sp>
      <p:sp>
        <p:nvSpPr>
          <p:cNvPr id="128" name="TextBox 127"/>
          <p:cNvSpPr txBox="1"/>
          <p:nvPr/>
        </p:nvSpPr>
        <p:spPr>
          <a:xfrm>
            <a:off x="11695112" y="8967787"/>
            <a:ext cx="6781800" cy="1323439"/>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altLang="ko-KR" sz="4000" b="1" dirty="0" smtClean="0">
                <a:solidFill>
                  <a:srgbClr val="000000"/>
                </a:solidFill>
                <a:latin typeface="Times New Roman" pitchFamily="18" charset="0"/>
                <a:cs typeface="Times New Roman" pitchFamily="18" charset="0"/>
              </a:rPr>
              <a:t>Approach and Design</a:t>
            </a:r>
          </a:p>
          <a:p>
            <a:pPr algn="ctr"/>
            <a:endParaRPr lang="en-US" altLang="ko-KR" sz="4000" b="1" dirty="0" smtClean="0">
              <a:solidFill>
                <a:srgbClr val="000000"/>
              </a:solidFill>
              <a:latin typeface="Times New Roman" pitchFamily="18" charset="0"/>
              <a:cs typeface="Times New Roman" pitchFamily="18" charset="0"/>
            </a:endParaRPr>
          </a:p>
        </p:txBody>
      </p:sp>
      <p:sp>
        <p:nvSpPr>
          <p:cNvPr id="138" name="Rectangle 137"/>
          <p:cNvSpPr/>
          <p:nvPr/>
        </p:nvSpPr>
        <p:spPr>
          <a:xfrm>
            <a:off x="1281112" y="36094987"/>
            <a:ext cx="28103512" cy="4114800"/>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3" rIns="91431" bIns="45713" rtlCol="0" anchor="ctr"/>
          <a:lstStyle/>
          <a:p>
            <a:pPr algn="ctr"/>
            <a:endParaRPr lang="ko-KR" altLang="en-US" dirty="0">
              <a:latin typeface="Times New Roman" pitchFamily="18" charset="0"/>
              <a:cs typeface="Times New Roman" pitchFamily="18" charset="0"/>
            </a:endParaRPr>
          </a:p>
        </p:txBody>
      </p:sp>
      <p:grpSp>
        <p:nvGrpSpPr>
          <p:cNvPr id="142" name="Group 141"/>
          <p:cNvGrpSpPr/>
          <p:nvPr/>
        </p:nvGrpSpPr>
        <p:grpSpPr>
          <a:xfrm>
            <a:off x="1738312" y="36780786"/>
            <a:ext cx="27127200" cy="3166535"/>
            <a:chOff x="3253844" y="36926249"/>
            <a:chExt cx="13182600" cy="3427473"/>
          </a:xfrm>
        </p:grpSpPr>
        <p:sp>
          <p:nvSpPr>
            <p:cNvPr id="140" name="AutoShape 32"/>
            <p:cNvSpPr>
              <a:spLocks noChangeArrowheads="1"/>
            </p:cNvSpPr>
            <p:nvPr/>
          </p:nvSpPr>
          <p:spPr bwMode="auto">
            <a:xfrm>
              <a:off x="3253844" y="36926249"/>
              <a:ext cx="13182600" cy="3427473"/>
            </a:xfrm>
            <a:prstGeom prst="roundRect">
              <a:avLst>
                <a:gd name="adj" fmla="val 4486"/>
              </a:avLst>
            </a:prstGeom>
            <a:solidFill>
              <a:srgbClr val="339966">
                <a:alpha val="50195"/>
              </a:srgbClr>
            </a:solidFill>
            <a:ln w="9525" algn="ctr">
              <a:noFill/>
              <a:round/>
              <a:headEnd/>
              <a:tailEnd/>
            </a:ln>
            <a:effectLst/>
          </p:spPr>
          <p:txBody>
            <a:bodyPr wrap="none" anchor="ctr"/>
            <a:lstStyle/>
            <a:p>
              <a:endParaRPr lang="ko-KR" altLang="en-US" sz="2000" dirty="0">
                <a:latin typeface="Times New Roman" pitchFamily="18" charset="0"/>
                <a:ea typeface="굴림" pitchFamily="50" charset="-127"/>
                <a:cs typeface="Times New Roman" pitchFamily="18" charset="0"/>
              </a:endParaRPr>
            </a:p>
          </p:txBody>
        </p:sp>
        <p:sp>
          <p:nvSpPr>
            <p:cNvPr id="141" name="AutoShape 33"/>
            <p:cNvSpPr>
              <a:spLocks noChangeArrowheads="1"/>
            </p:cNvSpPr>
            <p:nvPr/>
          </p:nvSpPr>
          <p:spPr bwMode="auto">
            <a:xfrm>
              <a:off x="3352591" y="37201181"/>
              <a:ext cx="12997451" cy="2956203"/>
            </a:xfrm>
            <a:prstGeom prst="roundRect">
              <a:avLst>
                <a:gd name="adj" fmla="val 4486"/>
              </a:avLst>
            </a:prstGeom>
            <a:gradFill rotWithShape="1">
              <a:gsLst>
                <a:gs pos="0">
                  <a:srgbClr val="FFFFFF"/>
                </a:gs>
                <a:gs pos="100000">
                  <a:srgbClr val="FFFFFF">
                    <a:alpha val="42000"/>
                  </a:srgbClr>
                </a:gs>
              </a:gsLst>
              <a:lin ang="5400000" scaled="1"/>
            </a:gradFill>
            <a:ln w="9525" algn="ctr">
              <a:noFill/>
              <a:round/>
              <a:headEnd/>
              <a:tailEnd/>
            </a:ln>
          </p:spPr>
          <p:txBody>
            <a:bodyPr wrap="none" anchor="ctr"/>
            <a:lstStyle/>
            <a:p>
              <a:endParaRPr lang="ko-KR" altLang="en-US" sz="2000" dirty="0">
                <a:latin typeface="Times New Roman" pitchFamily="18" charset="0"/>
                <a:ea typeface="굴림" pitchFamily="50" charset="-127"/>
                <a:cs typeface="Times New Roman" pitchFamily="18" charset="0"/>
              </a:endParaRPr>
            </a:p>
          </p:txBody>
        </p:sp>
      </p:grpSp>
      <p:sp>
        <p:nvSpPr>
          <p:cNvPr id="143" name="Rounded Rectangle 142"/>
          <p:cNvSpPr/>
          <p:nvPr/>
        </p:nvSpPr>
        <p:spPr>
          <a:xfrm>
            <a:off x="2347912" y="35713987"/>
            <a:ext cx="9753600" cy="762000"/>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endParaRPr lang="en-US" dirty="0"/>
          </a:p>
        </p:txBody>
      </p:sp>
      <p:sp>
        <p:nvSpPr>
          <p:cNvPr id="147" name="TextBox 146"/>
          <p:cNvSpPr txBox="1"/>
          <p:nvPr/>
        </p:nvSpPr>
        <p:spPr>
          <a:xfrm>
            <a:off x="3567112" y="35713987"/>
            <a:ext cx="7543800" cy="707886"/>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altLang="ko-KR" sz="4000" b="1" dirty="0" smtClean="0">
                <a:solidFill>
                  <a:srgbClr val="000000"/>
                </a:solidFill>
                <a:latin typeface="Times New Roman" pitchFamily="18" charset="0"/>
                <a:cs typeface="Times New Roman" pitchFamily="18" charset="0"/>
              </a:rPr>
              <a:t>Conclusions And Future Work</a:t>
            </a:r>
          </a:p>
        </p:txBody>
      </p:sp>
      <p:sp>
        <p:nvSpPr>
          <p:cNvPr id="152" name="Rectangle 151"/>
          <p:cNvSpPr/>
          <p:nvPr/>
        </p:nvSpPr>
        <p:spPr>
          <a:xfrm>
            <a:off x="1535112" y="10415587"/>
            <a:ext cx="7620000" cy="6555641"/>
          </a:xfrm>
          <a:prstGeom prst="rect">
            <a:avLst/>
          </a:prstGeom>
        </p:spPr>
        <p:txBody>
          <a:bodyPr wrap="square">
            <a:spAutoFit/>
          </a:bodyPr>
          <a:lstStyle/>
          <a:p>
            <a:pPr algn="just" latinLnBrk="1"/>
            <a:r>
              <a:rPr lang="en-US" altLang="ko-KR" sz="2800" dirty="0">
                <a:solidFill>
                  <a:schemeClr val="bg1"/>
                </a:solidFill>
              </a:rPr>
              <a:t>Recently, the most attention, Web Services are provided by Open APIs in IT era. Especially realized as ubiquitous times, the number of services based on sensors is improved so that we need the environment which can manage big scale information and the Open APIs which can be used by multiple devices. </a:t>
            </a:r>
            <a:endParaRPr lang="ko-KR" altLang="ko-KR" sz="2800" dirty="0">
              <a:solidFill>
                <a:schemeClr val="bg1"/>
              </a:solidFill>
            </a:endParaRPr>
          </a:p>
          <a:p>
            <a:pPr algn="just" latinLnBrk="1"/>
            <a:r>
              <a:rPr lang="en-US" altLang="ko-KR" sz="2800" dirty="0" smtClean="0">
                <a:solidFill>
                  <a:schemeClr val="bg1"/>
                </a:solidFill>
              </a:rPr>
              <a:t>         In </a:t>
            </a:r>
            <a:r>
              <a:rPr lang="en-US" altLang="ko-KR" sz="2800" dirty="0">
                <a:solidFill>
                  <a:schemeClr val="bg1"/>
                </a:solidFill>
              </a:rPr>
              <a:t>this paper, we propose developing Open APIs for micro-scale air </a:t>
            </a:r>
            <a:r>
              <a:rPr lang="en-US" altLang="ko-KR" sz="2800" dirty="0" smtClean="0">
                <a:solidFill>
                  <a:schemeClr val="bg1"/>
                </a:solidFill>
              </a:rPr>
              <a:t>quality services </a:t>
            </a:r>
            <a:r>
              <a:rPr lang="en-US" altLang="ko-KR" sz="2800" dirty="0">
                <a:solidFill>
                  <a:schemeClr val="bg1"/>
                </a:solidFill>
              </a:rPr>
              <a:t>based on ubiquitous sensor network. Since 2008 we have already built sensor test bed, </a:t>
            </a:r>
            <a:r>
              <a:rPr lang="en-US" altLang="ko-KR" sz="2800" dirty="0" err="1" smtClean="0">
                <a:solidFill>
                  <a:schemeClr val="bg1"/>
                </a:solidFill>
              </a:rPr>
              <a:t>AirScope</a:t>
            </a:r>
            <a:r>
              <a:rPr lang="en-US" altLang="ko-KR" sz="2800" dirty="0" smtClean="0">
                <a:solidFill>
                  <a:schemeClr val="bg1"/>
                </a:solidFill>
              </a:rPr>
              <a:t> </a:t>
            </a:r>
            <a:r>
              <a:rPr lang="en-US" altLang="ko-KR" sz="2800" dirty="0">
                <a:solidFill>
                  <a:schemeClr val="bg1"/>
                </a:solidFill>
              </a:rPr>
              <a:t>an air quality monitoring server and database. Depend on previous we developed Open APIs and applications using these APIs so that implement applicability and effectiveness of Open APIs. </a:t>
            </a:r>
            <a:endParaRPr lang="ko-KR" altLang="ko-KR" sz="2800" dirty="0">
              <a:solidFill>
                <a:schemeClr val="bg1"/>
              </a:solidFill>
            </a:endParaRPr>
          </a:p>
        </p:txBody>
      </p:sp>
      <p:sp>
        <p:nvSpPr>
          <p:cNvPr id="165" name="Rectangle 164"/>
          <p:cNvSpPr/>
          <p:nvPr/>
        </p:nvSpPr>
        <p:spPr>
          <a:xfrm>
            <a:off x="2271712" y="37085587"/>
            <a:ext cx="26212800" cy="2677656"/>
          </a:xfrm>
          <a:prstGeom prst="rect">
            <a:avLst/>
          </a:prstGeom>
        </p:spPr>
        <p:txBody>
          <a:bodyPr wrap="square">
            <a:spAutoFit/>
          </a:bodyPr>
          <a:lstStyle/>
          <a:p>
            <a:pPr algn="just"/>
            <a:r>
              <a:rPr lang="en-US" altLang="ko-KR" sz="2800" dirty="0">
                <a:solidFill>
                  <a:schemeClr val="bg1"/>
                </a:solidFill>
              </a:rPr>
              <a:t>On this research, we </a:t>
            </a:r>
            <a:r>
              <a:rPr lang="en-US" altLang="ko-KR" sz="2800" dirty="0" smtClean="0">
                <a:solidFill>
                  <a:schemeClr val="bg1"/>
                </a:solidFill>
              </a:rPr>
              <a:t> introduced </a:t>
            </a:r>
            <a:r>
              <a:rPr lang="en-US" altLang="ko-KR" sz="2800" dirty="0">
                <a:solidFill>
                  <a:schemeClr val="bg1"/>
                </a:solidFill>
              </a:rPr>
              <a:t>the development of Open API for micro-scale air </a:t>
            </a:r>
            <a:r>
              <a:rPr lang="en-US" altLang="ko-KR" sz="2800" dirty="0" smtClean="0">
                <a:solidFill>
                  <a:schemeClr val="bg1"/>
                </a:solidFill>
              </a:rPr>
              <a:t>quality management system based </a:t>
            </a:r>
            <a:r>
              <a:rPr lang="en-US" altLang="ko-KR" sz="2800" dirty="0">
                <a:solidFill>
                  <a:schemeClr val="bg1"/>
                </a:solidFill>
              </a:rPr>
              <a:t>on USN. </a:t>
            </a:r>
            <a:r>
              <a:rPr lang="en-US" altLang="ko-KR" sz="2800" dirty="0" smtClean="0">
                <a:solidFill>
                  <a:schemeClr val="bg1"/>
                </a:solidFill>
                <a:cs typeface="Times New Roman" pitchFamily="18" charset="0"/>
              </a:rPr>
              <a:t>We </a:t>
            </a:r>
            <a:r>
              <a:rPr lang="en-US" altLang="ko-KR" sz="2800" dirty="0">
                <a:solidFill>
                  <a:schemeClr val="bg1"/>
                </a:solidFill>
                <a:cs typeface="Times New Roman" pitchFamily="18" charset="0"/>
              </a:rPr>
              <a:t>describe the functionalities and output </a:t>
            </a:r>
            <a:r>
              <a:rPr lang="en-US" altLang="ko-KR" sz="2800" dirty="0" smtClean="0">
                <a:solidFill>
                  <a:schemeClr val="bg1"/>
                </a:solidFill>
                <a:cs typeface="Times New Roman" pitchFamily="18" charset="0"/>
              </a:rPr>
              <a:t>of </a:t>
            </a:r>
            <a:r>
              <a:rPr lang="en-US" altLang="ko-KR" sz="2800" dirty="0" err="1" smtClean="0">
                <a:solidFill>
                  <a:schemeClr val="bg1"/>
                </a:solidFill>
                <a:cs typeface="Times New Roman" pitchFamily="18" charset="0"/>
              </a:rPr>
              <a:t>AirScope</a:t>
            </a:r>
            <a:r>
              <a:rPr lang="en-US" altLang="ko-KR" sz="2800" dirty="0">
                <a:solidFill>
                  <a:schemeClr val="bg1"/>
                </a:solidFill>
                <a:cs typeface="Times New Roman" pitchFamily="18" charset="0"/>
              </a:rPr>
              <a:t>. </a:t>
            </a:r>
            <a:r>
              <a:rPr lang="en-US" altLang="ko-KR" sz="2800" dirty="0" smtClean="0">
                <a:solidFill>
                  <a:schemeClr val="bg1"/>
                </a:solidFill>
                <a:cs typeface="Times New Roman" pitchFamily="18" charset="0"/>
              </a:rPr>
              <a:t>To </a:t>
            </a:r>
            <a:r>
              <a:rPr lang="en-US" altLang="ko-KR" sz="2800" dirty="0">
                <a:solidFill>
                  <a:schemeClr val="bg1"/>
                </a:solidFill>
                <a:cs typeface="Times New Roman" pitchFamily="18" charset="0"/>
              </a:rPr>
              <a:t>develop </a:t>
            </a:r>
            <a:r>
              <a:rPr lang="en-US" altLang="ko-KR" sz="2800" dirty="0">
                <a:solidFill>
                  <a:schemeClr val="bg1"/>
                </a:solidFill>
              </a:rPr>
              <a:t>Open APIs for micro-scale air environment services based on ubiquitous sensor network</a:t>
            </a:r>
            <a:r>
              <a:rPr lang="en-US" altLang="ko-KR" sz="2800" dirty="0" smtClean="0">
                <a:solidFill>
                  <a:schemeClr val="bg1"/>
                </a:solidFill>
                <a:cs typeface="Times New Roman" pitchFamily="18" charset="0"/>
              </a:rPr>
              <a:t>, we </a:t>
            </a:r>
            <a:r>
              <a:rPr lang="en-US" altLang="ko-KR" sz="2800" dirty="0">
                <a:solidFill>
                  <a:schemeClr val="bg1"/>
                </a:solidFill>
                <a:cs typeface="Times New Roman" pitchFamily="18" charset="0"/>
              </a:rPr>
              <a:t>implemented a test-bed for integrated </a:t>
            </a:r>
            <a:r>
              <a:rPr lang="en-US" altLang="ko-KR" sz="2800" dirty="0" smtClean="0">
                <a:solidFill>
                  <a:schemeClr val="bg1"/>
                </a:solidFill>
                <a:cs typeface="Times New Roman" pitchFamily="18" charset="0"/>
              </a:rPr>
              <a:t>air quality </a:t>
            </a:r>
            <a:r>
              <a:rPr lang="en-US" altLang="ko-KR" sz="2800" dirty="0">
                <a:solidFill>
                  <a:schemeClr val="bg1"/>
                </a:solidFill>
                <a:cs typeface="Times New Roman" pitchFamily="18" charset="0"/>
              </a:rPr>
              <a:t>management and equipment control using USN sensor and developed a </a:t>
            </a:r>
            <a:r>
              <a:rPr lang="en-US" altLang="ko-KR" sz="2800" dirty="0" smtClean="0">
                <a:solidFill>
                  <a:schemeClr val="bg1"/>
                </a:solidFill>
                <a:cs typeface="Times New Roman" pitchFamily="18" charset="0"/>
              </a:rPr>
              <a:t>prototype system.</a:t>
            </a:r>
            <a:r>
              <a:rPr lang="en-US" altLang="ko-KR" sz="2800" dirty="0">
                <a:solidFill>
                  <a:schemeClr val="bg1"/>
                </a:solidFill>
                <a:cs typeface="Times New Roman" pitchFamily="18" charset="0"/>
              </a:rPr>
              <a:t> </a:t>
            </a:r>
            <a:r>
              <a:rPr lang="en-US" altLang="ko-KR" sz="2800" dirty="0" smtClean="0">
                <a:solidFill>
                  <a:schemeClr val="bg1"/>
                </a:solidFill>
                <a:cs typeface="Times New Roman" pitchFamily="18" charset="0"/>
              </a:rPr>
              <a:t>It consists of real sensor network and virtual sensor network. </a:t>
            </a:r>
            <a:r>
              <a:rPr lang="en-US" altLang="ko-KR" sz="2800" dirty="0">
                <a:solidFill>
                  <a:schemeClr val="bg1"/>
                </a:solidFill>
              </a:rPr>
              <a:t>Nowadays, through the development of IT technology, users can get the information by using various devices. </a:t>
            </a:r>
            <a:r>
              <a:rPr lang="en-US" altLang="ko-KR" sz="2800" dirty="0" smtClean="0">
                <a:solidFill>
                  <a:schemeClr val="bg1"/>
                </a:solidFill>
              </a:rPr>
              <a:t>In </a:t>
            </a:r>
            <a:r>
              <a:rPr lang="en-US" altLang="ko-KR" sz="2800" dirty="0">
                <a:solidFill>
                  <a:schemeClr val="bg1"/>
                </a:solidFill>
              </a:rPr>
              <a:t>the ubiquitous era of no limited time and place, </a:t>
            </a:r>
            <a:r>
              <a:rPr lang="en-US" altLang="ko-KR" sz="2800" dirty="0" smtClean="0">
                <a:solidFill>
                  <a:schemeClr val="bg1"/>
                </a:solidFill>
              </a:rPr>
              <a:t>it needs </a:t>
            </a:r>
            <a:r>
              <a:rPr lang="en-US" altLang="ko-KR" sz="2800" dirty="0">
                <a:solidFill>
                  <a:schemeClr val="bg1"/>
                </a:solidFill>
              </a:rPr>
              <a:t>environment of managing big scale information which is provided by user-centered services</a:t>
            </a:r>
            <a:r>
              <a:rPr lang="en-US" altLang="ko-KR" sz="2800" dirty="0" smtClean="0">
                <a:solidFill>
                  <a:schemeClr val="bg1"/>
                </a:solidFill>
              </a:rPr>
              <a:t>. It </a:t>
            </a:r>
            <a:r>
              <a:rPr lang="en-US" altLang="ko-KR" sz="2800" dirty="0">
                <a:solidFill>
                  <a:schemeClr val="bg1"/>
                </a:solidFill>
              </a:rPr>
              <a:t>also </a:t>
            </a:r>
            <a:r>
              <a:rPr lang="en-US" altLang="ko-KR" sz="2800" dirty="0" smtClean="0">
                <a:solidFill>
                  <a:schemeClr val="bg1"/>
                </a:solidFill>
              </a:rPr>
              <a:t>needs </a:t>
            </a:r>
            <a:r>
              <a:rPr lang="en-US" altLang="ko-KR" sz="2800" dirty="0">
                <a:solidFill>
                  <a:schemeClr val="bg1"/>
                </a:solidFill>
              </a:rPr>
              <a:t>the Open API which is provided for the services that no limited platform devices. </a:t>
            </a:r>
            <a:r>
              <a:rPr lang="en-US" altLang="ko-KR" sz="2800" dirty="0" smtClean="0">
                <a:solidFill>
                  <a:schemeClr val="bg1"/>
                </a:solidFill>
              </a:rPr>
              <a:t>In the future, more and more organizations and companies need to use these APIs for their products. </a:t>
            </a:r>
            <a:endParaRPr lang="en-US" sz="2800" dirty="0" smtClean="0">
              <a:solidFill>
                <a:schemeClr val="bg1"/>
              </a:solidFill>
              <a:cs typeface="Times New Roman" pitchFamily="18" charset="0"/>
            </a:endParaRPr>
          </a:p>
        </p:txBody>
      </p:sp>
      <p:sp>
        <p:nvSpPr>
          <p:cNvPr id="180" name="Rectangle 179"/>
          <p:cNvSpPr/>
          <p:nvPr/>
        </p:nvSpPr>
        <p:spPr>
          <a:xfrm>
            <a:off x="1128712" y="27868567"/>
            <a:ext cx="8458200" cy="7388220"/>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3" rIns="91431" bIns="45713" rtlCol="0" anchor="ctr"/>
          <a:lstStyle/>
          <a:p>
            <a:pPr algn="ctr"/>
            <a:endParaRPr lang="ko-KR" altLang="en-US">
              <a:latin typeface="Times New Roman" pitchFamily="18" charset="0"/>
              <a:cs typeface="Times New Roman" pitchFamily="18" charset="0"/>
            </a:endParaRPr>
          </a:p>
        </p:txBody>
      </p:sp>
      <p:sp>
        <p:nvSpPr>
          <p:cNvPr id="185" name="Rounded Rectangle 184"/>
          <p:cNvSpPr/>
          <p:nvPr/>
        </p:nvSpPr>
        <p:spPr>
          <a:xfrm>
            <a:off x="1433512" y="27509787"/>
            <a:ext cx="7792718" cy="739780"/>
          </a:xfrm>
          <a:prstGeom prst="roundRect">
            <a:avLst/>
          </a:prstGeom>
          <a:ln/>
        </p:spPr>
        <p:style>
          <a:lnRef idx="1">
            <a:schemeClr val="accent5"/>
          </a:lnRef>
          <a:fillRef idx="2">
            <a:schemeClr val="accent5"/>
          </a:fillRef>
          <a:effectRef idx="1">
            <a:schemeClr val="accent5"/>
          </a:effectRef>
          <a:fontRef idx="minor">
            <a:schemeClr val="dk1"/>
          </a:fontRef>
        </p:style>
      </p:sp>
      <p:sp>
        <p:nvSpPr>
          <p:cNvPr id="186" name="TextBox 185"/>
          <p:cNvSpPr txBox="1"/>
          <p:nvPr/>
        </p:nvSpPr>
        <p:spPr>
          <a:xfrm>
            <a:off x="1103312" y="27484387"/>
            <a:ext cx="8437883" cy="707886"/>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algn="ctr"/>
            <a:r>
              <a:rPr lang="en-US" altLang="ko-KR" sz="4000" b="1" dirty="0" err="1" smtClean="0">
                <a:solidFill>
                  <a:schemeClr val="bg1"/>
                </a:solidFill>
                <a:latin typeface="Times New Roman" pitchFamily="18" charset="0"/>
                <a:cs typeface="Times New Roman" pitchFamily="18" charset="0"/>
              </a:rPr>
              <a:t>AirScope</a:t>
            </a:r>
            <a:r>
              <a:rPr lang="en-US" altLang="ko-KR" sz="4000" b="1" dirty="0" smtClean="0">
                <a:solidFill>
                  <a:schemeClr val="bg1"/>
                </a:solidFill>
                <a:latin typeface="Times New Roman" pitchFamily="18" charset="0"/>
                <a:cs typeface="Times New Roman" pitchFamily="18" charset="0"/>
              </a:rPr>
              <a:t> System Architecture</a:t>
            </a:r>
            <a:endParaRPr lang="ko-KR" altLang="en-US" sz="4000" b="1" dirty="0">
              <a:solidFill>
                <a:schemeClr val="bg1"/>
              </a:solidFill>
              <a:latin typeface="Times New Roman" pitchFamily="18" charset="0"/>
              <a:cs typeface="Times New Roman" pitchFamily="18" charset="0"/>
            </a:endParaRPr>
          </a:p>
        </p:txBody>
      </p:sp>
      <p:sp>
        <p:nvSpPr>
          <p:cNvPr id="188" name="모서리가 둥근 직사각형 479"/>
          <p:cNvSpPr/>
          <p:nvPr/>
        </p:nvSpPr>
        <p:spPr>
          <a:xfrm>
            <a:off x="1408112" y="18949987"/>
            <a:ext cx="7950200" cy="99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spcBef>
                <a:spcPts val="600"/>
              </a:spcBef>
            </a:pPr>
            <a:endParaRPr lang="ko-KR" altLang="en-US" sz="2000" dirty="0">
              <a:solidFill>
                <a:schemeClr val="bg1"/>
              </a:solidFill>
              <a:latin typeface="Times New Roman" pitchFamily="18" charset="0"/>
              <a:cs typeface="Times New Roman" pitchFamily="18" charset="0"/>
            </a:endParaRPr>
          </a:p>
        </p:txBody>
      </p:sp>
      <p:sp>
        <p:nvSpPr>
          <p:cNvPr id="189" name="Rectangle 188"/>
          <p:cNvSpPr/>
          <p:nvPr/>
        </p:nvSpPr>
        <p:spPr>
          <a:xfrm>
            <a:off x="1433512" y="18949987"/>
            <a:ext cx="7981550" cy="954107"/>
          </a:xfrm>
          <a:prstGeom prst="rect">
            <a:avLst/>
          </a:prstGeom>
        </p:spPr>
        <p:txBody>
          <a:bodyPr wrap="square">
            <a:spAutoFit/>
          </a:bodyPr>
          <a:lstStyle/>
          <a:p>
            <a:pPr algn="ctr"/>
            <a:r>
              <a:rPr lang="en-US" sz="2800" dirty="0" err="1" smtClean="0">
                <a:solidFill>
                  <a:srgbClr val="000000"/>
                </a:solidFill>
                <a:ea typeface="AppleGothic"/>
                <a:cs typeface="Times New Roman"/>
              </a:rPr>
              <a:t>AirScope</a:t>
            </a:r>
            <a:r>
              <a:rPr lang="en-US" sz="2800" dirty="0" smtClean="0">
                <a:solidFill>
                  <a:srgbClr val="000000"/>
                </a:solidFill>
                <a:ea typeface="AppleGothic"/>
                <a:cs typeface="Times New Roman"/>
              </a:rPr>
              <a:t> System for  Micro-scale Air Quality Management System based on USN </a:t>
            </a:r>
            <a:endParaRPr lang="ko-KR" altLang="en-US" sz="2400" dirty="0">
              <a:solidFill>
                <a:srgbClr val="000000"/>
              </a:solidFill>
              <a:ea typeface="AppleGothic"/>
              <a:cs typeface="Times New Roman"/>
            </a:endParaRPr>
          </a:p>
        </p:txBody>
      </p:sp>
      <p:sp>
        <p:nvSpPr>
          <p:cNvPr id="3" name="직사각형 2"/>
          <p:cNvSpPr/>
          <p:nvPr/>
        </p:nvSpPr>
        <p:spPr>
          <a:xfrm>
            <a:off x="1487933" y="24817387"/>
            <a:ext cx="7641779" cy="1938992"/>
          </a:xfrm>
          <a:prstGeom prst="rect">
            <a:avLst/>
          </a:prstGeom>
        </p:spPr>
        <p:txBody>
          <a:bodyPr wrap="square">
            <a:spAutoFit/>
          </a:bodyPr>
          <a:lstStyle/>
          <a:p>
            <a:pPr algn="just" latinLnBrk="1"/>
            <a:r>
              <a:rPr lang="en-US" altLang="ko-KR" sz="2400" dirty="0">
                <a:solidFill>
                  <a:schemeClr val="bg1"/>
                </a:solidFill>
              </a:rPr>
              <a:t>Local </a:t>
            </a:r>
            <a:r>
              <a:rPr lang="en-US" altLang="ko-KR" sz="2400" dirty="0" err="1">
                <a:solidFill>
                  <a:schemeClr val="bg1"/>
                </a:solidFill>
              </a:rPr>
              <a:t>Airscope</a:t>
            </a:r>
            <a:r>
              <a:rPr lang="en-US" altLang="ko-KR" sz="2400" dirty="0">
                <a:solidFill>
                  <a:schemeClr val="bg1"/>
                </a:solidFill>
              </a:rPr>
              <a:t> system as shown in </a:t>
            </a:r>
            <a:r>
              <a:rPr lang="en-US" altLang="ko-KR" sz="2400" dirty="0" smtClean="0">
                <a:solidFill>
                  <a:schemeClr val="bg1"/>
                </a:solidFill>
              </a:rPr>
              <a:t>this picture, </a:t>
            </a:r>
            <a:r>
              <a:rPr lang="en-US" altLang="ko-KR" sz="2400" dirty="0">
                <a:solidFill>
                  <a:schemeClr val="bg1"/>
                </a:solidFill>
              </a:rPr>
              <a:t>the received sensor data is sent to Local </a:t>
            </a:r>
            <a:r>
              <a:rPr lang="en-US" altLang="ko-KR" sz="2400" dirty="0" err="1" smtClean="0">
                <a:solidFill>
                  <a:schemeClr val="bg1"/>
                </a:solidFill>
              </a:rPr>
              <a:t>AirScope</a:t>
            </a:r>
            <a:r>
              <a:rPr lang="en-US" altLang="ko-KR" sz="2400" dirty="0" smtClean="0">
                <a:solidFill>
                  <a:schemeClr val="bg1"/>
                </a:solidFill>
              </a:rPr>
              <a:t> </a:t>
            </a:r>
            <a:r>
              <a:rPr lang="en-US" altLang="ko-KR" sz="2400" dirty="0">
                <a:solidFill>
                  <a:schemeClr val="bg1"/>
                </a:solidFill>
              </a:rPr>
              <a:t>through the Gateway and saved into Database after analyzing and processing. Database includes Sensor Data, CFD Modeling, and Sensor Info. </a:t>
            </a:r>
            <a:endParaRPr lang="ko-KR" altLang="ko-KR" sz="2400" dirty="0">
              <a:solidFill>
                <a:schemeClr val="bg1"/>
              </a:solidFill>
            </a:endParaRPr>
          </a:p>
        </p:txBody>
      </p:sp>
      <p:grpSp>
        <p:nvGrpSpPr>
          <p:cNvPr id="94" name="Group 147"/>
          <p:cNvGrpSpPr/>
          <p:nvPr/>
        </p:nvGrpSpPr>
        <p:grpSpPr>
          <a:xfrm>
            <a:off x="10272712" y="10034587"/>
            <a:ext cx="18760043" cy="1789768"/>
            <a:chOff x="-4933422" y="11629532"/>
            <a:chExt cx="13182600" cy="3866493"/>
          </a:xfrm>
        </p:grpSpPr>
        <p:sp>
          <p:nvSpPr>
            <p:cNvPr id="96" name="AutoShape 32"/>
            <p:cNvSpPr>
              <a:spLocks noChangeArrowheads="1"/>
            </p:cNvSpPr>
            <p:nvPr/>
          </p:nvSpPr>
          <p:spPr bwMode="auto">
            <a:xfrm>
              <a:off x="-4933422" y="11629532"/>
              <a:ext cx="13182600" cy="3866493"/>
            </a:xfrm>
            <a:prstGeom prst="roundRect">
              <a:avLst>
                <a:gd name="adj" fmla="val 4486"/>
              </a:avLst>
            </a:prstGeom>
            <a:solidFill>
              <a:srgbClr val="339966">
                <a:alpha val="50195"/>
              </a:srgbClr>
            </a:solidFill>
            <a:ln w="9525" algn="ctr">
              <a:noFill/>
              <a:round/>
              <a:headEnd/>
              <a:tailEnd/>
            </a:ln>
            <a:effectLst/>
          </p:spPr>
          <p:txBody>
            <a:bodyPr wrap="none" anchor="ctr"/>
            <a:lstStyle/>
            <a:p>
              <a:endParaRPr lang="ko-KR" altLang="en-US" sz="2000" dirty="0">
                <a:latin typeface="Times New Roman" pitchFamily="18" charset="0"/>
                <a:ea typeface="굴림" pitchFamily="50" charset="-127"/>
                <a:cs typeface="Times New Roman" pitchFamily="18" charset="0"/>
              </a:endParaRPr>
            </a:p>
          </p:txBody>
        </p:sp>
        <p:sp>
          <p:nvSpPr>
            <p:cNvPr id="98" name="AutoShape 33"/>
            <p:cNvSpPr>
              <a:spLocks noChangeArrowheads="1"/>
            </p:cNvSpPr>
            <p:nvPr/>
          </p:nvSpPr>
          <p:spPr bwMode="auto">
            <a:xfrm>
              <a:off x="-4772554" y="11724125"/>
              <a:ext cx="12793133" cy="3665482"/>
            </a:xfrm>
            <a:prstGeom prst="roundRect">
              <a:avLst>
                <a:gd name="adj" fmla="val 4486"/>
              </a:avLst>
            </a:prstGeom>
            <a:gradFill rotWithShape="1">
              <a:gsLst>
                <a:gs pos="0">
                  <a:srgbClr val="FFFFFF"/>
                </a:gs>
                <a:gs pos="100000">
                  <a:srgbClr val="FFFFFF">
                    <a:alpha val="42000"/>
                  </a:srgbClr>
                </a:gs>
              </a:gsLst>
              <a:lin ang="5400000" scaled="1"/>
            </a:gradFill>
            <a:ln w="9525" algn="ctr">
              <a:noFill/>
              <a:round/>
              <a:headEnd/>
              <a:tailEnd/>
            </a:ln>
          </p:spPr>
          <p:txBody>
            <a:bodyPr wrap="none" anchor="ctr"/>
            <a:lstStyle/>
            <a:p>
              <a:endParaRPr lang="ko-KR" altLang="en-US" sz="2000" dirty="0">
                <a:latin typeface="Times New Roman" pitchFamily="18" charset="0"/>
                <a:ea typeface="굴림" pitchFamily="50" charset="-127"/>
                <a:cs typeface="Times New Roman" pitchFamily="18" charset="0"/>
              </a:endParaRPr>
            </a:p>
          </p:txBody>
        </p:sp>
      </p:grpSp>
      <p:sp>
        <p:nvSpPr>
          <p:cNvPr id="99" name="Rectangle 148"/>
          <p:cNvSpPr/>
          <p:nvPr/>
        </p:nvSpPr>
        <p:spPr>
          <a:xfrm>
            <a:off x="10806112" y="10186987"/>
            <a:ext cx="17602200" cy="1384995"/>
          </a:xfrm>
          <a:prstGeom prst="rect">
            <a:avLst/>
          </a:prstGeom>
        </p:spPr>
        <p:txBody>
          <a:bodyPr wrap="square">
            <a:spAutoFit/>
          </a:bodyPr>
          <a:lstStyle/>
          <a:p>
            <a:pPr latinLnBrk="1"/>
            <a:r>
              <a:rPr lang="en-US" altLang="ko-KR" sz="2800" b="1" dirty="0" smtClean="0">
                <a:solidFill>
                  <a:schemeClr val="bg1"/>
                </a:solidFill>
                <a:cs typeface="Times New Roman" pitchFamily="18" charset="0"/>
              </a:rPr>
              <a:t>Open API for Micro-scale Air Quality Management System based on USN</a:t>
            </a:r>
          </a:p>
          <a:p>
            <a:pPr algn="just" latinLnBrk="1"/>
            <a:r>
              <a:rPr lang="en-US" altLang="ko-KR" sz="2800" dirty="0" smtClean="0">
                <a:solidFill>
                  <a:schemeClr val="bg1"/>
                </a:solidFill>
              </a:rPr>
              <a:t>In </a:t>
            </a:r>
            <a:r>
              <a:rPr lang="en-US" altLang="ko-KR" sz="2800" dirty="0">
                <a:solidFill>
                  <a:schemeClr val="bg1"/>
                </a:solidFill>
              </a:rPr>
              <a:t>this paper, in order to provide micro-scale air environment customized services, we develop </a:t>
            </a:r>
            <a:r>
              <a:rPr lang="en-US" altLang="ko-KR" sz="2800" b="1" dirty="0">
                <a:solidFill>
                  <a:schemeClr val="bg1"/>
                </a:solidFill>
              </a:rPr>
              <a:t>Open APIs </a:t>
            </a:r>
            <a:r>
              <a:rPr lang="en-US" altLang="ko-KR" sz="2800" dirty="0">
                <a:solidFill>
                  <a:schemeClr val="bg1"/>
                </a:solidFill>
              </a:rPr>
              <a:t>to contribute to commercialization of </a:t>
            </a:r>
            <a:r>
              <a:rPr lang="en-US" altLang="ko-KR" sz="2800" dirty="0" smtClean="0">
                <a:solidFill>
                  <a:schemeClr val="bg1"/>
                </a:solidFill>
              </a:rPr>
              <a:t>applications for </a:t>
            </a:r>
            <a:r>
              <a:rPr lang="en-US" altLang="ko-KR" sz="2800" b="1" dirty="0" smtClean="0">
                <a:solidFill>
                  <a:schemeClr val="bg1"/>
                </a:solidFill>
              </a:rPr>
              <a:t>Real Sensor Network </a:t>
            </a:r>
            <a:r>
              <a:rPr lang="en-US" altLang="ko-KR" sz="2800" dirty="0" smtClean="0">
                <a:solidFill>
                  <a:schemeClr val="bg1"/>
                </a:solidFill>
              </a:rPr>
              <a:t>and </a:t>
            </a:r>
            <a:r>
              <a:rPr lang="en-US" altLang="ko-KR" sz="2800" b="1" dirty="0" smtClean="0">
                <a:solidFill>
                  <a:schemeClr val="bg1"/>
                </a:solidFill>
              </a:rPr>
              <a:t>Virtual Sensor Network</a:t>
            </a:r>
            <a:r>
              <a:rPr lang="en-US" altLang="ko-KR" sz="2800" dirty="0" smtClean="0">
                <a:solidFill>
                  <a:schemeClr val="bg1"/>
                </a:solidFill>
              </a:rPr>
              <a:t>. </a:t>
            </a:r>
            <a:endParaRPr lang="ko-KR" altLang="ko-KR" sz="2800" dirty="0">
              <a:solidFill>
                <a:schemeClr val="bg1"/>
              </a:solidFill>
            </a:endParaRPr>
          </a:p>
        </p:txBody>
      </p:sp>
      <p:grpSp>
        <p:nvGrpSpPr>
          <p:cNvPr id="100" name="Group 147"/>
          <p:cNvGrpSpPr/>
          <p:nvPr/>
        </p:nvGrpSpPr>
        <p:grpSpPr>
          <a:xfrm>
            <a:off x="10257869" y="15139987"/>
            <a:ext cx="18760043" cy="2593595"/>
            <a:chOff x="-4933422" y="11629532"/>
            <a:chExt cx="13182600" cy="3866493"/>
          </a:xfrm>
        </p:grpSpPr>
        <p:sp>
          <p:nvSpPr>
            <p:cNvPr id="101" name="AutoShape 32"/>
            <p:cNvSpPr>
              <a:spLocks noChangeArrowheads="1"/>
            </p:cNvSpPr>
            <p:nvPr/>
          </p:nvSpPr>
          <p:spPr bwMode="auto">
            <a:xfrm>
              <a:off x="-4933422" y="11629532"/>
              <a:ext cx="13182600" cy="3866493"/>
            </a:xfrm>
            <a:prstGeom prst="roundRect">
              <a:avLst>
                <a:gd name="adj" fmla="val 4486"/>
              </a:avLst>
            </a:prstGeom>
            <a:solidFill>
              <a:srgbClr val="339966">
                <a:alpha val="50195"/>
              </a:srgbClr>
            </a:solidFill>
            <a:ln w="9525" algn="ctr">
              <a:noFill/>
              <a:round/>
              <a:headEnd/>
              <a:tailEnd/>
            </a:ln>
            <a:effectLst/>
          </p:spPr>
          <p:txBody>
            <a:bodyPr wrap="none" anchor="ctr"/>
            <a:lstStyle/>
            <a:p>
              <a:endParaRPr lang="ko-KR" altLang="en-US" sz="2000" dirty="0">
                <a:latin typeface="Times New Roman" pitchFamily="18" charset="0"/>
                <a:ea typeface="굴림" pitchFamily="50" charset="-127"/>
                <a:cs typeface="Times New Roman" pitchFamily="18" charset="0"/>
              </a:endParaRPr>
            </a:p>
          </p:txBody>
        </p:sp>
        <p:sp>
          <p:nvSpPr>
            <p:cNvPr id="102" name="AutoShape 33"/>
            <p:cNvSpPr>
              <a:spLocks noChangeArrowheads="1"/>
            </p:cNvSpPr>
            <p:nvPr/>
          </p:nvSpPr>
          <p:spPr bwMode="auto">
            <a:xfrm>
              <a:off x="-4772554" y="11724125"/>
              <a:ext cx="12793133" cy="3665482"/>
            </a:xfrm>
            <a:prstGeom prst="roundRect">
              <a:avLst>
                <a:gd name="adj" fmla="val 4486"/>
              </a:avLst>
            </a:prstGeom>
            <a:gradFill rotWithShape="1">
              <a:gsLst>
                <a:gs pos="0">
                  <a:srgbClr val="FFFFFF"/>
                </a:gs>
                <a:gs pos="100000">
                  <a:srgbClr val="FFFFFF">
                    <a:alpha val="42000"/>
                  </a:srgbClr>
                </a:gs>
              </a:gsLst>
              <a:lin ang="5400000" scaled="1"/>
            </a:gradFill>
            <a:ln w="9525" algn="ctr">
              <a:noFill/>
              <a:round/>
              <a:headEnd/>
              <a:tailEnd/>
            </a:ln>
          </p:spPr>
          <p:txBody>
            <a:bodyPr wrap="none" anchor="ctr"/>
            <a:lstStyle/>
            <a:p>
              <a:endParaRPr lang="ko-KR" altLang="en-US" sz="2000" dirty="0">
                <a:latin typeface="Times New Roman" pitchFamily="18" charset="0"/>
                <a:ea typeface="굴림" pitchFamily="50" charset="-127"/>
                <a:cs typeface="Times New Roman" pitchFamily="18" charset="0"/>
              </a:endParaRPr>
            </a:p>
          </p:txBody>
        </p:sp>
      </p:grpSp>
      <p:sp>
        <p:nvSpPr>
          <p:cNvPr id="103" name="Rectangle 148"/>
          <p:cNvSpPr/>
          <p:nvPr/>
        </p:nvSpPr>
        <p:spPr>
          <a:xfrm>
            <a:off x="10728389" y="15328881"/>
            <a:ext cx="17679923" cy="2246769"/>
          </a:xfrm>
          <a:prstGeom prst="rect">
            <a:avLst/>
          </a:prstGeom>
        </p:spPr>
        <p:txBody>
          <a:bodyPr wrap="square">
            <a:spAutoFit/>
          </a:bodyPr>
          <a:lstStyle/>
          <a:p>
            <a:pPr algn="just" latinLnBrk="1"/>
            <a:r>
              <a:rPr lang="en-US" altLang="ko-KR" sz="2800" b="1" dirty="0" smtClean="0">
                <a:solidFill>
                  <a:schemeClr val="bg1"/>
                </a:solidFill>
                <a:latin typeface="Times New Roman" pitchFamily="18" charset="0"/>
                <a:cs typeface="Times New Roman" pitchFamily="18" charset="0"/>
              </a:rPr>
              <a:t>Real Sensor Network </a:t>
            </a:r>
          </a:p>
          <a:p>
            <a:pPr algn="just" latinLnBrk="1"/>
            <a:r>
              <a:rPr lang="en-US" altLang="ko-KR" sz="2800" dirty="0" smtClean="0">
                <a:solidFill>
                  <a:schemeClr val="bg1"/>
                </a:solidFill>
              </a:rPr>
              <a:t>We </a:t>
            </a:r>
            <a:r>
              <a:rPr lang="en-US" altLang="ko-KR" sz="2800" dirty="0">
                <a:solidFill>
                  <a:schemeClr val="bg1"/>
                </a:solidFill>
              </a:rPr>
              <a:t>install sensors on 10 places such as </a:t>
            </a:r>
            <a:r>
              <a:rPr lang="en-US" altLang="ko-KR" sz="2800" dirty="0" err="1">
                <a:solidFill>
                  <a:schemeClr val="bg1"/>
                </a:solidFill>
              </a:rPr>
              <a:t>Konkuk</a:t>
            </a:r>
            <a:r>
              <a:rPr lang="en-US" altLang="ko-KR" sz="2800" dirty="0">
                <a:solidFill>
                  <a:schemeClr val="bg1"/>
                </a:solidFill>
              </a:rPr>
              <a:t> University Hospital, </a:t>
            </a:r>
            <a:r>
              <a:rPr lang="en-US" altLang="ko-KR" sz="2800" dirty="0" err="1">
                <a:solidFill>
                  <a:schemeClr val="bg1"/>
                </a:solidFill>
              </a:rPr>
              <a:t>Lotte</a:t>
            </a:r>
            <a:r>
              <a:rPr lang="en-US" altLang="ko-KR" sz="2800" dirty="0">
                <a:solidFill>
                  <a:schemeClr val="bg1"/>
                </a:solidFill>
              </a:rPr>
              <a:t> Department Store, </a:t>
            </a:r>
            <a:r>
              <a:rPr lang="en-US" altLang="ko-KR" sz="2800" dirty="0" err="1">
                <a:solidFill>
                  <a:schemeClr val="bg1"/>
                </a:solidFill>
              </a:rPr>
              <a:t>Sanhak</a:t>
            </a:r>
            <a:r>
              <a:rPr lang="en-US" altLang="ko-KR" sz="2800" dirty="0">
                <a:solidFill>
                  <a:schemeClr val="bg1"/>
                </a:solidFill>
              </a:rPr>
              <a:t> Building, Animal Hospital, International Building, Law Building, Prof Building, New Million Building, Ilu Building, and Student Room. Base-Node as place where gateway installed is </a:t>
            </a:r>
            <a:r>
              <a:rPr lang="en-US" altLang="ko-KR" sz="2800" dirty="0" err="1">
                <a:solidFill>
                  <a:schemeClr val="bg1"/>
                </a:solidFill>
              </a:rPr>
              <a:t>Sanhak</a:t>
            </a:r>
            <a:r>
              <a:rPr lang="en-US" altLang="ko-KR" sz="2800" dirty="0">
                <a:solidFill>
                  <a:schemeClr val="bg1"/>
                </a:solidFill>
              </a:rPr>
              <a:t>. Entire sensors transfer data through the network by gateway. </a:t>
            </a:r>
            <a:endParaRPr lang="ko-KR" altLang="ko-KR" sz="2800" dirty="0">
              <a:solidFill>
                <a:schemeClr val="bg1"/>
              </a:solidFill>
            </a:endParaRPr>
          </a:p>
        </p:txBody>
      </p:sp>
      <p:grpSp>
        <p:nvGrpSpPr>
          <p:cNvPr id="104" name="Group 147"/>
          <p:cNvGrpSpPr/>
          <p:nvPr/>
        </p:nvGrpSpPr>
        <p:grpSpPr>
          <a:xfrm>
            <a:off x="10272711" y="17931626"/>
            <a:ext cx="18760043" cy="2782907"/>
            <a:chOff x="-4933422" y="11629532"/>
            <a:chExt cx="13182600" cy="3866493"/>
          </a:xfrm>
        </p:grpSpPr>
        <p:sp>
          <p:nvSpPr>
            <p:cNvPr id="105" name="AutoShape 32"/>
            <p:cNvSpPr>
              <a:spLocks noChangeArrowheads="1"/>
            </p:cNvSpPr>
            <p:nvPr/>
          </p:nvSpPr>
          <p:spPr bwMode="auto">
            <a:xfrm>
              <a:off x="-4933422" y="11629532"/>
              <a:ext cx="13182600" cy="3866493"/>
            </a:xfrm>
            <a:prstGeom prst="roundRect">
              <a:avLst>
                <a:gd name="adj" fmla="val 4486"/>
              </a:avLst>
            </a:prstGeom>
            <a:solidFill>
              <a:srgbClr val="339966">
                <a:alpha val="50195"/>
              </a:srgbClr>
            </a:solidFill>
            <a:ln w="9525" algn="ctr">
              <a:noFill/>
              <a:round/>
              <a:headEnd/>
              <a:tailEnd/>
            </a:ln>
            <a:effectLst/>
          </p:spPr>
          <p:txBody>
            <a:bodyPr wrap="none" anchor="ctr"/>
            <a:lstStyle/>
            <a:p>
              <a:endParaRPr lang="ko-KR" altLang="en-US" sz="2000" dirty="0">
                <a:latin typeface="Times New Roman" pitchFamily="18" charset="0"/>
                <a:ea typeface="굴림" pitchFamily="50" charset="-127"/>
                <a:cs typeface="Times New Roman" pitchFamily="18" charset="0"/>
              </a:endParaRPr>
            </a:p>
          </p:txBody>
        </p:sp>
        <p:sp>
          <p:nvSpPr>
            <p:cNvPr id="106" name="AutoShape 33"/>
            <p:cNvSpPr>
              <a:spLocks noChangeArrowheads="1"/>
            </p:cNvSpPr>
            <p:nvPr/>
          </p:nvSpPr>
          <p:spPr bwMode="auto">
            <a:xfrm>
              <a:off x="-4772554" y="11724125"/>
              <a:ext cx="12793133" cy="3665482"/>
            </a:xfrm>
            <a:prstGeom prst="roundRect">
              <a:avLst>
                <a:gd name="adj" fmla="val 4486"/>
              </a:avLst>
            </a:prstGeom>
            <a:gradFill rotWithShape="1">
              <a:gsLst>
                <a:gs pos="0">
                  <a:srgbClr val="FFFFFF"/>
                </a:gs>
                <a:gs pos="100000">
                  <a:srgbClr val="FFFFFF">
                    <a:alpha val="42000"/>
                  </a:srgbClr>
                </a:gs>
              </a:gsLst>
              <a:lin ang="5400000" scaled="1"/>
            </a:gradFill>
            <a:ln w="9525" algn="ctr">
              <a:noFill/>
              <a:round/>
              <a:headEnd/>
              <a:tailEnd/>
            </a:ln>
          </p:spPr>
          <p:txBody>
            <a:bodyPr wrap="none" anchor="ctr"/>
            <a:lstStyle/>
            <a:p>
              <a:endParaRPr lang="ko-KR" altLang="en-US" sz="2000" dirty="0">
                <a:latin typeface="Times New Roman" pitchFamily="18" charset="0"/>
                <a:ea typeface="굴림" pitchFamily="50" charset="-127"/>
                <a:cs typeface="Times New Roman" pitchFamily="18" charset="0"/>
              </a:endParaRPr>
            </a:p>
          </p:txBody>
        </p:sp>
      </p:grpSp>
      <p:sp>
        <p:nvSpPr>
          <p:cNvPr id="111" name="Rectangle 148"/>
          <p:cNvSpPr/>
          <p:nvPr/>
        </p:nvSpPr>
        <p:spPr>
          <a:xfrm>
            <a:off x="10837927" y="18177331"/>
            <a:ext cx="17417985" cy="2677656"/>
          </a:xfrm>
          <a:prstGeom prst="rect">
            <a:avLst/>
          </a:prstGeom>
        </p:spPr>
        <p:txBody>
          <a:bodyPr wrap="square">
            <a:spAutoFit/>
          </a:bodyPr>
          <a:lstStyle/>
          <a:p>
            <a:pPr algn="just"/>
            <a:r>
              <a:rPr lang="en-US" altLang="ko-KR" sz="2800" b="1" dirty="0" smtClean="0">
                <a:solidFill>
                  <a:schemeClr val="bg1"/>
                </a:solidFill>
                <a:latin typeface="Times New Roman" pitchFamily="18" charset="0"/>
                <a:cs typeface="Times New Roman" pitchFamily="18" charset="0"/>
              </a:rPr>
              <a:t>Virtual Sensor Network </a:t>
            </a:r>
          </a:p>
          <a:p>
            <a:pPr algn="just"/>
            <a:r>
              <a:rPr lang="en-US" altLang="ko-KR" sz="2800" dirty="0">
                <a:solidFill>
                  <a:schemeClr val="bg1"/>
                </a:solidFill>
              </a:rPr>
              <a:t>In addition, we select around 1700m * 1700m * 820m area as domain and use CFD modeling every 20m intervals and every 5 second intervals based on calculated sensor data to provide the modeling information of </a:t>
            </a:r>
            <a:r>
              <a:rPr lang="en-US" altLang="ko-KR" sz="2800" dirty="0" smtClean="0">
                <a:solidFill>
                  <a:schemeClr val="bg1"/>
                </a:solidFill>
              </a:rPr>
              <a:t>PM10, </a:t>
            </a:r>
            <a:r>
              <a:rPr lang="en-US" altLang="ko-KR" sz="2800" dirty="0">
                <a:solidFill>
                  <a:schemeClr val="bg1"/>
                </a:solidFill>
              </a:rPr>
              <a:t>CO, </a:t>
            </a:r>
            <a:r>
              <a:rPr lang="en-US" altLang="ko-KR" sz="2800" dirty="0" smtClean="0">
                <a:solidFill>
                  <a:schemeClr val="bg1"/>
                </a:solidFill>
              </a:rPr>
              <a:t>VOC, SO2, NO2 </a:t>
            </a:r>
            <a:r>
              <a:rPr lang="en-US" altLang="ko-KR" sz="2800" dirty="0">
                <a:solidFill>
                  <a:schemeClr val="bg1"/>
                </a:solidFill>
              </a:rPr>
              <a:t>so that form the virtual sensor network. The figure below displays </a:t>
            </a:r>
            <a:r>
              <a:rPr lang="en-US" altLang="ko-KR" sz="2800" dirty="0" smtClean="0">
                <a:solidFill>
                  <a:schemeClr val="bg1"/>
                </a:solidFill>
              </a:rPr>
              <a:t>556 </a:t>
            </a:r>
            <a:r>
              <a:rPr lang="en-US" altLang="ko-KR" sz="2800" dirty="0">
                <a:solidFill>
                  <a:schemeClr val="bg1"/>
                </a:solidFill>
              </a:rPr>
              <a:t>virtual sensors that are extracted. </a:t>
            </a:r>
            <a:endParaRPr lang="ko-KR" altLang="ko-KR" sz="2800" dirty="0">
              <a:solidFill>
                <a:schemeClr val="bg1"/>
              </a:solidFill>
            </a:endParaRPr>
          </a:p>
          <a:p>
            <a:pPr algn="just"/>
            <a:endParaRPr lang="en-US" altLang="ko-KR" sz="2800" b="1" dirty="0" smtClean="0">
              <a:solidFill>
                <a:schemeClr val="bg1"/>
              </a:solidFill>
              <a:latin typeface="Times New Roman" pitchFamily="18" charset="0"/>
              <a:cs typeface="Times New Roman" pitchFamily="18" charset="0"/>
            </a:endParaRPr>
          </a:p>
        </p:txBody>
      </p:sp>
      <p:sp>
        <p:nvSpPr>
          <p:cNvPr id="122" name="Rectangle 148"/>
          <p:cNvSpPr/>
          <p:nvPr/>
        </p:nvSpPr>
        <p:spPr>
          <a:xfrm>
            <a:off x="10652189" y="25731787"/>
            <a:ext cx="5897400" cy="954107"/>
          </a:xfrm>
          <a:prstGeom prst="rect">
            <a:avLst/>
          </a:prstGeom>
        </p:spPr>
        <p:txBody>
          <a:bodyPr wrap="square">
            <a:spAutoFit/>
          </a:bodyPr>
          <a:lstStyle/>
          <a:p>
            <a:pPr algn="ctr"/>
            <a:r>
              <a:rPr lang="en-US" altLang="ko-KR" sz="2800" dirty="0">
                <a:solidFill>
                  <a:schemeClr val="bg1"/>
                </a:solidFill>
              </a:rPr>
              <a:t>Real Sensor Network in </a:t>
            </a:r>
            <a:r>
              <a:rPr lang="en-US" altLang="ko-KR" sz="2800" dirty="0" err="1">
                <a:solidFill>
                  <a:schemeClr val="bg1"/>
                </a:solidFill>
              </a:rPr>
              <a:t>Konkuk</a:t>
            </a:r>
            <a:r>
              <a:rPr lang="en-US" altLang="ko-KR" sz="2800" dirty="0">
                <a:solidFill>
                  <a:schemeClr val="bg1"/>
                </a:solidFill>
              </a:rPr>
              <a:t> University</a:t>
            </a:r>
            <a:endParaRPr lang="ko-KR" altLang="en-US" sz="2800" dirty="0">
              <a:solidFill>
                <a:schemeClr val="bg1"/>
              </a:solidFill>
              <a:latin typeface="Times New Roman" pitchFamily="18" charset="0"/>
              <a:ea typeface="AppleGothic"/>
              <a:cs typeface="Times New Roman" pitchFamily="18" charset="0"/>
            </a:endParaRPr>
          </a:p>
        </p:txBody>
      </p:sp>
      <p:sp>
        <p:nvSpPr>
          <p:cNvPr id="129" name="Rectangle 148"/>
          <p:cNvSpPr/>
          <p:nvPr/>
        </p:nvSpPr>
        <p:spPr>
          <a:xfrm>
            <a:off x="16597312" y="25731787"/>
            <a:ext cx="5897400" cy="954107"/>
          </a:xfrm>
          <a:prstGeom prst="rect">
            <a:avLst/>
          </a:prstGeom>
        </p:spPr>
        <p:txBody>
          <a:bodyPr wrap="square">
            <a:spAutoFit/>
          </a:bodyPr>
          <a:lstStyle/>
          <a:p>
            <a:pPr algn="ctr"/>
            <a:r>
              <a:rPr lang="en-US" altLang="ko-KR" sz="2800" dirty="0">
                <a:solidFill>
                  <a:schemeClr val="bg1"/>
                </a:solidFill>
              </a:rPr>
              <a:t>Virtual Sensor Network in </a:t>
            </a:r>
            <a:r>
              <a:rPr lang="en-US" altLang="ko-KR" sz="2800" dirty="0" err="1">
                <a:solidFill>
                  <a:schemeClr val="bg1"/>
                </a:solidFill>
              </a:rPr>
              <a:t>Konkuk</a:t>
            </a:r>
            <a:r>
              <a:rPr lang="en-US" altLang="ko-KR" sz="2800" dirty="0">
                <a:solidFill>
                  <a:schemeClr val="bg1"/>
                </a:solidFill>
              </a:rPr>
              <a:t> University</a:t>
            </a:r>
            <a:endParaRPr lang="ko-KR" altLang="en-US" sz="2800" dirty="0">
              <a:solidFill>
                <a:schemeClr val="bg1"/>
              </a:solidFill>
              <a:latin typeface="Times New Roman" pitchFamily="18" charset="0"/>
              <a:ea typeface="AppleGothic"/>
              <a:cs typeface="Times New Roman" pitchFamily="18" charset="0"/>
            </a:endParaRPr>
          </a:p>
        </p:txBody>
      </p:sp>
      <p:sp>
        <p:nvSpPr>
          <p:cNvPr id="131" name="Rectangle 148"/>
          <p:cNvSpPr/>
          <p:nvPr/>
        </p:nvSpPr>
        <p:spPr>
          <a:xfrm>
            <a:off x="22998112" y="25768280"/>
            <a:ext cx="5897400" cy="954107"/>
          </a:xfrm>
          <a:prstGeom prst="rect">
            <a:avLst/>
          </a:prstGeom>
        </p:spPr>
        <p:txBody>
          <a:bodyPr wrap="square">
            <a:spAutoFit/>
          </a:bodyPr>
          <a:lstStyle/>
          <a:p>
            <a:pPr algn="ctr"/>
            <a:r>
              <a:rPr lang="en-US" altLang="ko-KR" sz="2800" dirty="0">
                <a:solidFill>
                  <a:schemeClr val="bg1"/>
                </a:solidFill>
              </a:rPr>
              <a:t>Real Sensor Marker of Desktop Application</a:t>
            </a:r>
            <a:endParaRPr lang="ko-KR" altLang="en-US" sz="2800" dirty="0">
              <a:solidFill>
                <a:schemeClr val="bg1"/>
              </a:solidFill>
              <a:latin typeface="Times New Roman" pitchFamily="18" charset="0"/>
              <a:ea typeface="AppleGothic"/>
              <a:cs typeface="Times New Roman" pitchFamily="18" charset="0"/>
            </a:endParaRPr>
          </a:p>
        </p:txBody>
      </p:sp>
      <p:sp>
        <p:nvSpPr>
          <p:cNvPr id="132" name="Rectangle 148"/>
          <p:cNvSpPr/>
          <p:nvPr/>
        </p:nvSpPr>
        <p:spPr>
          <a:xfrm>
            <a:off x="10601324" y="29846587"/>
            <a:ext cx="5897400" cy="954107"/>
          </a:xfrm>
          <a:prstGeom prst="rect">
            <a:avLst/>
          </a:prstGeom>
        </p:spPr>
        <p:txBody>
          <a:bodyPr wrap="square">
            <a:spAutoFit/>
          </a:bodyPr>
          <a:lstStyle/>
          <a:p>
            <a:pPr algn="ctr"/>
            <a:r>
              <a:rPr lang="en-US" altLang="ko-KR" sz="2800" dirty="0">
                <a:solidFill>
                  <a:schemeClr val="bg1"/>
                </a:solidFill>
              </a:rPr>
              <a:t>Virtual Sensor Marker of Desktop Application</a:t>
            </a:r>
            <a:endParaRPr lang="ko-KR" altLang="en-US" sz="2800" dirty="0">
              <a:solidFill>
                <a:schemeClr val="bg1"/>
              </a:solidFill>
              <a:latin typeface="Times New Roman" pitchFamily="18" charset="0"/>
              <a:ea typeface="AppleGothic"/>
              <a:cs typeface="Times New Roman" pitchFamily="18" charset="0"/>
            </a:endParaRPr>
          </a:p>
        </p:txBody>
      </p:sp>
      <p:sp>
        <p:nvSpPr>
          <p:cNvPr id="7" name="직사각형 6"/>
          <p:cNvSpPr/>
          <p:nvPr/>
        </p:nvSpPr>
        <p:spPr>
          <a:xfrm>
            <a:off x="16868773" y="26653358"/>
            <a:ext cx="12163982" cy="3970318"/>
          </a:xfrm>
          <a:prstGeom prst="rect">
            <a:avLst/>
          </a:prstGeom>
        </p:spPr>
        <p:txBody>
          <a:bodyPr wrap="square">
            <a:spAutoFit/>
          </a:bodyPr>
          <a:lstStyle/>
          <a:p>
            <a:r>
              <a:rPr lang="en-US" altLang="ko-KR" sz="2800" dirty="0" smtClean="0">
                <a:solidFill>
                  <a:schemeClr val="bg1"/>
                </a:solidFill>
                <a:latin typeface="Times New Roman" pitchFamily="18" charset="0"/>
                <a:cs typeface="Times New Roman" pitchFamily="18" charset="0"/>
              </a:rPr>
              <a:t>Open API for real sensor location information (Real Sensor Network) </a:t>
            </a:r>
            <a:r>
              <a:rPr lang="en-US" altLang="ko-KR" sz="2800" dirty="0" smtClean="0"/>
              <a:t>Request </a:t>
            </a:r>
            <a:r>
              <a:rPr lang="en-US" altLang="ko-KR" sz="2800" dirty="0"/>
              <a:t>URI: </a:t>
            </a:r>
            <a:r>
              <a:rPr lang="en-US" altLang="ko-KR" sz="2800" u="sng" dirty="0">
                <a:solidFill>
                  <a:schemeClr val="accent5">
                    <a:lumMod val="50000"/>
                  </a:schemeClr>
                </a:solidFill>
                <a:hlinkClick r:id="rId4"/>
              </a:rPr>
              <a:t>http://117.16.146.77:8080/LocalAirscope/resources/sensor/locationinfo</a:t>
            </a:r>
            <a:endParaRPr lang="ko-KR" altLang="ko-KR" sz="2800" dirty="0">
              <a:solidFill>
                <a:schemeClr val="accent5">
                  <a:lumMod val="50000"/>
                </a:schemeClr>
              </a:solidFill>
            </a:endParaRPr>
          </a:p>
          <a:p>
            <a:pPr algn="just"/>
            <a:r>
              <a:rPr lang="en-US" altLang="ko-KR" sz="2800" dirty="0" smtClean="0">
                <a:solidFill>
                  <a:schemeClr val="bg1"/>
                </a:solidFill>
                <a:latin typeface="Times New Roman" pitchFamily="18" charset="0"/>
                <a:cs typeface="Times New Roman" pitchFamily="18" charset="0"/>
              </a:rPr>
              <a:t>Open API for real-time information at one </a:t>
            </a:r>
            <a:r>
              <a:rPr lang="en-US" altLang="ko-KR" sz="2800" dirty="0">
                <a:solidFill>
                  <a:schemeClr val="bg1"/>
                </a:solidFill>
                <a:latin typeface="Times New Roman" pitchFamily="18" charset="0"/>
                <a:cs typeface="Times New Roman" pitchFamily="18" charset="0"/>
              </a:rPr>
              <a:t>minute intervals (Real Sensor Network) </a:t>
            </a:r>
            <a:endParaRPr lang="en-US" altLang="ko-KR" sz="2800" dirty="0" smtClean="0">
              <a:solidFill>
                <a:schemeClr val="bg1"/>
              </a:solidFill>
              <a:latin typeface="Times New Roman" pitchFamily="18" charset="0"/>
              <a:cs typeface="Times New Roman" pitchFamily="18" charset="0"/>
            </a:endParaRPr>
          </a:p>
          <a:p>
            <a:pPr algn="just"/>
            <a:r>
              <a:rPr lang="en-US" altLang="ko-KR" sz="2800" u="sng" dirty="0">
                <a:hlinkClick r:id="rId5"/>
              </a:rPr>
              <a:t>http://117.16.146.77:8080/LocalAirscope/resources/sensor/nowdata/kku_ani</a:t>
            </a:r>
            <a:endParaRPr lang="ko-KR" altLang="ko-KR" sz="2800" dirty="0"/>
          </a:p>
          <a:p>
            <a:pPr algn="just"/>
            <a:r>
              <a:rPr lang="en-US" altLang="ko-KR" sz="2800" dirty="0" smtClean="0">
                <a:solidFill>
                  <a:schemeClr val="bg1"/>
                </a:solidFill>
                <a:latin typeface="Times New Roman" pitchFamily="18" charset="0"/>
                <a:cs typeface="Times New Roman" pitchFamily="18" charset="0"/>
              </a:rPr>
              <a:t>Open API for one </a:t>
            </a:r>
            <a:r>
              <a:rPr lang="en-US" altLang="ko-KR" sz="2800" dirty="0">
                <a:solidFill>
                  <a:schemeClr val="bg1"/>
                </a:solidFill>
                <a:latin typeface="Times New Roman" pitchFamily="18" charset="0"/>
                <a:cs typeface="Times New Roman" pitchFamily="18" charset="0"/>
              </a:rPr>
              <a:t>hour average data per </a:t>
            </a:r>
            <a:r>
              <a:rPr lang="en-US" altLang="ko-KR" sz="2800" dirty="0" smtClean="0">
                <a:solidFill>
                  <a:schemeClr val="bg1"/>
                </a:solidFill>
                <a:latin typeface="Times New Roman" pitchFamily="18" charset="0"/>
                <a:cs typeface="Times New Roman" pitchFamily="18" charset="0"/>
              </a:rPr>
              <a:t>day</a:t>
            </a:r>
            <a:r>
              <a:rPr lang="en-US" altLang="ko-KR" sz="2800" dirty="0">
                <a:solidFill>
                  <a:schemeClr val="bg1"/>
                </a:solidFill>
                <a:latin typeface="Times New Roman" pitchFamily="18" charset="0"/>
                <a:cs typeface="Times New Roman" pitchFamily="18" charset="0"/>
              </a:rPr>
              <a:t> (Real Sensor Network) </a:t>
            </a:r>
            <a:endParaRPr lang="en-US" altLang="ko-KR" sz="2800" dirty="0" smtClean="0">
              <a:solidFill>
                <a:schemeClr val="bg1"/>
              </a:solidFill>
              <a:latin typeface="Times New Roman" pitchFamily="18" charset="0"/>
              <a:cs typeface="Times New Roman" pitchFamily="18" charset="0"/>
            </a:endParaRPr>
          </a:p>
          <a:p>
            <a:pPr algn="just"/>
            <a:r>
              <a:rPr lang="en-US" altLang="ko-KR" sz="2800" u="sng" dirty="0">
                <a:hlinkClick r:id="rId6"/>
              </a:rPr>
              <a:t>http://117.16.146.77:8080/LocalAirscope/resources/sensor/todaydata/kku_ani/SI01_0001_01</a:t>
            </a:r>
            <a:endParaRPr lang="ko-KR" altLang="ko-KR" sz="2800" dirty="0"/>
          </a:p>
          <a:p>
            <a:pPr algn="just"/>
            <a:r>
              <a:rPr lang="en-US" altLang="ko-KR" sz="2800" dirty="0" smtClean="0">
                <a:solidFill>
                  <a:schemeClr val="bg1"/>
                </a:solidFill>
                <a:latin typeface="Times New Roman" pitchFamily="18" charset="0"/>
                <a:cs typeface="Times New Roman" pitchFamily="18" charset="0"/>
              </a:rPr>
              <a:t>Open API for virtual sensor location information (Virtual Sensor Network)</a:t>
            </a:r>
          </a:p>
          <a:p>
            <a:pPr algn="just"/>
            <a:r>
              <a:rPr lang="en-US" altLang="ko-KR" sz="2800" u="sng" dirty="0">
                <a:hlinkClick r:id="rId7"/>
              </a:rPr>
              <a:t>http://</a:t>
            </a:r>
            <a:r>
              <a:rPr lang="en-US" altLang="ko-KR" sz="2800" u="sng" dirty="0" smtClean="0">
                <a:hlinkClick r:id="rId7"/>
              </a:rPr>
              <a:t>117.16.146.77:8080/LocalAirscope/resources/sensor/virtualsensor</a:t>
            </a:r>
            <a:endParaRPr lang="ko-KR" altLang="en-US" sz="2800" dirty="0">
              <a:solidFill>
                <a:schemeClr val="bg1"/>
              </a:solidFill>
              <a:latin typeface="Times New Roman" pitchFamily="18" charset="0"/>
              <a:cs typeface="Times New Roman" pitchFamily="18" charset="0"/>
            </a:endParaRPr>
          </a:p>
        </p:txBody>
      </p:sp>
      <p:pic>
        <p:nvPicPr>
          <p:cNvPr id="1026" name="Picture 2" descr="D:\Report\OpenAPI 관련 논문\architecture.JPG"/>
          <p:cNvPicPr>
            <a:picLocks noChangeAspect="1" noChangeArrowheads="1"/>
          </p:cNvPicPr>
          <p:nvPr/>
        </p:nvPicPr>
        <p:blipFill rotWithShape="1">
          <a:blip r:embed="rId8">
            <a:extLst>
              <a:ext uri="{28A0092B-C50C-407E-A947-70E740481C1C}">
                <a14:useLocalDpi xmlns:a14="http://schemas.microsoft.com/office/drawing/2010/main" val="0"/>
              </a:ext>
            </a:extLst>
          </a:blip>
          <a:srcRect l="46877" t="40241" r="2385" b="3777"/>
          <a:stretch/>
        </p:blipFill>
        <p:spPr bwMode="auto">
          <a:xfrm>
            <a:off x="1357312" y="28398787"/>
            <a:ext cx="8001000" cy="5106290"/>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7312" y="20152704"/>
            <a:ext cx="8001000" cy="4482150"/>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7" name="Group 147"/>
          <p:cNvGrpSpPr/>
          <p:nvPr/>
        </p:nvGrpSpPr>
        <p:grpSpPr>
          <a:xfrm>
            <a:off x="10257869" y="12091987"/>
            <a:ext cx="18760043" cy="2866550"/>
            <a:chOff x="-4933422" y="11629532"/>
            <a:chExt cx="13182600" cy="3866493"/>
          </a:xfrm>
        </p:grpSpPr>
        <p:sp>
          <p:nvSpPr>
            <p:cNvPr id="88" name="AutoShape 32"/>
            <p:cNvSpPr>
              <a:spLocks noChangeArrowheads="1"/>
            </p:cNvSpPr>
            <p:nvPr/>
          </p:nvSpPr>
          <p:spPr bwMode="auto">
            <a:xfrm>
              <a:off x="-4933422" y="11629532"/>
              <a:ext cx="13182600" cy="3866493"/>
            </a:xfrm>
            <a:prstGeom prst="roundRect">
              <a:avLst>
                <a:gd name="adj" fmla="val 4486"/>
              </a:avLst>
            </a:prstGeom>
            <a:solidFill>
              <a:srgbClr val="339966">
                <a:alpha val="50195"/>
              </a:srgbClr>
            </a:solidFill>
            <a:ln w="9525" algn="ctr">
              <a:noFill/>
              <a:round/>
              <a:headEnd/>
              <a:tailEnd/>
            </a:ln>
            <a:effectLst/>
          </p:spPr>
          <p:txBody>
            <a:bodyPr wrap="none" anchor="ctr"/>
            <a:lstStyle/>
            <a:p>
              <a:endParaRPr lang="ko-KR" altLang="en-US" sz="2000" dirty="0">
                <a:latin typeface="Times New Roman" pitchFamily="18" charset="0"/>
                <a:ea typeface="굴림" pitchFamily="50" charset="-127"/>
                <a:cs typeface="Times New Roman" pitchFamily="18" charset="0"/>
              </a:endParaRPr>
            </a:p>
          </p:txBody>
        </p:sp>
        <p:sp>
          <p:nvSpPr>
            <p:cNvPr id="89" name="AutoShape 33"/>
            <p:cNvSpPr>
              <a:spLocks noChangeArrowheads="1"/>
            </p:cNvSpPr>
            <p:nvPr/>
          </p:nvSpPr>
          <p:spPr bwMode="auto">
            <a:xfrm>
              <a:off x="-4772554" y="11724125"/>
              <a:ext cx="12793133" cy="3665482"/>
            </a:xfrm>
            <a:prstGeom prst="roundRect">
              <a:avLst>
                <a:gd name="adj" fmla="val 4486"/>
              </a:avLst>
            </a:prstGeom>
            <a:gradFill rotWithShape="1">
              <a:gsLst>
                <a:gs pos="0">
                  <a:srgbClr val="FFFFFF"/>
                </a:gs>
                <a:gs pos="100000">
                  <a:srgbClr val="FFFFFF">
                    <a:alpha val="42000"/>
                  </a:srgbClr>
                </a:gs>
              </a:gsLst>
              <a:lin ang="5400000" scaled="1"/>
            </a:gradFill>
            <a:ln w="9525" algn="ctr">
              <a:noFill/>
              <a:round/>
              <a:headEnd/>
              <a:tailEnd/>
            </a:ln>
          </p:spPr>
          <p:txBody>
            <a:bodyPr wrap="none" anchor="ctr"/>
            <a:lstStyle/>
            <a:p>
              <a:endParaRPr lang="ko-KR" altLang="en-US" sz="2000" dirty="0">
                <a:latin typeface="Times New Roman" pitchFamily="18" charset="0"/>
                <a:ea typeface="굴림" pitchFamily="50" charset="-127"/>
                <a:cs typeface="Times New Roman" pitchFamily="18" charset="0"/>
              </a:endParaRPr>
            </a:p>
          </p:txBody>
        </p:sp>
      </p:grpSp>
      <p:sp>
        <p:nvSpPr>
          <p:cNvPr id="90" name="Rectangle 148"/>
          <p:cNvSpPr/>
          <p:nvPr/>
        </p:nvSpPr>
        <p:spPr>
          <a:xfrm>
            <a:off x="10728389" y="12280880"/>
            <a:ext cx="17679923" cy="2677656"/>
          </a:xfrm>
          <a:prstGeom prst="rect">
            <a:avLst/>
          </a:prstGeom>
        </p:spPr>
        <p:txBody>
          <a:bodyPr wrap="square">
            <a:spAutoFit/>
          </a:bodyPr>
          <a:lstStyle/>
          <a:p>
            <a:pPr algn="just" latinLnBrk="1"/>
            <a:r>
              <a:rPr lang="en-US" altLang="ko-KR" sz="2800" b="1" dirty="0" smtClean="0">
                <a:solidFill>
                  <a:schemeClr val="bg1"/>
                </a:solidFill>
                <a:latin typeface="Times New Roman" pitchFamily="18" charset="0"/>
                <a:cs typeface="Times New Roman" pitchFamily="18" charset="0"/>
              </a:rPr>
              <a:t>Test bed of </a:t>
            </a:r>
            <a:r>
              <a:rPr lang="en-US" altLang="ko-KR" sz="2800" b="1" dirty="0" err="1" smtClean="0">
                <a:solidFill>
                  <a:schemeClr val="bg1"/>
                </a:solidFill>
                <a:latin typeface="Times New Roman" pitchFamily="18" charset="0"/>
                <a:cs typeface="Times New Roman" pitchFamily="18" charset="0"/>
              </a:rPr>
              <a:t>Konkuk</a:t>
            </a:r>
            <a:r>
              <a:rPr lang="en-US" altLang="ko-KR" sz="2800" b="1" dirty="0" smtClean="0">
                <a:solidFill>
                  <a:schemeClr val="bg1"/>
                </a:solidFill>
                <a:latin typeface="Times New Roman" pitchFamily="18" charset="0"/>
                <a:cs typeface="Times New Roman" pitchFamily="18" charset="0"/>
              </a:rPr>
              <a:t> University </a:t>
            </a:r>
          </a:p>
          <a:p>
            <a:pPr algn="just" latinLnBrk="1"/>
            <a:r>
              <a:rPr lang="en-US" altLang="ko-KR" sz="2800" dirty="0">
                <a:solidFill>
                  <a:schemeClr val="bg1"/>
                </a:solidFill>
              </a:rPr>
              <a:t>Local </a:t>
            </a:r>
            <a:r>
              <a:rPr lang="en-US" altLang="ko-KR" sz="2800" dirty="0" err="1">
                <a:solidFill>
                  <a:schemeClr val="bg1"/>
                </a:solidFill>
              </a:rPr>
              <a:t>Airscope</a:t>
            </a:r>
            <a:r>
              <a:rPr lang="en-US" altLang="ko-KR" sz="2800" dirty="0">
                <a:solidFill>
                  <a:schemeClr val="bg1"/>
                </a:solidFill>
              </a:rPr>
              <a:t> in </a:t>
            </a:r>
            <a:r>
              <a:rPr lang="en-US" altLang="ko-KR" sz="2800" dirty="0" err="1">
                <a:solidFill>
                  <a:schemeClr val="bg1"/>
                </a:solidFill>
              </a:rPr>
              <a:t>Gwangjingu</a:t>
            </a:r>
            <a:r>
              <a:rPr lang="en-US" altLang="ko-KR" sz="2800" dirty="0">
                <a:solidFill>
                  <a:schemeClr val="bg1"/>
                </a:solidFill>
              </a:rPr>
              <a:t> is selected by focusing on </a:t>
            </a:r>
            <a:r>
              <a:rPr lang="en-US" altLang="ko-KR" sz="2800" dirty="0" err="1">
                <a:solidFill>
                  <a:schemeClr val="bg1"/>
                </a:solidFill>
              </a:rPr>
              <a:t>Konkuk</a:t>
            </a:r>
            <a:r>
              <a:rPr lang="en-US" altLang="ko-KR" sz="2800" dirty="0">
                <a:solidFill>
                  <a:schemeClr val="bg1"/>
                </a:solidFill>
              </a:rPr>
              <a:t> University. </a:t>
            </a:r>
            <a:r>
              <a:rPr lang="en-US" altLang="ko-KR" sz="2800" dirty="0" err="1">
                <a:solidFill>
                  <a:schemeClr val="bg1"/>
                </a:solidFill>
              </a:rPr>
              <a:t>Konkuk</a:t>
            </a:r>
            <a:r>
              <a:rPr lang="en-US" altLang="ko-KR" sz="2800" dirty="0">
                <a:solidFill>
                  <a:schemeClr val="bg1"/>
                </a:solidFill>
              </a:rPr>
              <a:t> University in </a:t>
            </a:r>
            <a:r>
              <a:rPr lang="en-US" altLang="ko-KR" sz="2800" dirty="0" err="1">
                <a:solidFill>
                  <a:schemeClr val="bg1"/>
                </a:solidFill>
              </a:rPr>
              <a:t>Gwangjingu</a:t>
            </a:r>
            <a:r>
              <a:rPr lang="en-US" altLang="ko-KR" sz="2800" dirty="0">
                <a:solidFill>
                  <a:schemeClr val="bg1"/>
                </a:solidFill>
              </a:rPr>
              <a:t> is expected by sudden change of wind, because it around has high population density and education, housing, commercial facilities, buildings are crowded. And air pollution is complex and fast-spreading. It is important to identify and manage the micro scale air quality. As figure 4-1 shown below, we select 10 buildings and install real sensors on it. </a:t>
            </a:r>
            <a:endParaRPr lang="ko-KR" altLang="ko-KR" sz="2800" dirty="0">
              <a:solidFill>
                <a:schemeClr val="bg1"/>
              </a:solidFill>
            </a:endParaRPr>
          </a:p>
        </p:txBody>
      </p:sp>
      <p:pic>
        <p:nvPicPr>
          <p:cNvPr id="92" name="그림 91"/>
          <p:cNvPicPr/>
          <p:nvPr/>
        </p:nvPicPr>
        <p:blipFill>
          <a:blip r:embed="rId10"/>
          <a:stretch>
            <a:fillRect/>
          </a:stretch>
        </p:blipFill>
        <p:spPr>
          <a:xfrm>
            <a:off x="16902112" y="22395569"/>
            <a:ext cx="5737192" cy="3391314"/>
          </a:xfrm>
          <a:prstGeom prst="rect">
            <a:avLst/>
          </a:prstGeom>
          <a:ln>
            <a:solidFill>
              <a:srgbClr val="00B050"/>
            </a:solidFill>
          </a:ln>
        </p:spPr>
      </p:pic>
      <p:pic>
        <p:nvPicPr>
          <p:cNvPr id="97" name="그림 96"/>
          <p:cNvPicPr/>
          <p:nvPr/>
        </p:nvPicPr>
        <p:blipFill>
          <a:blip r:embed="rId11">
            <a:extLst>
              <a:ext uri="{28A0092B-C50C-407E-A947-70E740481C1C}">
                <a14:useLocalDpi xmlns:a14="http://schemas.microsoft.com/office/drawing/2010/main" val="0"/>
              </a:ext>
            </a:extLst>
          </a:blip>
          <a:stretch>
            <a:fillRect/>
          </a:stretch>
        </p:blipFill>
        <p:spPr>
          <a:xfrm>
            <a:off x="10577512" y="22395569"/>
            <a:ext cx="5897400" cy="3391314"/>
          </a:xfrm>
          <a:prstGeom prst="rect">
            <a:avLst/>
          </a:prstGeom>
          <a:ln>
            <a:solidFill>
              <a:srgbClr val="00B050"/>
            </a:solidFill>
          </a:ln>
        </p:spPr>
      </p:pic>
      <p:pic>
        <p:nvPicPr>
          <p:cNvPr id="123" name="그림 122"/>
          <p:cNvPicPr/>
          <p:nvPr/>
        </p:nvPicPr>
        <p:blipFill>
          <a:blip r:embed="rId12">
            <a:extLst>
              <a:ext uri="{28A0092B-C50C-407E-A947-70E740481C1C}">
                <a14:useLocalDpi xmlns:a14="http://schemas.microsoft.com/office/drawing/2010/main" val="0"/>
              </a:ext>
            </a:extLst>
          </a:blip>
          <a:stretch>
            <a:fillRect/>
          </a:stretch>
        </p:blipFill>
        <p:spPr>
          <a:xfrm>
            <a:off x="22968419" y="22395569"/>
            <a:ext cx="5835181" cy="3407277"/>
          </a:xfrm>
          <a:prstGeom prst="rect">
            <a:avLst/>
          </a:prstGeom>
          <a:ln>
            <a:solidFill>
              <a:srgbClr val="00B050"/>
            </a:solidFill>
          </a:ln>
        </p:spPr>
      </p:pic>
      <p:pic>
        <p:nvPicPr>
          <p:cNvPr id="11" name="Picture 7"/>
          <p:cNvPicPr>
            <a:picLocks noChangeAspect="1" noChangeArrowheads="1"/>
          </p:cNvPicPr>
          <p:nvPr/>
        </p:nvPicPr>
        <p:blipFill rotWithShape="1">
          <a:blip r:embed="rId13">
            <a:extLst>
              <a:ext uri="{28A0092B-C50C-407E-A947-70E740481C1C}">
                <a14:useLocalDpi xmlns:a14="http://schemas.microsoft.com/office/drawing/2010/main" val="0"/>
              </a:ext>
            </a:extLst>
          </a:blip>
          <a:srcRect t="3427" b="7400"/>
          <a:stretch/>
        </p:blipFill>
        <p:spPr bwMode="auto">
          <a:xfrm>
            <a:off x="10577512" y="26722387"/>
            <a:ext cx="5897400" cy="3177953"/>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634590" y="28570645"/>
            <a:ext cx="1734122" cy="1199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124" name="직사각형 123"/>
          <p:cNvSpPr/>
          <p:nvPr/>
        </p:nvSpPr>
        <p:spPr>
          <a:xfrm>
            <a:off x="10486799" y="30684787"/>
            <a:ext cx="18288000" cy="1384995"/>
          </a:xfrm>
          <a:prstGeom prst="rect">
            <a:avLst/>
          </a:prstGeom>
        </p:spPr>
        <p:txBody>
          <a:bodyPr wrap="square">
            <a:spAutoFit/>
          </a:bodyPr>
          <a:lstStyle/>
          <a:p>
            <a:pPr algn="just"/>
            <a:r>
              <a:rPr lang="en-US" altLang="ko-KR" sz="2800" dirty="0">
                <a:solidFill>
                  <a:schemeClr val="bg1"/>
                </a:solidFill>
                <a:latin typeface="Times New Roman" pitchFamily="18" charset="0"/>
                <a:cs typeface="Times New Roman" pitchFamily="18" charset="0"/>
              </a:rPr>
              <a:t>Open API for the average value of nearest five minutes at the location specified by the user (Virtual Sensor Network</a:t>
            </a:r>
            <a:r>
              <a:rPr lang="en-US" altLang="ko-KR" sz="2800" dirty="0" smtClean="0">
                <a:solidFill>
                  <a:schemeClr val="bg1"/>
                </a:solidFill>
                <a:latin typeface="Times New Roman" pitchFamily="18" charset="0"/>
                <a:cs typeface="Times New Roman" pitchFamily="18" charset="0"/>
              </a:rPr>
              <a:t>)</a:t>
            </a:r>
            <a:endParaRPr lang="en-US" altLang="ko-KR" sz="2800" dirty="0">
              <a:solidFill>
                <a:schemeClr val="bg1"/>
              </a:solidFill>
              <a:latin typeface="Times New Roman" pitchFamily="18" charset="0"/>
              <a:cs typeface="Times New Roman" pitchFamily="18" charset="0"/>
            </a:endParaRPr>
          </a:p>
          <a:p>
            <a:pPr algn="just"/>
            <a:r>
              <a:rPr lang="en-US" altLang="ko-KR" sz="2800" dirty="0">
                <a:hlinkClick r:id="rId15"/>
              </a:rPr>
              <a:t>http://</a:t>
            </a:r>
            <a:r>
              <a:rPr lang="en-US" altLang="ko-KR" sz="2800" dirty="0" smtClean="0">
                <a:hlinkClick r:id="rId15"/>
              </a:rPr>
              <a:t>117.16.146.77:8080/LocalAirscope/resources/sensor/virtualsensor/37.5321951746/127.0821291</a:t>
            </a:r>
            <a:endParaRPr lang="en-US" altLang="ko-KR" sz="2800" dirty="0" smtClean="0"/>
          </a:p>
          <a:p>
            <a:pPr algn="just"/>
            <a:endParaRPr lang="ko-KR" altLang="ko-KR" sz="2800" dirty="0"/>
          </a:p>
        </p:txBody>
      </p:sp>
      <p:pic>
        <p:nvPicPr>
          <p:cNvPr id="125" name="그림 124" descr="DRW000022c43785"/>
          <p:cNvPicPr/>
          <p:nvPr/>
        </p:nvPicPr>
        <p:blipFill>
          <a:blip r:embed="rId16">
            <a:extLst>
              <a:ext uri="{28A0092B-C50C-407E-A947-70E740481C1C}">
                <a14:useLocalDpi xmlns:a14="http://schemas.microsoft.com/office/drawing/2010/main" val="0"/>
              </a:ext>
            </a:extLst>
          </a:blip>
          <a:srcRect/>
          <a:stretch>
            <a:fillRect/>
          </a:stretch>
        </p:blipFill>
        <p:spPr bwMode="auto">
          <a:xfrm>
            <a:off x="10582275" y="31903987"/>
            <a:ext cx="2509837" cy="2362200"/>
          </a:xfrm>
          <a:prstGeom prst="rect">
            <a:avLst/>
          </a:prstGeom>
          <a:noFill/>
          <a:ln>
            <a:noFill/>
          </a:ln>
        </p:spPr>
      </p:pic>
      <p:pic>
        <p:nvPicPr>
          <p:cNvPr id="130" name="그림 129" descr="DRW000022c43791"/>
          <p:cNvPicPr/>
          <p:nvPr/>
        </p:nvPicPr>
        <p:blipFill>
          <a:blip r:embed="rId17">
            <a:extLst>
              <a:ext uri="{28A0092B-C50C-407E-A947-70E740481C1C}">
                <a14:useLocalDpi xmlns:a14="http://schemas.microsoft.com/office/drawing/2010/main" val="0"/>
              </a:ext>
            </a:extLst>
          </a:blip>
          <a:srcRect/>
          <a:stretch>
            <a:fillRect/>
          </a:stretch>
        </p:blipFill>
        <p:spPr bwMode="auto">
          <a:xfrm>
            <a:off x="13493156" y="31934784"/>
            <a:ext cx="2440305" cy="2345690"/>
          </a:xfrm>
          <a:prstGeom prst="rect">
            <a:avLst/>
          </a:prstGeom>
          <a:noFill/>
          <a:ln>
            <a:noFill/>
          </a:ln>
        </p:spPr>
      </p:pic>
      <p:pic>
        <p:nvPicPr>
          <p:cNvPr id="133" name="그림 132" descr="DRW000022c4379b"/>
          <p:cNvPicPr/>
          <p:nvPr/>
        </p:nvPicPr>
        <p:blipFill>
          <a:blip r:embed="rId18">
            <a:extLst>
              <a:ext uri="{28A0092B-C50C-407E-A947-70E740481C1C}">
                <a14:useLocalDpi xmlns:a14="http://schemas.microsoft.com/office/drawing/2010/main" val="0"/>
              </a:ext>
            </a:extLst>
          </a:blip>
          <a:srcRect/>
          <a:stretch>
            <a:fillRect/>
          </a:stretch>
        </p:blipFill>
        <p:spPr bwMode="auto">
          <a:xfrm>
            <a:off x="16368712" y="31934784"/>
            <a:ext cx="2363470" cy="2345690"/>
          </a:xfrm>
          <a:prstGeom prst="rect">
            <a:avLst/>
          </a:prstGeom>
          <a:noFill/>
          <a:ln>
            <a:noFill/>
          </a:ln>
        </p:spPr>
      </p:pic>
      <p:pic>
        <p:nvPicPr>
          <p:cNvPr id="14" name="Picture 9"/>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9950112" y="32042099"/>
            <a:ext cx="1365975" cy="2224088"/>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0"/>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1389037" y="32042098"/>
            <a:ext cx="1299844" cy="2224089"/>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1"/>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3150512" y="32032574"/>
            <a:ext cx="1351283" cy="2233613"/>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4501794" y="32032574"/>
            <a:ext cx="1302367" cy="2233613"/>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6350912" y="32032574"/>
            <a:ext cx="1219200" cy="2233613"/>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7570112" y="32032574"/>
            <a:ext cx="1227762" cy="2233613"/>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 name="Rectangle 148"/>
          <p:cNvSpPr/>
          <p:nvPr/>
        </p:nvSpPr>
        <p:spPr>
          <a:xfrm>
            <a:off x="10425112" y="34494787"/>
            <a:ext cx="8230541" cy="523220"/>
          </a:xfrm>
          <a:prstGeom prst="rect">
            <a:avLst/>
          </a:prstGeom>
        </p:spPr>
        <p:txBody>
          <a:bodyPr wrap="square">
            <a:spAutoFit/>
          </a:bodyPr>
          <a:lstStyle/>
          <a:p>
            <a:pPr algn="ctr"/>
            <a:r>
              <a:rPr lang="en-US" altLang="ko-KR" sz="2800" dirty="0">
                <a:solidFill>
                  <a:schemeClr val="bg1"/>
                </a:solidFill>
              </a:rPr>
              <a:t>MAMS Mobile </a:t>
            </a:r>
            <a:r>
              <a:rPr lang="en-US" altLang="ko-KR" sz="2800" dirty="0" smtClean="0">
                <a:solidFill>
                  <a:schemeClr val="bg1"/>
                </a:solidFill>
              </a:rPr>
              <a:t>Application </a:t>
            </a:r>
            <a:r>
              <a:rPr lang="en-US" altLang="ko-KR" sz="2800" dirty="0">
                <a:solidFill>
                  <a:schemeClr val="bg1"/>
                </a:solidFill>
              </a:rPr>
              <a:t>(</a:t>
            </a:r>
            <a:r>
              <a:rPr lang="en-US" altLang="ko-KR" sz="2800" dirty="0" smtClean="0">
                <a:solidFill>
                  <a:schemeClr val="bg1"/>
                </a:solidFill>
              </a:rPr>
              <a:t>Green </a:t>
            </a:r>
            <a:r>
              <a:rPr lang="en-US" altLang="ko-KR" sz="2800" dirty="0" err="1" smtClean="0">
                <a:solidFill>
                  <a:schemeClr val="bg1"/>
                </a:solidFill>
              </a:rPr>
              <a:t>Ecos</a:t>
            </a:r>
            <a:r>
              <a:rPr lang="en-US" altLang="ko-KR" sz="2800" dirty="0" smtClean="0">
                <a:solidFill>
                  <a:schemeClr val="bg1"/>
                </a:solidFill>
              </a:rPr>
              <a:t>)</a:t>
            </a:r>
            <a:endParaRPr lang="ko-KR" altLang="en-US" sz="2800" dirty="0">
              <a:solidFill>
                <a:schemeClr val="bg1"/>
              </a:solidFill>
              <a:latin typeface="Times New Roman" pitchFamily="18" charset="0"/>
              <a:ea typeface="AppleGothic"/>
              <a:cs typeface="Times New Roman" pitchFamily="18" charset="0"/>
            </a:endParaRPr>
          </a:p>
        </p:txBody>
      </p:sp>
      <p:sp>
        <p:nvSpPr>
          <p:cNvPr id="135" name="Rectangle 148"/>
          <p:cNvSpPr/>
          <p:nvPr/>
        </p:nvSpPr>
        <p:spPr>
          <a:xfrm>
            <a:off x="20254912" y="34494787"/>
            <a:ext cx="8230541" cy="523220"/>
          </a:xfrm>
          <a:prstGeom prst="rect">
            <a:avLst/>
          </a:prstGeom>
        </p:spPr>
        <p:txBody>
          <a:bodyPr wrap="square">
            <a:spAutoFit/>
          </a:bodyPr>
          <a:lstStyle/>
          <a:p>
            <a:pPr algn="ctr"/>
            <a:r>
              <a:rPr lang="en-US" altLang="ko-KR" sz="2800" dirty="0" err="1" smtClean="0">
                <a:solidFill>
                  <a:schemeClr val="bg1"/>
                </a:solidFill>
              </a:rPr>
              <a:t>Minwon</a:t>
            </a:r>
            <a:r>
              <a:rPr lang="en-US" altLang="ko-KR" sz="2800" dirty="0" smtClean="0">
                <a:solidFill>
                  <a:schemeClr val="bg1"/>
                </a:solidFill>
              </a:rPr>
              <a:t>  Web Service (</a:t>
            </a:r>
            <a:r>
              <a:rPr lang="en-US" altLang="ko-KR" sz="2800" dirty="0" err="1" smtClean="0">
                <a:solidFill>
                  <a:schemeClr val="bg1"/>
                </a:solidFill>
              </a:rPr>
              <a:t>Saltlux</a:t>
            </a:r>
            <a:r>
              <a:rPr lang="en-US" altLang="ko-KR" sz="2800" dirty="0" smtClean="0">
                <a:solidFill>
                  <a:schemeClr val="bg1"/>
                </a:solidFill>
              </a:rPr>
              <a:t>)</a:t>
            </a:r>
            <a:endParaRPr lang="ko-KR" altLang="en-US" sz="2800" dirty="0">
              <a:solidFill>
                <a:schemeClr val="bg1"/>
              </a:solidFill>
              <a:latin typeface="Times New Roman" pitchFamily="18" charset="0"/>
              <a:ea typeface="AppleGothic"/>
              <a:cs typeface="Times New Roman" pitchFamily="18" charset="0"/>
            </a:endParaRPr>
          </a:p>
        </p:txBody>
      </p:sp>
      <p:grpSp>
        <p:nvGrpSpPr>
          <p:cNvPr id="91" name="Group 130"/>
          <p:cNvGrpSpPr>
            <a:grpSpLocks/>
          </p:cNvGrpSpPr>
          <p:nvPr/>
        </p:nvGrpSpPr>
        <p:grpSpPr bwMode="auto">
          <a:xfrm>
            <a:off x="1357312" y="33372317"/>
            <a:ext cx="8001000" cy="1808270"/>
            <a:chOff x="1111" y="1874"/>
            <a:chExt cx="3402" cy="998"/>
          </a:xfrm>
        </p:grpSpPr>
        <p:sp>
          <p:nvSpPr>
            <p:cNvPr id="93" name="AutoShape 32"/>
            <p:cNvSpPr>
              <a:spLocks noChangeArrowheads="1"/>
            </p:cNvSpPr>
            <p:nvPr/>
          </p:nvSpPr>
          <p:spPr bwMode="auto">
            <a:xfrm>
              <a:off x="1111" y="1979"/>
              <a:ext cx="3402" cy="893"/>
            </a:xfrm>
            <a:prstGeom prst="roundRect">
              <a:avLst>
                <a:gd name="adj" fmla="val 4486"/>
              </a:avLst>
            </a:prstGeom>
            <a:solidFill>
              <a:srgbClr val="339966">
                <a:alpha val="50195"/>
              </a:srgbClr>
            </a:solidFill>
            <a:ln w="9525" algn="ctr">
              <a:noFill/>
              <a:round/>
              <a:headEnd/>
              <a:tailEnd/>
            </a:ln>
            <a:effectLst>
              <a:outerShdw blurRad="63500" sx="103000" sy="103000" algn="ctr" rotWithShape="0">
                <a:prstClr val="black">
                  <a:alpha val="40000"/>
                </a:prstClr>
              </a:outerShdw>
            </a:effectLst>
          </p:spPr>
          <p:txBody>
            <a:bodyPr wrap="none" anchor="ctr"/>
            <a:lstStyle/>
            <a:p>
              <a:endParaRPr lang="ko-KR" altLang="en-US" sz="2000" dirty="0">
                <a:latin typeface="Times New Roman" pitchFamily="18" charset="0"/>
                <a:ea typeface="굴림" pitchFamily="50" charset="-127"/>
                <a:cs typeface="Times New Roman" pitchFamily="18" charset="0"/>
              </a:endParaRPr>
            </a:p>
          </p:txBody>
        </p:sp>
        <p:sp>
          <p:nvSpPr>
            <p:cNvPr id="112" name="AutoShape 33"/>
            <p:cNvSpPr>
              <a:spLocks noChangeArrowheads="1"/>
            </p:cNvSpPr>
            <p:nvPr/>
          </p:nvSpPr>
          <p:spPr bwMode="auto">
            <a:xfrm>
              <a:off x="1160" y="2029"/>
              <a:ext cx="3304" cy="785"/>
            </a:xfrm>
            <a:prstGeom prst="roundRect">
              <a:avLst>
                <a:gd name="adj" fmla="val 4486"/>
              </a:avLst>
            </a:prstGeom>
            <a:gradFill rotWithShape="1">
              <a:gsLst>
                <a:gs pos="0">
                  <a:srgbClr val="FFFFFF"/>
                </a:gs>
                <a:gs pos="100000">
                  <a:srgbClr val="FFFFFF">
                    <a:alpha val="42000"/>
                  </a:srgbClr>
                </a:gs>
              </a:gsLst>
              <a:lin ang="5400000" scaled="1"/>
            </a:gradFill>
            <a:ln w="9525" algn="ctr">
              <a:noFill/>
              <a:round/>
              <a:headEnd/>
              <a:tailEnd/>
            </a:ln>
          </p:spPr>
          <p:txBody>
            <a:bodyPr wrap="none" anchor="ctr"/>
            <a:lstStyle/>
            <a:p>
              <a:endParaRPr lang="ko-KR" altLang="en-US" sz="2000" dirty="0">
                <a:latin typeface="Times New Roman" pitchFamily="18" charset="0"/>
                <a:ea typeface="굴림" pitchFamily="50" charset="-127"/>
                <a:cs typeface="Times New Roman" pitchFamily="18" charset="0"/>
              </a:endParaRPr>
            </a:p>
          </p:txBody>
        </p:sp>
        <p:sp>
          <p:nvSpPr>
            <p:cNvPr id="113" name="Text Box 119"/>
            <p:cNvSpPr txBox="1">
              <a:spLocks noChangeArrowheads="1"/>
            </p:cNvSpPr>
            <p:nvPr/>
          </p:nvSpPr>
          <p:spPr bwMode="auto">
            <a:xfrm>
              <a:off x="2091" y="1874"/>
              <a:ext cx="1406" cy="220"/>
            </a:xfrm>
            <a:prstGeom prst="rect">
              <a:avLst/>
            </a:prstGeom>
            <a:noFill/>
            <a:ln w="9525">
              <a:noFill/>
              <a:miter lim="800000"/>
              <a:headEnd/>
              <a:tailEnd/>
            </a:ln>
            <a:effectLst>
              <a:prstShdw prst="shdw18" dist="17961" dir="13500000">
                <a:schemeClr val="accent1">
                  <a:gamma/>
                  <a:shade val="60000"/>
                  <a:invGamma/>
                </a:schemeClr>
              </a:prstShdw>
            </a:effectLst>
          </p:spPr>
          <p:txBody>
            <a:bodyPr wrap="square">
              <a:spAutoFit/>
            </a:bodyPr>
            <a:lstStyle/>
            <a:p>
              <a:pPr algn="ctr">
                <a:defRPr/>
              </a:pPr>
              <a:endParaRPr lang="ko-KR" altLang="en-US" sz="2000" b="1" dirty="0">
                <a:solidFill>
                  <a:sysClr val="windowText" lastClr="000000"/>
                </a:solidFill>
                <a:latin typeface="Times New Roman" pitchFamily="18" charset="0"/>
                <a:cs typeface="Times New Roman" pitchFamily="18" charset="0"/>
              </a:endParaRPr>
            </a:p>
          </p:txBody>
        </p:sp>
      </p:grpSp>
      <p:sp>
        <p:nvSpPr>
          <p:cNvPr id="193" name="Rectangle 192"/>
          <p:cNvSpPr/>
          <p:nvPr/>
        </p:nvSpPr>
        <p:spPr>
          <a:xfrm>
            <a:off x="1509712" y="33656587"/>
            <a:ext cx="7620000" cy="1384995"/>
          </a:xfrm>
          <a:prstGeom prst="rect">
            <a:avLst/>
          </a:prstGeom>
        </p:spPr>
        <p:txBody>
          <a:bodyPr wrap="square">
            <a:spAutoFit/>
          </a:bodyPr>
          <a:lstStyle/>
          <a:p>
            <a:pPr algn="just"/>
            <a:r>
              <a:rPr lang="en-US" sz="2800" dirty="0" smtClean="0">
                <a:solidFill>
                  <a:srgbClr val="000000"/>
                </a:solidFill>
                <a:ea typeface="AppleGothic"/>
                <a:cs typeface="Times New Roman"/>
              </a:rPr>
              <a:t>To meet the requirements, the architecture of the </a:t>
            </a:r>
            <a:r>
              <a:rPr lang="en-US" sz="2800" dirty="0" err="1" smtClean="0">
                <a:solidFill>
                  <a:srgbClr val="000000"/>
                </a:solidFill>
                <a:ea typeface="AppleGothic"/>
                <a:cs typeface="Times New Roman"/>
              </a:rPr>
              <a:t>AirScope</a:t>
            </a:r>
            <a:r>
              <a:rPr lang="en-US" sz="2800" dirty="0" smtClean="0">
                <a:solidFill>
                  <a:srgbClr val="000000"/>
                </a:solidFill>
                <a:ea typeface="AppleGothic"/>
                <a:cs typeface="Times New Roman"/>
              </a:rPr>
              <a:t> system has been designed as shown in picture </a:t>
            </a:r>
            <a:endParaRPr lang="ko-KR" altLang="en-US" sz="2800" dirty="0">
              <a:solidFill>
                <a:srgbClr val="000000"/>
              </a:solidFill>
              <a:ea typeface="AppleGothic"/>
              <a:cs typeface="Times New Roman"/>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8323</TotalTime>
  <Words>803</Words>
  <Application>Microsoft Office PowerPoint</Application>
  <PresentationFormat>사용자 지정</PresentationFormat>
  <Paragraphs>43</Paragraphs>
  <Slides>1</Slides>
  <Notes>0</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Flow</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kimtailie</dc:creator>
  <cp:lastModifiedBy>coco</cp:lastModifiedBy>
  <cp:revision>843</cp:revision>
  <dcterms:created xsi:type="dcterms:W3CDTF">2010-06-20T12:58:38Z</dcterms:created>
  <dcterms:modified xsi:type="dcterms:W3CDTF">2012-10-10T06:41:09Z</dcterms:modified>
</cp:coreProperties>
</file>