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3" r:id="rId4"/>
    <p:sldId id="264" r:id="rId5"/>
    <p:sldId id="265" r:id="rId6"/>
    <p:sldId id="266" r:id="rId7"/>
    <p:sldId id="262" r:id="rId8"/>
    <p:sldId id="261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-1354" y="-2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1DAE-229F-45E7-B231-9A698E6D9B97}" type="datetimeFigureOut">
              <a:rPr kumimoji="1" lang="ja-JP" altLang="en-US" smtClean="0"/>
              <a:t>2012/10/11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F146-59DE-4C7A-8127-BD782B479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02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1DAE-229F-45E7-B231-9A698E6D9B97}" type="datetimeFigureOut">
              <a:rPr kumimoji="1" lang="ja-JP" altLang="en-US" smtClean="0"/>
              <a:t>2012/10/11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F146-59DE-4C7A-8127-BD782B479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71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1DAE-229F-45E7-B231-9A698E6D9B97}" type="datetimeFigureOut">
              <a:rPr kumimoji="1" lang="ja-JP" altLang="en-US" smtClean="0"/>
              <a:t>2012/10/11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F146-59DE-4C7A-8127-BD782B479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89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1DAE-229F-45E7-B231-9A698E6D9B97}" type="datetimeFigureOut">
              <a:rPr kumimoji="1" lang="ja-JP" altLang="en-US" smtClean="0"/>
              <a:t>2012/10/11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F146-59DE-4C7A-8127-BD782B479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10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1DAE-229F-45E7-B231-9A698E6D9B97}" type="datetimeFigureOut">
              <a:rPr kumimoji="1" lang="ja-JP" altLang="en-US" smtClean="0"/>
              <a:t>2012/10/11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F146-59DE-4C7A-8127-BD782B479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04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1DAE-229F-45E7-B231-9A698E6D9B97}" type="datetimeFigureOut">
              <a:rPr kumimoji="1" lang="ja-JP" altLang="en-US" smtClean="0"/>
              <a:t>2012/10/11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F146-59DE-4C7A-8127-BD782B479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09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1DAE-229F-45E7-B231-9A698E6D9B97}" type="datetimeFigureOut">
              <a:rPr kumimoji="1" lang="ja-JP" altLang="en-US" smtClean="0"/>
              <a:t>2012/10/11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F146-59DE-4C7A-8127-BD782B479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46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1DAE-229F-45E7-B231-9A698E6D9B97}" type="datetimeFigureOut">
              <a:rPr kumimoji="1" lang="ja-JP" altLang="en-US" smtClean="0"/>
              <a:t>2012/10/11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F146-59DE-4C7A-8127-BD782B479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4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1DAE-229F-45E7-B231-9A698E6D9B97}" type="datetimeFigureOut">
              <a:rPr kumimoji="1" lang="ja-JP" altLang="en-US" smtClean="0"/>
              <a:t>2012/10/11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F146-59DE-4C7A-8127-BD782B479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2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1DAE-229F-45E7-B231-9A698E6D9B97}" type="datetimeFigureOut">
              <a:rPr kumimoji="1" lang="ja-JP" altLang="en-US" smtClean="0"/>
              <a:t>2012/10/11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F146-59DE-4C7A-8127-BD782B479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26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1DAE-229F-45E7-B231-9A698E6D9B97}" type="datetimeFigureOut">
              <a:rPr kumimoji="1" lang="ja-JP" altLang="en-US" smtClean="0"/>
              <a:t>2012/10/11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F146-59DE-4C7A-8127-BD782B479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58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01DAE-229F-45E7-B231-9A698E6D9B97}" type="datetimeFigureOut">
              <a:rPr kumimoji="1" lang="ja-JP" altLang="en-US" smtClean="0"/>
              <a:t>2012/10/11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4F146-59DE-4C7A-8127-BD782B479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50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Reports from Resources WG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222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Issues in Resources WG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Virtual Clusters</a:t>
            </a:r>
          </a:p>
          <a:p>
            <a:pPr lvl="1"/>
            <a:r>
              <a:rPr lang="en-US" altLang="ja-JP" dirty="0" smtClean="0"/>
              <a:t>Easier way for resources/services sharing</a:t>
            </a:r>
            <a:endParaRPr kumimoji="1" lang="en-US" altLang="ja-JP" dirty="0" smtClean="0"/>
          </a:p>
          <a:p>
            <a:r>
              <a:rPr lang="en-US" altLang="ja-JP" dirty="0" smtClean="0"/>
              <a:t>PRAGMA Data Cloud</a:t>
            </a:r>
          </a:p>
          <a:p>
            <a:pPr lvl="1"/>
            <a:r>
              <a:rPr kumimoji="1" lang="en-US" altLang="ja-JP" dirty="0" smtClean="0"/>
              <a:t>How PRAGMA provides data services?</a:t>
            </a:r>
          </a:p>
          <a:p>
            <a:pPr lvl="1"/>
            <a:r>
              <a:rPr lang="en-US" altLang="ja-JP" dirty="0" smtClean="0"/>
              <a:t>We have new member from Biodiversity.</a:t>
            </a:r>
          </a:p>
          <a:p>
            <a:pPr lvl="1"/>
            <a:r>
              <a:rPr lang="en-US" altLang="ja-JP" dirty="0" smtClean="0"/>
              <a:t>How PRAGMA supports them?</a:t>
            </a:r>
          </a:p>
          <a:p>
            <a:pPr lvl="1"/>
            <a:r>
              <a:rPr kumimoji="1" lang="en-US" altLang="ja-JP" dirty="0" smtClean="0"/>
              <a:t>Relates to Geosciences WG</a:t>
            </a:r>
          </a:p>
          <a:p>
            <a:r>
              <a:rPr lang="en-US" altLang="ja-JP" dirty="0" smtClean="0"/>
              <a:t>Network overlay</a:t>
            </a:r>
          </a:p>
          <a:p>
            <a:pPr lvl="1"/>
            <a:r>
              <a:rPr lang="en-US" altLang="ja-JP" dirty="0" err="1" smtClean="0"/>
              <a:t>Openflow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ViNe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3758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Machine Immigration/Cloning (PRAGMA Supports this Today)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5800" y="1981200"/>
            <a:ext cx="1676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 </a:t>
            </a:r>
          </a:p>
          <a:p>
            <a:pPr algn="ctr"/>
            <a:r>
              <a:rPr lang="en-US" dirty="0" smtClean="0"/>
              <a:t>NCHC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895600" y="1981200"/>
            <a:ext cx="1676400" cy="1143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 </a:t>
            </a:r>
          </a:p>
          <a:p>
            <a:pPr algn="ctr"/>
            <a:r>
              <a:rPr lang="en-US" dirty="0" smtClean="0"/>
              <a:t>AIST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029200" y="1981200"/>
            <a:ext cx="1676400" cy="1143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 </a:t>
            </a:r>
          </a:p>
          <a:p>
            <a:pPr algn="ctr"/>
            <a:r>
              <a:rPr lang="en-US" dirty="0" smtClean="0"/>
              <a:t>LZU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800" y="3657600"/>
            <a:ext cx="41148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gFarm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09800" y="38862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9400" y="3886200"/>
            <a:ext cx="3810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19600" y="3886200"/>
            <a:ext cx="3810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086600" y="1981200"/>
            <a:ext cx="1676400" cy="1143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 </a:t>
            </a:r>
          </a:p>
          <a:p>
            <a:pPr algn="ctr"/>
            <a:r>
              <a:rPr lang="en-US" dirty="0" smtClean="0"/>
              <a:t>UCSD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29200" y="3886200"/>
            <a:ext cx="3810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5" idx="0"/>
          </p:cNvCxnSpPr>
          <p:nvPr/>
        </p:nvCxnSpPr>
        <p:spPr>
          <a:xfrm flipV="1">
            <a:off x="1524000" y="17526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733800" y="17526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867400" y="17526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924800" y="17526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nip and Round Single Corner Rectangle 20"/>
          <p:cNvSpPr/>
          <p:nvPr/>
        </p:nvSpPr>
        <p:spPr>
          <a:xfrm>
            <a:off x="1600200" y="4724400"/>
            <a:ext cx="5334000" cy="1828800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VM Hosting Infrastructure (site –specific)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86000" y="5410200"/>
            <a:ext cx="3810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2476500" y="51816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819400" y="5410200"/>
            <a:ext cx="3810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009900" y="51816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52800" y="5410200"/>
            <a:ext cx="3810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3543300" y="51816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267200" y="5410200"/>
            <a:ext cx="3810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4457700" y="51816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800600" y="5410200"/>
            <a:ext cx="3810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4991100" y="51816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edefined Process 32"/>
          <p:cNvSpPr/>
          <p:nvPr/>
        </p:nvSpPr>
        <p:spPr>
          <a:xfrm>
            <a:off x="2286000" y="4953000"/>
            <a:ext cx="2895600" cy="228600"/>
          </a:xfrm>
          <a:prstGeom prst="flowChartPredefined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 smtClean="0"/>
              <a:t>Virtual  Cluster Replication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47700" y="182880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 </a:t>
            </a:r>
          </a:p>
          <a:p>
            <a:pPr algn="ctr"/>
            <a:r>
              <a:rPr lang="en-US" dirty="0" smtClean="0"/>
              <a:t>NCHC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895600" y="1828800"/>
            <a:ext cx="1371600" cy="762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 </a:t>
            </a:r>
          </a:p>
          <a:p>
            <a:pPr algn="ctr"/>
            <a:r>
              <a:rPr lang="en-US" dirty="0" smtClean="0"/>
              <a:t>AIST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029200" y="1828800"/>
            <a:ext cx="1371600" cy="7589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 </a:t>
            </a:r>
          </a:p>
          <a:p>
            <a:pPr algn="ctr"/>
            <a:r>
              <a:rPr lang="en-US" dirty="0" smtClean="0"/>
              <a:t>LZU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800" y="3657600"/>
            <a:ext cx="41148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gFarm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81200" y="38100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9400" y="3810000"/>
            <a:ext cx="3810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19600" y="3810000"/>
            <a:ext cx="3810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086600" y="1828800"/>
            <a:ext cx="1371600" cy="75895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 </a:t>
            </a:r>
          </a:p>
          <a:p>
            <a:pPr algn="ctr"/>
            <a:r>
              <a:rPr lang="en-US" dirty="0" smtClean="0"/>
              <a:t>UCSD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105400" y="3810000"/>
            <a:ext cx="3810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1295400" y="1600200"/>
            <a:ext cx="1905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581400" y="16002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715000" y="16002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772400" y="16002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nip and Round Single Corner Rectangle 20"/>
          <p:cNvSpPr/>
          <p:nvPr/>
        </p:nvSpPr>
        <p:spPr>
          <a:xfrm>
            <a:off x="1600200" y="4724400"/>
            <a:ext cx="5334000" cy="2133600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VM Hosting Infrastructure (site –specific)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19400" y="5410200"/>
            <a:ext cx="3810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009900" y="51816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800600" y="5410200"/>
            <a:ext cx="3810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4991100" y="51816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edefined Process 32"/>
          <p:cNvSpPr/>
          <p:nvPr/>
        </p:nvSpPr>
        <p:spPr>
          <a:xfrm>
            <a:off x="2514600" y="4953000"/>
            <a:ext cx="2895600" cy="228600"/>
          </a:xfrm>
          <a:prstGeom prst="flowChartPredefined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Network</a:t>
            </a:r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533400" y="2895600"/>
            <a:ext cx="381000" cy="381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990600" y="2895600"/>
            <a:ext cx="381000" cy="381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1828800" y="2895600"/>
            <a:ext cx="381000" cy="381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447800" y="30480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600200" y="30480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752600" y="30480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edefined Process 40"/>
          <p:cNvSpPr/>
          <p:nvPr/>
        </p:nvSpPr>
        <p:spPr>
          <a:xfrm>
            <a:off x="533400" y="2743200"/>
            <a:ext cx="1600200" cy="152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1333500" y="25908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Isosceles Triangle 51"/>
          <p:cNvSpPr/>
          <p:nvPr/>
        </p:nvSpPr>
        <p:spPr>
          <a:xfrm>
            <a:off x="2286000" y="3962400"/>
            <a:ext cx="381000" cy="381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2743200" y="2895600"/>
            <a:ext cx="381000" cy="381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3200400" y="2895600"/>
            <a:ext cx="381000" cy="381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4038600" y="2895600"/>
            <a:ext cx="381000" cy="381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57600" y="3048000"/>
            <a:ext cx="76200" cy="457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810000" y="3048000"/>
            <a:ext cx="76200" cy="457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962400" y="3048000"/>
            <a:ext cx="76200" cy="457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Predefined Process 58"/>
          <p:cNvSpPr/>
          <p:nvPr/>
        </p:nvSpPr>
        <p:spPr>
          <a:xfrm>
            <a:off x="2743200" y="2743200"/>
            <a:ext cx="1600200" cy="152400"/>
          </a:xfrm>
          <a:prstGeom prst="flowChartPredefined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3543300" y="25908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Isosceles Triangle 60"/>
          <p:cNvSpPr/>
          <p:nvPr/>
        </p:nvSpPr>
        <p:spPr>
          <a:xfrm>
            <a:off x="4876800" y="2895600"/>
            <a:ext cx="381000" cy="381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5334000" y="2895600"/>
            <a:ext cx="381000" cy="381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6172200" y="2895600"/>
            <a:ext cx="381000" cy="381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791200" y="3048000"/>
            <a:ext cx="76200" cy="457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943600" y="3048000"/>
            <a:ext cx="76200" cy="457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096000" y="3048000"/>
            <a:ext cx="76200" cy="457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Predefined Process 66"/>
          <p:cNvSpPr/>
          <p:nvPr/>
        </p:nvSpPr>
        <p:spPr>
          <a:xfrm>
            <a:off x="4876800" y="2743200"/>
            <a:ext cx="1600200" cy="152400"/>
          </a:xfrm>
          <a:prstGeom prst="flowChartPredefined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5676900" y="25908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Isosceles Triangle 68"/>
          <p:cNvSpPr/>
          <p:nvPr/>
        </p:nvSpPr>
        <p:spPr>
          <a:xfrm>
            <a:off x="7010400" y="2895600"/>
            <a:ext cx="381000" cy="381000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>
            <a:off x="7467600" y="2895600"/>
            <a:ext cx="381000" cy="381000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>
            <a:off x="8305800" y="2895600"/>
            <a:ext cx="381000" cy="381000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924800" y="3048000"/>
            <a:ext cx="76200" cy="457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077200" y="3048000"/>
            <a:ext cx="76200" cy="457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229600" y="3048000"/>
            <a:ext cx="76200" cy="457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Predefined Process 74"/>
          <p:cNvSpPr/>
          <p:nvPr/>
        </p:nvSpPr>
        <p:spPr>
          <a:xfrm>
            <a:off x="7010400" y="2743200"/>
            <a:ext cx="1600200" cy="152400"/>
          </a:xfrm>
          <a:prstGeom prst="flowChartPredefined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7810500" y="25908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Isosceles Triangle 76"/>
          <p:cNvSpPr/>
          <p:nvPr/>
        </p:nvSpPr>
        <p:spPr>
          <a:xfrm>
            <a:off x="3124200" y="3962400"/>
            <a:ext cx="381000" cy="381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4724400" y="3962400"/>
            <a:ext cx="381000" cy="381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5410200" y="3962400"/>
            <a:ext cx="381000" cy="381000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>
            <a:off x="2209800" y="6019800"/>
            <a:ext cx="381000" cy="381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>
            <a:off x="2667000" y="6019800"/>
            <a:ext cx="381000" cy="381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/>
          <p:cNvSpPr/>
          <p:nvPr/>
        </p:nvSpPr>
        <p:spPr>
          <a:xfrm>
            <a:off x="3505200" y="6019800"/>
            <a:ext cx="381000" cy="381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124200" y="6172200"/>
            <a:ext cx="76200" cy="457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276600" y="6172200"/>
            <a:ext cx="76200" cy="457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429000" y="6172200"/>
            <a:ext cx="76200" cy="457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Predefined Process 85"/>
          <p:cNvSpPr/>
          <p:nvPr/>
        </p:nvSpPr>
        <p:spPr>
          <a:xfrm>
            <a:off x="2209800" y="5867400"/>
            <a:ext cx="1600200" cy="152400"/>
          </a:xfrm>
          <a:prstGeom prst="flowChartPredefined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3009900" y="57150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Isosceles Triangle 87"/>
          <p:cNvSpPr/>
          <p:nvPr/>
        </p:nvSpPr>
        <p:spPr>
          <a:xfrm>
            <a:off x="4191000" y="6019800"/>
            <a:ext cx="381000" cy="381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/>
          <p:cNvSpPr/>
          <p:nvPr/>
        </p:nvSpPr>
        <p:spPr>
          <a:xfrm>
            <a:off x="4648200" y="6019800"/>
            <a:ext cx="381000" cy="381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/>
          <p:nvPr/>
        </p:nvSpPr>
        <p:spPr>
          <a:xfrm>
            <a:off x="5486400" y="6019800"/>
            <a:ext cx="381000" cy="381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05400" y="6172200"/>
            <a:ext cx="76200" cy="457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257800" y="6172200"/>
            <a:ext cx="76200" cy="457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410200" y="6172200"/>
            <a:ext cx="76200" cy="457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Predefined Process 93"/>
          <p:cNvSpPr/>
          <p:nvPr/>
        </p:nvSpPr>
        <p:spPr>
          <a:xfrm>
            <a:off x="4191000" y="5867400"/>
            <a:ext cx="1600200" cy="152400"/>
          </a:xfrm>
          <a:prstGeom prst="flowChartPredefined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4991100" y="57150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38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 smtClean="0"/>
              <a:t>Assumptions in Network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3255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Identical virtual images, but networking assumptions different. </a:t>
            </a:r>
          </a:p>
          <a:p>
            <a:endParaRPr lang="en-US" dirty="0" smtClean="0"/>
          </a:p>
          <a:p>
            <a:r>
              <a:rPr lang="en-US" dirty="0" smtClean="0"/>
              <a:t>In our hosting environment (Rocks), we needed to understand the assumptions, so that we could allocate resources properly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66800" y="1905000"/>
            <a:ext cx="1371600" cy="762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 </a:t>
            </a:r>
          </a:p>
          <a:p>
            <a:pPr algn="ctr"/>
            <a:r>
              <a:rPr lang="en-US" dirty="0" smtClean="0"/>
              <a:t>AIST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752600" y="16764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914400" y="2971800"/>
            <a:ext cx="381000" cy="381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1371600" y="2971800"/>
            <a:ext cx="381000" cy="381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2209800" y="2971800"/>
            <a:ext cx="381000" cy="381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28800" y="3124200"/>
            <a:ext cx="76200" cy="457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81200" y="3124200"/>
            <a:ext cx="76200" cy="457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33600" y="3124200"/>
            <a:ext cx="76200" cy="457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edefined Process 11"/>
          <p:cNvSpPr/>
          <p:nvPr/>
        </p:nvSpPr>
        <p:spPr>
          <a:xfrm>
            <a:off x="914400" y="2819400"/>
            <a:ext cx="1600200" cy="152400"/>
          </a:xfrm>
          <a:prstGeom prst="flowChartPredefined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714500" y="26670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638800" y="1905000"/>
            <a:ext cx="1371600" cy="762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 </a:t>
            </a:r>
          </a:p>
          <a:p>
            <a:pPr algn="ctr"/>
            <a:r>
              <a:rPr lang="en-US" dirty="0" smtClean="0"/>
              <a:t>AIST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324600" y="16764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>
            <a:off x="5486400" y="2971800"/>
            <a:ext cx="381000" cy="381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5943600" y="2971800"/>
            <a:ext cx="381000" cy="381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6781800" y="2971800"/>
            <a:ext cx="381000" cy="381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00800" y="3124200"/>
            <a:ext cx="76200" cy="457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553200" y="3124200"/>
            <a:ext cx="76200" cy="457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705600" y="3124200"/>
            <a:ext cx="76200" cy="457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edefined Process 21"/>
          <p:cNvSpPr/>
          <p:nvPr/>
        </p:nvSpPr>
        <p:spPr>
          <a:xfrm>
            <a:off x="5486400" y="2819400"/>
            <a:ext cx="1600200" cy="152400"/>
          </a:xfrm>
          <a:prstGeom prst="flowChartPredefined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6286500" y="26670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edefined Process 23"/>
          <p:cNvSpPr/>
          <p:nvPr/>
        </p:nvSpPr>
        <p:spPr>
          <a:xfrm>
            <a:off x="914400" y="1371600"/>
            <a:ext cx="1676400" cy="304800"/>
          </a:xfrm>
          <a:prstGeom prst="flowChartPredefined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Net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257800" y="38862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AIST Network </a:t>
            </a:r>
          </a:p>
          <a:p>
            <a:pPr algn="ctr"/>
            <a:r>
              <a:rPr lang="en-US" dirty="0" smtClean="0"/>
              <a:t>Public/Private on every Node</a:t>
            </a:r>
            <a:endParaRPr lang="en-US" dirty="0"/>
          </a:p>
        </p:txBody>
      </p:sp>
      <p:sp>
        <p:nvSpPr>
          <p:cNvPr id="26" name="Flowchart: Predefined Process 25"/>
          <p:cNvSpPr/>
          <p:nvPr/>
        </p:nvSpPr>
        <p:spPr>
          <a:xfrm>
            <a:off x="5486400" y="1371600"/>
            <a:ext cx="1676400" cy="304800"/>
          </a:xfrm>
          <a:prstGeom prst="flowChartPredefined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Net</a:t>
            </a:r>
            <a:endParaRPr lang="en-US" dirty="0"/>
          </a:p>
        </p:txBody>
      </p:sp>
      <p:cxnSp>
        <p:nvCxnSpPr>
          <p:cNvPr id="28" name="Shape 27"/>
          <p:cNvCxnSpPr>
            <a:stCxn id="18" idx="3"/>
            <a:endCxn id="26" idx="3"/>
          </p:cNvCxnSpPr>
          <p:nvPr/>
        </p:nvCxnSpPr>
        <p:spPr>
          <a:xfrm rot="5400000" flipH="1" flipV="1">
            <a:off x="6153150" y="2343150"/>
            <a:ext cx="1828800" cy="190500"/>
          </a:xfrm>
          <a:prstGeom prst="bentConnector4">
            <a:avLst>
              <a:gd name="adj1" fmla="val -12500"/>
              <a:gd name="adj2" fmla="val 22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17" idx="3"/>
            <a:endCxn id="26" idx="0"/>
          </p:cNvCxnSpPr>
          <p:nvPr/>
        </p:nvCxnSpPr>
        <p:spPr>
          <a:xfrm rot="5400000" flipH="1" flipV="1">
            <a:off x="5238750" y="2266950"/>
            <a:ext cx="1981200" cy="190500"/>
          </a:xfrm>
          <a:prstGeom prst="bentConnector5">
            <a:avLst>
              <a:gd name="adj1" fmla="val -22704"/>
              <a:gd name="adj2" fmla="val 807097"/>
              <a:gd name="adj3" fmla="val 11153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16" idx="3"/>
            <a:endCxn id="26" idx="1"/>
          </p:cNvCxnSpPr>
          <p:nvPr/>
        </p:nvCxnSpPr>
        <p:spPr>
          <a:xfrm rot="5400000" flipH="1">
            <a:off x="4667250" y="2343150"/>
            <a:ext cx="1828800" cy="190500"/>
          </a:xfrm>
          <a:prstGeom prst="bentConnector4">
            <a:avLst>
              <a:gd name="adj1" fmla="val -12500"/>
              <a:gd name="adj2" fmla="val 22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2000" y="38862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Standard Beowulf – Public + Private network. 1 public 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1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“Proposal” – </a:t>
            </a:r>
            <a:r>
              <a:rPr lang="en-US" dirty="0" smtClean="0">
                <a:solidFill>
                  <a:srgbClr val="00B0F0"/>
                </a:solidFill>
              </a:rPr>
              <a:t>Blue </a:t>
            </a:r>
            <a:r>
              <a:rPr lang="en-US" dirty="0" smtClean="0"/>
              <a:t>boxes need to have “standard” formats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4038600" cy="4068763"/>
          </a:xfrm>
          <a:solidFill>
            <a:srgbClr val="00B0F0"/>
          </a:solidFill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sz="2400" b="1" dirty="0" smtClean="0"/>
              <a:t>Cluster Description</a:t>
            </a:r>
          </a:p>
          <a:p>
            <a:pPr lvl="1"/>
            <a:r>
              <a:rPr lang="en-US" dirty="0" smtClean="0"/>
              <a:t>Resource requirements</a:t>
            </a:r>
          </a:p>
          <a:p>
            <a:pPr lvl="2"/>
            <a:r>
              <a:rPr lang="en-US" dirty="0" smtClean="0"/>
              <a:t># nodes</a:t>
            </a:r>
          </a:p>
          <a:p>
            <a:pPr lvl="2"/>
            <a:r>
              <a:rPr lang="en-US" dirty="0" smtClean="0"/>
              <a:t>Memory, disk size</a:t>
            </a:r>
          </a:p>
          <a:p>
            <a:pPr lvl="2"/>
            <a:r>
              <a:rPr lang="en-US" dirty="0" smtClean="0"/>
              <a:t>Networking, Public Private</a:t>
            </a:r>
          </a:p>
          <a:p>
            <a:pPr lvl="1"/>
            <a:r>
              <a:rPr lang="en-US" dirty="0" smtClean="0"/>
              <a:t>Image names</a:t>
            </a:r>
          </a:p>
          <a:p>
            <a:pPr lvl="2"/>
            <a:r>
              <a:rPr lang="en-US" dirty="0" smtClean="0"/>
              <a:t>Frontend, Compute</a:t>
            </a:r>
          </a:p>
          <a:p>
            <a:r>
              <a:rPr lang="en-US" dirty="0" smtClean="0"/>
              <a:t>Networking details</a:t>
            </a:r>
          </a:p>
          <a:p>
            <a:pPr lvl="1"/>
            <a:r>
              <a:rPr lang="en-US" dirty="0" smtClean="0"/>
              <a:t>Which is public interface? Which is private interface?</a:t>
            </a:r>
          </a:p>
          <a:p>
            <a:pPr lvl="1"/>
            <a:r>
              <a:rPr lang="en-US" dirty="0" smtClean="0"/>
              <a:t>Topology</a:t>
            </a:r>
            <a:endParaRPr lang="en-US" dirty="0"/>
          </a:p>
          <a:p>
            <a:r>
              <a:rPr lang="en-US" dirty="0" smtClean="0"/>
              <a:t>Native Hypervisor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dirty="0" smtClean="0"/>
              <a:t>Virtual Cluster</a:t>
            </a:r>
          </a:p>
          <a:p>
            <a:r>
              <a:rPr lang="en-US" dirty="0" smtClean="0"/>
              <a:t>Needs new naming/IP/network information in standard format </a:t>
            </a:r>
          </a:p>
          <a:p>
            <a:r>
              <a:rPr lang="en-US" dirty="0" smtClean="0"/>
              <a:t>Provides VC-specific reconfiguration scripts (“</a:t>
            </a:r>
            <a:r>
              <a:rPr lang="en-US" dirty="0" err="1" smtClean="0"/>
              <a:t>pragma</a:t>
            </a:r>
            <a:r>
              <a:rPr lang="en-US" dirty="0" smtClean="0"/>
              <a:t>-reconfigure”)</a:t>
            </a:r>
          </a:p>
        </p:txBody>
      </p:sp>
      <p:sp>
        <p:nvSpPr>
          <p:cNvPr id="6" name="Trapezoid 5"/>
          <p:cNvSpPr/>
          <p:nvPr/>
        </p:nvSpPr>
        <p:spPr>
          <a:xfrm>
            <a:off x="1143000" y="6096000"/>
            <a:ext cx="2590800" cy="533400"/>
          </a:xfrm>
          <a:prstGeom prst="trapezoi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Convert/Prepare Images (local script)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2400300" y="5745163"/>
            <a:ext cx="38100" cy="3508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unched Tape 8"/>
          <p:cNvSpPr/>
          <p:nvPr/>
        </p:nvSpPr>
        <p:spPr>
          <a:xfrm>
            <a:off x="5715000" y="4343400"/>
            <a:ext cx="1905000" cy="762000"/>
          </a:xfrm>
          <a:prstGeom prst="flowChartPunchedTap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Hosting system-provided “input”</a:t>
            </a:r>
            <a:endParaRPr lang="en-US" dirty="0"/>
          </a:p>
        </p:txBody>
      </p:sp>
      <p:sp>
        <p:nvSpPr>
          <p:cNvPr id="10" name="Vertical Scroll 9"/>
          <p:cNvSpPr/>
          <p:nvPr/>
        </p:nvSpPr>
        <p:spPr>
          <a:xfrm>
            <a:off x="4953000" y="5410200"/>
            <a:ext cx="1524000" cy="1066800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Pragma</a:t>
            </a:r>
            <a:r>
              <a:rPr lang="en-US" sz="1600" dirty="0" smtClean="0"/>
              <a:t>-reconfigure</a:t>
            </a:r>
            <a:endParaRPr lang="en-US" sz="1600" dirty="0"/>
          </a:p>
        </p:txBody>
      </p:sp>
      <p:cxnSp>
        <p:nvCxnSpPr>
          <p:cNvPr id="12" name="Curved Connector 11"/>
          <p:cNvCxnSpPr>
            <a:stCxn id="6" idx="3"/>
            <a:endCxn id="9" idx="1"/>
          </p:cNvCxnSpPr>
          <p:nvPr/>
        </p:nvCxnSpPr>
        <p:spPr>
          <a:xfrm flipV="1">
            <a:off x="3667125" y="4724400"/>
            <a:ext cx="2047875" cy="16383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 flipH="1">
            <a:off x="5715000" y="5029200"/>
            <a:ext cx="9525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772400" y="5486400"/>
            <a:ext cx="3810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7162800" y="6096000"/>
            <a:ext cx="381000" cy="381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620000" y="6096000"/>
            <a:ext cx="381000" cy="381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8458200" y="6096000"/>
            <a:ext cx="381000" cy="381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077200" y="6248400"/>
            <a:ext cx="76200" cy="457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229600" y="6248400"/>
            <a:ext cx="76200" cy="457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382000" y="6248400"/>
            <a:ext cx="76200" cy="457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edefined Process 24"/>
          <p:cNvSpPr/>
          <p:nvPr/>
        </p:nvSpPr>
        <p:spPr>
          <a:xfrm>
            <a:off x="7162800" y="5943600"/>
            <a:ext cx="1600200" cy="152400"/>
          </a:xfrm>
          <a:prstGeom prst="flowChartPredefined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7962900" y="57912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10" idx="3"/>
          </p:cNvCxnSpPr>
          <p:nvPr/>
        </p:nvCxnSpPr>
        <p:spPr>
          <a:xfrm rot="10800000" flipH="1">
            <a:off x="6343650" y="5410200"/>
            <a:ext cx="1657350" cy="533400"/>
          </a:xfrm>
          <a:prstGeom prst="curvedConnector5">
            <a:avLst>
              <a:gd name="adj1" fmla="val 29621"/>
              <a:gd name="adj2" fmla="val 142857"/>
              <a:gd name="adj3" fmla="val 981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1000" y="12192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Hosting Site (any PRAGMA Cloud Site)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89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Infrastructure issues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 smtClean="0"/>
              <a:t>Extend Vine experiments</a:t>
            </a:r>
          </a:p>
          <a:p>
            <a:pPr lvl="1"/>
            <a:r>
              <a:rPr kumimoji="1" lang="en-US" altLang="ja-JP" dirty="0" smtClean="0"/>
              <a:t>+ UCSD, Indiana, KUK, any other volunteers (KUT?), UTM?</a:t>
            </a:r>
          </a:p>
          <a:p>
            <a:r>
              <a:rPr lang="en-US" altLang="ja-JP" dirty="0" smtClean="0"/>
              <a:t>Extend </a:t>
            </a:r>
            <a:r>
              <a:rPr lang="en-US" altLang="ja-JP" dirty="0" err="1" smtClean="0"/>
              <a:t>Openflow</a:t>
            </a:r>
            <a:r>
              <a:rPr lang="en-US" altLang="ja-JP" dirty="0" smtClean="0"/>
              <a:t> experiments</a:t>
            </a:r>
          </a:p>
          <a:p>
            <a:pPr lvl="1"/>
            <a:r>
              <a:rPr kumimoji="1" lang="en-US" altLang="ja-JP" dirty="0" smtClean="0"/>
              <a:t>+ KUT, KUK</a:t>
            </a:r>
          </a:p>
          <a:p>
            <a:r>
              <a:rPr lang="en-US" altLang="ja-JP" dirty="0" smtClean="0"/>
              <a:t>VC</a:t>
            </a:r>
          </a:p>
          <a:p>
            <a:pPr lvl="1"/>
            <a:r>
              <a:rPr lang="en-US" altLang="ja-JP" dirty="0" smtClean="0"/>
              <a:t>Members</a:t>
            </a:r>
          </a:p>
          <a:p>
            <a:pPr lvl="2"/>
            <a:r>
              <a:rPr lang="en-US" altLang="ja-JP" dirty="0" smtClean="0"/>
              <a:t>UCSD, NCHC, AIST, KUK, KUT</a:t>
            </a:r>
            <a:r>
              <a:rPr lang="en-US" altLang="ja-JP" smtClean="0"/>
              <a:t>, KISTI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Format of the configuration description</a:t>
            </a:r>
          </a:p>
          <a:p>
            <a:pPr lvl="2"/>
            <a:r>
              <a:rPr lang="en-US" altLang="ja-JP" dirty="0" smtClean="0"/>
              <a:t>Discussion by email until SC12</a:t>
            </a:r>
          </a:p>
          <a:p>
            <a:pPr lvl="2"/>
            <a:r>
              <a:rPr kumimoji="1" lang="en-US" altLang="ja-JP" dirty="0" smtClean="0"/>
              <a:t>F2F meeting at SC12 and finalize</a:t>
            </a:r>
          </a:p>
          <a:p>
            <a:pPr lvl="2"/>
            <a:r>
              <a:rPr lang="en-US" altLang="ja-JP" dirty="0" smtClean="0"/>
              <a:t>Develop scripts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66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Plans of building CI for scientists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ja-JP" dirty="0" smtClean="0"/>
              <a:t>Now-Dec. 15</a:t>
            </a:r>
          </a:p>
          <a:p>
            <a:pPr lvl="1"/>
            <a:r>
              <a:rPr kumimoji="1" lang="en-US" altLang="ja-JP" dirty="0" smtClean="0"/>
              <a:t>Who will talk in more details.</a:t>
            </a:r>
          </a:p>
          <a:p>
            <a:pPr lvl="1"/>
            <a:r>
              <a:rPr lang="en-US" altLang="ja-JP" dirty="0" smtClean="0"/>
              <a:t>Phil, Cindy, Jose, Mauricio, Reed, Beth, Uma, Aimee, Yoshio, Isao</a:t>
            </a:r>
          </a:p>
          <a:p>
            <a:pPr lvl="1"/>
            <a:r>
              <a:rPr lang="en-US" altLang="ja-JP" dirty="0" smtClean="0"/>
              <a:t>Identify people who need to be in the workshop</a:t>
            </a:r>
          </a:p>
          <a:p>
            <a:pPr lvl="2"/>
            <a:r>
              <a:rPr lang="en-US" altLang="ja-JP" dirty="0" smtClean="0"/>
              <a:t>BD, Flux, Ecosystem services, etc.</a:t>
            </a:r>
          </a:p>
          <a:p>
            <a:pPr lvl="2"/>
            <a:r>
              <a:rPr lang="en-US" altLang="ja-JP" dirty="0" smtClean="0"/>
              <a:t>Kim, </a:t>
            </a:r>
            <a:r>
              <a:rPr lang="en-US" altLang="ja-JP" dirty="0" err="1" smtClean="0"/>
              <a:t>Karpjoo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Tetsukazu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Saigusa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Motomi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Provide data (in-situ and remote sensing) near </a:t>
            </a:r>
            <a:r>
              <a:rPr lang="en-US" altLang="ja-JP" dirty="0" err="1" smtClean="0"/>
              <a:t>Kinabaru</a:t>
            </a:r>
            <a:r>
              <a:rPr lang="en-US" altLang="ja-JP" dirty="0" smtClean="0"/>
              <a:t> from </a:t>
            </a:r>
            <a:r>
              <a:rPr lang="en-US" altLang="ja-JP" dirty="0" err="1" smtClean="0"/>
              <a:t>GeoPortal</a:t>
            </a:r>
            <a:r>
              <a:rPr lang="en-US" altLang="ja-JP" dirty="0" smtClean="0"/>
              <a:t> + GEO Grid enabling federated catalogue search</a:t>
            </a:r>
          </a:p>
          <a:p>
            <a:r>
              <a:rPr lang="en-US" altLang="ja-JP" dirty="0" smtClean="0"/>
              <a:t>Medium term</a:t>
            </a:r>
          </a:p>
          <a:p>
            <a:pPr lvl="1"/>
            <a:r>
              <a:rPr lang="en-US" altLang="ja-JP" dirty="0" smtClean="0"/>
              <a:t>Identify the use cases from communities (BD, Flux, etc.)</a:t>
            </a:r>
          </a:p>
          <a:p>
            <a:r>
              <a:rPr kumimoji="1" lang="en-US" altLang="ja-JP" dirty="0" smtClean="0"/>
              <a:t>Medium-long term</a:t>
            </a:r>
          </a:p>
          <a:p>
            <a:pPr lvl="1"/>
            <a:r>
              <a:rPr lang="en-US" altLang="ja-JP" dirty="0" smtClean="0"/>
              <a:t>(near real time) data collection (e.g. using data turbine and sensor networks)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22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409</Words>
  <Application>Microsoft Office PowerPoint</Application>
  <PresentationFormat>画面に合わせる (4:3)</PresentationFormat>
  <Paragraphs>92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​​テーマ</vt:lpstr>
      <vt:lpstr>Reports from Resources WG</vt:lpstr>
      <vt:lpstr>Issues in Resources WG</vt:lpstr>
      <vt:lpstr>Single Machine Immigration/Cloning (PRAGMA Supports this Today)</vt:lpstr>
      <vt:lpstr>Virtual  Cluster Replication</vt:lpstr>
      <vt:lpstr>Assumptions in Network Topology</vt:lpstr>
      <vt:lpstr>“Proposal” – Blue boxes need to have “standard” formats</vt:lpstr>
      <vt:lpstr>Infrastructure issues</vt:lpstr>
      <vt:lpstr>Plans of building CI for scientists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Define outcomes, deliverables (short, medium, long-term)</dc:title>
  <dc:creator>yoshio</dc:creator>
  <cp:lastModifiedBy>yoshio</cp:lastModifiedBy>
  <cp:revision>11</cp:revision>
  <dcterms:created xsi:type="dcterms:W3CDTF">2012-10-11T06:09:07Z</dcterms:created>
  <dcterms:modified xsi:type="dcterms:W3CDTF">2012-10-11T08:22:59Z</dcterms:modified>
</cp:coreProperties>
</file>