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2" r:id="rId5"/>
    <p:sldId id="268" r:id="rId6"/>
    <p:sldId id="261" r:id="rId7"/>
    <p:sldId id="269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974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D27E6-2071-457D-9F11-8AABF6E51F89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6363C-092B-441F-9752-0F68C502B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fld id="{39666FD3-95F4-4CBF-85FB-5429E24C8FDD}" type="slidenum">
              <a:rPr lang="ja-JP" altLang="en-US" sz="1200" b="0" smtClean="0">
                <a:ea typeface="MS PGothic" pitchFamily="34" charset="-128"/>
                <a:cs typeface="Arial" charset="0"/>
              </a:rPr>
              <a:pPr eaLnBrk="1" hangingPunct="1"/>
              <a:t>2</a:t>
            </a:fld>
            <a:endParaRPr lang="en-US" altLang="ja-JP" sz="1200" b="0" smtClean="0">
              <a:ea typeface="MS PGothic" pitchFamily="34" charset="-128"/>
              <a:cs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9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6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18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2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914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3FDE3-D3B6-4C1D-AE45-11D700F0A42A}" type="datetimeFigureOut">
              <a:rPr kumimoji="1" lang="ja-JP" altLang="en-US" smtClean="0"/>
              <a:t>2012/10/10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2B70-A7B3-463B-ABC5-75A5FDB47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880319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rgbClr val="002060"/>
                </a:solidFill>
              </a:rPr>
              <a:t>PRAGMA 22 – PRAGMA 23</a:t>
            </a:r>
            <a:br>
              <a:rPr kumimoji="1" lang="en-US" altLang="ja-JP" b="1" dirty="0" smtClean="0">
                <a:solidFill>
                  <a:srgbClr val="002060"/>
                </a:solidFill>
              </a:rPr>
            </a:b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sz="6000" b="1" dirty="0" smtClean="0">
                <a:solidFill>
                  <a:srgbClr val="C00000"/>
                </a:solidFill>
              </a:rPr>
              <a:t>Collaborative Activities</a:t>
            </a:r>
            <a:endParaRPr kumimoji="1" lang="ja-JP" altLang="en-US" sz="6000" b="1" dirty="0">
              <a:solidFill>
                <a:srgbClr val="C00000"/>
              </a:solidFill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r>
              <a:rPr kumimoji="1" lang="en-US" altLang="ja-JP" b="1" dirty="0" smtClean="0">
                <a:solidFill>
                  <a:schemeClr val="tx1"/>
                </a:solidFill>
              </a:rPr>
              <a:t>Resources Working Group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973128"/>
              </p:ext>
            </p:extLst>
          </p:nvPr>
        </p:nvGraphicFramePr>
        <p:xfrm>
          <a:off x="-1517" y="0"/>
          <a:ext cx="914400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4" imgW="5858693" imgH="3228571" progId="PBrush">
                  <p:embed/>
                </p:oleObj>
              </mc:Choice>
              <mc:Fallback>
                <p:oleObj name="Bitmap Image" r:id="rId4" imgW="5858693" imgH="32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17" y="0"/>
                        <a:ext cx="914400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0" name="AutoShape 4"/>
          <p:cNvSpPr>
            <a:spLocks noChangeArrowheads="1"/>
          </p:cNvSpPr>
          <p:nvPr/>
        </p:nvSpPr>
        <p:spPr bwMode="auto">
          <a:xfrm>
            <a:off x="2971800" y="3124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1" name="AutoShape 5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3" name="AutoShape 7"/>
          <p:cNvSpPr>
            <a:spLocks noChangeArrowheads="1"/>
          </p:cNvSpPr>
          <p:nvPr/>
        </p:nvSpPr>
        <p:spPr bwMode="auto">
          <a:xfrm>
            <a:off x="37338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7" name="AutoShape 11"/>
          <p:cNvSpPr>
            <a:spLocks noChangeArrowheads="1"/>
          </p:cNvSpPr>
          <p:nvPr/>
        </p:nvSpPr>
        <p:spPr bwMode="auto">
          <a:xfrm>
            <a:off x="7162800" y="2438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68" name="AutoShape 12"/>
          <p:cNvSpPr>
            <a:spLocks noChangeArrowheads="1"/>
          </p:cNvSpPr>
          <p:nvPr/>
        </p:nvSpPr>
        <p:spPr bwMode="auto">
          <a:xfrm>
            <a:off x="8458200" y="50292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0" name="AutoShape 14"/>
          <p:cNvSpPr>
            <a:spLocks noChangeArrowheads="1"/>
          </p:cNvSpPr>
          <p:nvPr/>
        </p:nvSpPr>
        <p:spPr bwMode="auto">
          <a:xfrm>
            <a:off x="2971800" y="3429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1" name="Text Box 15"/>
          <p:cNvSpPr txBox="1">
            <a:spLocks noChangeArrowheads="1"/>
          </p:cNvSpPr>
          <p:nvPr/>
        </p:nvSpPr>
        <p:spPr bwMode="auto">
          <a:xfrm>
            <a:off x="2144571" y="351670"/>
            <a:ext cx="50411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  <a:cs typeface="Arial" charset="0"/>
              </a:rPr>
              <a:t>PRAGMA Cloud</a:t>
            </a:r>
            <a:endParaRPr lang="en-US" sz="4000" dirty="0">
              <a:solidFill>
                <a:srgbClr val="FFFF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  <a:cs typeface="Arial" charset="0"/>
            </a:endParaRPr>
          </a:p>
        </p:txBody>
      </p:sp>
      <p:sp>
        <p:nvSpPr>
          <p:cNvPr id="633873" name="AutoShape 17"/>
          <p:cNvSpPr>
            <a:spLocks noChangeArrowheads="1"/>
          </p:cNvSpPr>
          <p:nvPr/>
        </p:nvSpPr>
        <p:spPr bwMode="auto">
          <a:xfrm>
            <a:off x="2362200" y="3048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4" name="AutoShape 18"/>
          <p:cNvSpPr>
            <a:spLocks noChangeArrowheads="1"/>
          </p:cNvSpPr>
          <p:nvPr/>
        </p:nvSpPr>
        <p:spPr bwMode="auto">
          <a:xfrm>
            <a:off x="381000" y="19050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5" name="AutoShape 19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6" name="AutoShape 20"/>
          <p:cNvSpPr>
            <a:spLocks noChangeArrowheads="1"/>
          </p:cNvSpPr>
          <p:nvPr/>
        </p:nvSpPr>
        <p:spPr bwMode="auto">
          <a:xfrm>
            <a:off x="32004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7" name="AutoShape 21"/>
          <p:cNvSpPr>
            <a:spLocks noChangeArrowheads="1"/>
          </p:cNvSpPr>
          <p:nvPr/>
        </p:nvSpPr>
        <p:spPr bwMode="auto">
          <a:xfrm>
            <a:off x="3581400" y="28194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79" name="AutoShape 23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7" name="AutoShape 31"/>
          <p:cNvSpPr>
            <a:spLocks noChangeArrowheads="1"/>
          </p:cNvSpPr>
          <p:nvPr/>
        </p:nvSpPr>
        <p:spPr bwMode="auto">
          <a:xfrm>
            <a:off x="5105400" y="5105400"/>
            <a:ext cx="228600" cy="22860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889" name="AutoShape 33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1143000" y="2743200"/>
            <a:ext cx="99060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 smtClean="0">
                <a:solidFill>
                  <a:srgbClr val="C00000"/>
                </a:solidFill>
              </a:rPr>
              <a:t>UoHyd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15387" name="Line 40"/>
          <p:cNvSpPr>
            <a:spLocks noChangeShapeType="1"/>
          </p:cNvSpPr>
          <p:nvPr/>
        </p:nvSpPr>
        <p:spPr bwMode="auto">
          <a:xfrm>
            <a:off x="2133600" y="3012281"/>
            <a:ext cx="304800" cy="18811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88" name="Text Box 41"/>
          <p:cNvSpPr txBox="1">
            <a:spLocks noChangeArrowheads="1"/>
          </p:cNvSpPr>
          <p:nvPr/>
        </p:nvSpPr>
        <p:spPr bwMode="auto">
          <a:xfrm>
            <a:off x="1524000" y="4087449"/>
            <a:ext cx="837730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MIMOS</a:t>
            </a:r>
          </a:p>
          <a:p>
            <a:pPr eaLnBrk="1" hangingPunct="1"/>
            <a:r>
              <a:rPr lang="en-US" dirty="0" smtClean="0"/>
              <a:t>Malaysia</a:t>
            </a:r>
            <a:endParaRPr lang="en-US" dirty="0"/>
          </a:p>
        </p:txBody>
      </p:sp>
      <p:sp>
        <p:nvSpPr>
          <p:cNvPr id="15389" name="Line 42"/>
          <p:cNvSpPr>
            <a:spLocks noChangeShapeType="1"/>
          </p:cNvSpPr>
          <p:nvPr/>
        </p:nvSpPr>
        <p:spPr bwMode="auto">
          <a:xfrm flipV="1">
            <a:off x="2361730" y="3581400"/>
            <a:ext cx="686270" cy="7676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2" name="Text Box 45"/>
          <p:cNvSpPr txBox="1">
            <a:spLocks noChangeArrowheads="1"/>
          </p:cNvSpPr>
          <p:nvPr/>
        </p:nvSpPr>
        <p:spPr bwMode="auto">
          <a:xfrm>
            <a:off x="4432226" y="2362200"/>
            <a:ext cx="766763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NCHC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Taiwan</a:t>
            </a:r>
          </a:p>
        </p:txBody>
      </p:sp>
      <p:sp>
        <p:nvSpPr>
          <p:cNvPr id="15393" name="Line 46"/>
          <p:cNvSpPr>
            <a:spLocks noChangeShapeType="1"/>
          </p:cNvSpPr>
          <p:nvPr/>
        </p:nvSpPr>
        <p:spPr bwMode="auto">
          <a:xfrm flipV="1">
            <a:off x="3733800" y="27432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396" name="Text Box 49"/>
          <p:cNvSpPr txBox="1">
            <a:spLocks noChangeArrowheads="1"/>
          </p:cNvSpPr>
          <p:nvPr/>
        </p:nvSpPr>
        <p:spPr bwMode="auto">
          <a:xfrm>
            <a:off x="4876800" y="1219200"/>
            <a:ext cx="759182" cy="73866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</a:rPr>
              <a:t>AIST</a:t>
            </a: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OsakaU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Japan</a:t>
            </a:r>
            <a:endParaRPr lang="en-US" dirty="0"/>
          </a:p>
        </p:txBody>
      </p:sp>
      <p:sp>
        <p:nvSpPr>
          <p:cNvPr id="15397" name="Line 50"/>
          <p:cNvSpPr>
            <a:spLocks noChangeShapeType="1"/>
          </p:cNvSpPr>
          <p:nvPr/>
        </p:nvSpPr>
        <p:spPr bwMode="auto">
          <a:xfrm flipV="1">
            <a:off x="4191000" y="1828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06" name="Text Box 61"/>
          <p:cNvSpPr txBox="1">
            <a:spLocks noChangeArrowheads="1"/>
          </p:cNvSpPr>
          <p:nvPr/>
        </p:nvSpPr>
        <p:spPr bwMode="auto">
          <a:xfrm>
            <a:off x="6232725" y="2395537"/>
            <a:ext cx="6905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UCSD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5407" name="Line 62"/>
          <p:cNvSpPr>
            <a:spLocks noChangeShapeType="1"/>
          </p:cNvSpPr>
          <p:nvPr/>
        </p:nvSpPr>
        <p:spPr bwMode="auto">
          <a:xfrm flipV="1">
            <a:off x="6923288" y="2514600"/>
            <a:ext cx="315712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16" name="Text Box 86"/>
          <p:cNvSpPr txBox="1">
            <a:spLocks noChangeArrowheads="1"/>
          </p:cNvSpPr>
          <p:nvPr/>
        </p:nvSpPr>
        <p:spPr bwMode="auto">
          <a:xfrm>
            <a:off x="2438400" y="1295400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CNIC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15417" name="Line 87"/>
          <p:cNvSpPr>
            <a:spLocks noChangeShapeType="1"/>
          </p:cNvSpPr>
          <p:nvPr/>
        </p:nvSpPr>
        <p:spPr bwMode="auto">
          <a:xfrm flipH="1" flipV="1">
            <a:off x="3124200" y="1828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44" name="AutoShape 88"/>
          <p:cNvSpPr>
            <a:spLocks noChangeArrowheads="1"/>
          </p:cNvSpPr>
          <p:nvPr/>
        </p:nvSpPr>
        <p:spPr bwMode="auto">
          <a:xfrm>
            <a:off x="4267200" y="5029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45" name="AutoShape 89"/>
          <p:cNvSpPr>
            <a:spLocks noChangeArrowheads="1"/>
          </p:cNvSpPr>
          <p:nvPr/>
        </p:nvSpPr>
        <p:spPr bwMode="auto">
          <a:xfrm>
            <a:off x="3352800" y="28956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3952" name="AutoShape 96"/>
          <p:cNvSpPr>
            <a:spLocks noChangeArrowheads="1"/>
          </p:cNvSpPr>
          <p:nvPr/>
        </p:nvSpPr>
        <p:spPr bwMode="auto">
          <a:xfrm>
            <a:off x="3048000" y="22860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1" name="Text Box 97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>
                <a:solidFill>
                  <a:srgbClr val="A50021"/>
                </a:solidFill>
              </a:rPr>
              <a:t>LZU</a:t>
            </a:r>
          </a:p>
          <a:p>
            <a:pPr eaLnBrk="1" hangingPunct="1"/>
            <a:r>
              <a:rPr lang="en-US"/>
              <a:t>China</a:t>
            </a:r>
          </a:p>
        </p:txBody>
      </p:sp>
      <p:sp>
        <p:nvSpPr>
          <p:cNvPr id="15422" name="Line 98"/>
          <p:cNvSpPr>
            <a:spLocks noChangeShapeType="1"/>
          </p:cNvSpPr>
          <p:nvPr/>
        </p:nvSpPr>
        <p:spPr bwMode="auto">
          <a:xfrm flipH="1" flipV="1">
            <a:off x="2362200" y="2133600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633957" name="AutoShape 101"/>
          <p:cNvSpPr>
            <a:spLocks noChangeArrowheads="1"/>
          </p:cNvSpPr>
          <p:nvPr/>
        </p:nvSpPr>
        <p:spPr bwMode="auto">
          <a:xfrm>
            <a:off x="8077200" y="21336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24" name="Line 104"/>
          <p:cNvSpPr>
            <a:spLocks noChangeShapeType="1"/>
          </p:cNvSpPr>
          <p:nvPr/>
        </p:nvSpPr>
        <p:spPr bwMode="auto">
          <a:xfrm flipH="1" flipV="1">
            <a:off x="8077200" y="20574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15429" name="Picture 15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1539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5" name="Text Box 214"/>
          <p:cNvSpPr txBox="1">
            <a:spLocks noChangeArrowheads="1"/>
          </p:cNvSpPr>
          <p:nvPr/>
        </p:nvSpPr>
        <p:spPr bwMode="auto">
          <a:xfrm>
            <a:off x="1752600" y="1828800"/>
            <a:ext cx="603250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LZU</a:t>
            </a:r>
          </a:p>
          <a:p>
            <a:pPr eaLnBrk="1" hangingPunct="1"/>
            <a:r>
              <a:rPr lang="en-US" dirty="0"/>
              <a:t>China</a:t>
            </a:r>
          </a:p>
        </p:txBody>
      </p:sp>
      <p:sp>
        <p:nvSpPr>
          <p:cNvPr id="634093" name="AutoShape 237"/>
          <p:cNvSpPr>
            <a:spLocks noChangeArrowheads="1"/>
          </p:cNvSpPr>
          <p:nvPr/>
        </p:nvSpPr>
        <p:spPr bwMode="auto">
          <a:xfrm>
            <a:off x="3581400" y="3200400"/>
            <a:ext cx="228600" cy="228600"/>
          </a:xfrm>
          <a:prstGeom prst="star5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451" name="Line 238"/>
          <p:cNvSpPr>
            <a:spLocks noChangeShapeType="1"/>
          </p:cNvSpPr>
          <p:nvPr/>
        </p:nvSpPr>
        <p:spPr bwMode="auto">
          <a:xfrm flipV="1">
            <a:off x="37338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/>
          <a:p>
            <a:endParaRPr lang="en-US"/>
          </a:p>
        </p:txBody>
      </p:sp>
      <p:sp>
        <p:nvSpPr>
          <p:cNvPr id="15452" name="Text Box 239"/>
          <p:cNvSpPr txBox="1">
            <a:spLocks noChangeArrowheads="1"/>
          </p:cNvSpPr>
          <p:nvPr/>
        </p:nvSpPr>
        <p:spPr bwMode="auto">
          <a:xfrm>
            <a:off x="4105275" y="3120231"/>
            <a:ext cx="982663" cy="4651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" tIns="18288" rIns="18288" bIns="18288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ASTI</a:t>
            </a:r>
          </a:p>
          <a:p>
            <a:pPr eaLnBrk="1" hangingPunct="1"/>
            <a:r>
              <a:rPr lang="en-US" dirty="0"/>
              <a:t>Philippines</a:t>
            </a:r>
          </a:p>
        </p:txBody>
      </p:sp>
      <p:sp>
        <p:nvSpPr>
          <p:cNvPr id="15453" name="Text Box 241"/>
          <p:cNvSpPr txBox="1">
            <a:spLocks noChangeArrowheads="1"/>
          </p:cNvSpPr>
          <p:nvPr/>
        </p:nvSpPr>
        <p:spPr bwMode="auto">
          <a:xfrm>
            <a:off x="7543800" y="1524000"/>
            <a:ext cx="858838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err="1">
                <a:solidFill>
                  <a:srgbClr val="C00000"/>
                </a:solidFill>
              </a:rPr>
              <a:t>IndianaU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/>
              <a:t>USA</a:t>
            </a:r>
          </a:p>
        </p:txBody>
      </p:sp>
      <p:sp>
        <p:nvSpPr>
          <p:cNvPr id="103" name="AutoShape 33"/>
          <p:cNvSpPr>
            <a:spLocks noChangeArrowheads="1"/>
          </p:cNvSpPr>
          <p:nvPr/>
        </p:nvSpPr>
        <p:spPr bwMode="auto">
          <a:xfrm>
            <a:off x="8382000" y="3505200"/>
            <a:ext cx="228600" cy="2286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7322593" y="2178879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605" y="2061073"/>
            <a:ext cx="220795" cy="36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Flowchart: Magnetic Disk 109"/>
          <p:cNvSpPr/>
          <p:nvPr/>
        </p:nvSpPr>
        <p:spPr>
          <a:xfrm>
            <a:off x="8450110" y="2028038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721" y="1897412"/>
            <a:ext cx="244779" cy="40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Flowchart: Magnetic Disk 111"/>
          <p:cNvSpPr/>
          <p:nvPr/>
        </p:nvSpPr>
        <p:spPr>
          <a:xfrm>
            <a:off x="5645793" y="1730375"/>
            <a:ext cx="311841" cy="20637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42" y="1637353"/>
            <a:ext cx="191627" cy="32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02" y="1190603"/>
            <a:ext cx="189157" cy="31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Flowchart: Magnetic Disk 115"/>
          <p:cNvSpPr/>
          <p:nvPr/>
        </p:nvSpPr>
        <p:spPr>
          <a:xfrm>
            <a:off x="5167018" y="2395537"/>
            <a:ext cx="333964" cy="21334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63" y="2240898"/>
            <a:ext cx="212851" cy="35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29" y="3012281"/>
            <a:ext cx="206952" cy="34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Flowchart: Magnetic Disk 119"/>
          <p:cNvSpPr/>
          <p:nvPr/>
        </p:nvSpPr>
        <p:spPr>
          <a:xfrm>
            <a:off x="3181350" y="1389551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491" y="1270295"/>
            <a:ext cx="219782" cy="36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91" y="1787530"/>
            <a:ext cx="205910" cy="34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86" y="2664617"/>
            <a:ext cx="217280" cy="36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9" y="4028751"/>
            <a:ext cx="191791" cy="32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86"/>
          <p:cNvSpPr txBox="1">
            <a:spLocks noChangeArrowheads="1"/>
          </p:cNvSpPr>
          <p:nvPr/>
        </p:nvSpPr>
        <p:spPr bwMode="auto">
          <a:xfrm>
            <a:off x="3598566" y="1096453"/>
            <a:ext cx="754063" cy="53816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JLU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China</a:t>
            </a:r>
            <a:endParaRPr lang="en-US" dirty="0"/>
          </a:p>
        </p:txBody>
      </p:sp>
      <p:sp>
        <p:nvSpPr>
          <p:cNvPr id="64" name="Flowchart: Magnetic Disk 63"/>
          <p:cNvSpPr/>
          <p:nvPr/>
        </p:nvSpPr>
        <p:spPr>
          <a:xfrm>
            <a:off x="4318505" y="1204483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57" y="1059556"/>
            <a:ext cx="226844" cy="37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87"/>
          <p:cNvSpPr>
            <a:spLocks noChangeShapeType="1"/>
          </p:cNvSpPr>
          <p:nvPr/>
        </p:nvSpPr>
        <p:spPr bwMode="auto">
          <a:xfrm flipV="1">
            <a:off x="3810000" y="1658986"/>
            <a:ext cx="165596" cy="3483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67" name="Line 98"/>
          <p:cNvSpPr>
            <a:spLocks noChangeShapeType="1"/>
          </p:cNvSpPr>
          <p:nvPr/>
        </p:nvSpPr>
        <p:spPr bwMode="auto">
          <a:xfrm flipH="1" flipV="1">
            <a:off x="3314700" y="2791277"/>
            <a:ext cx="114300" cy="2362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sp>
        <p:nvSpPr>
          <p:cNvPr id="68" name="Text Box 214"/>
          <p:cNvSpPr txBox="1">
            <a:spLocks noChangeArrowheads="1"/>
          </p:cNvSpPr>
          <p:nvPr/>
        </p:nvSpPr>
        <p:spPr bwMode="auto">
          <a:xfrm>
            <a:off x="2282337" y="2557790"/>
            <a:ext cx="1055738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u="sng" dirty="0" smtClean="0">
                <a:solidFill>
                  <a:srgbClr val="C00000"/>
                </a:solidFill>
              </a:rPr>
              <a:t>HKU</a:t>
            </a:r>
            <a:endParaRPr lang="en-US" u="sng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Hong Kong</a:t>
            </a:r>
            <a:endParaRPr lang="en-US" dirty="0"/>
          </a:p>
        </p:txBody>
      </p:sp>
      <p:sp>
        <p:nvSpPr>
          <p:cNvPr id="122" name="Flowchart: Magnetic Disk 121"/>
          <p:cNvSpPr/>
          <p:nvPr/>
        </p:nvSpPr>
        <p:spPr>
          <a:xfrm>
            <a:off x="2815431" y="2547655"/>
            <a:ext cx="381000" cy="23392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62" y="2476499"/>
            <a:ext cx="209879" cy="35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1559859" y="3457406"/>
            <a:ext cx="826508" cy="52322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Ctr="1">
            <a:spAutoFit/>
          </a:bodyPr>
          <a:lstStyle>
            <a:lvl1pPr marL="342900" indent="-3429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KU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smtClean="0"/>
              <a:t>Thailand</a:t>
            </a:r>
            <a:endParaRPr lang="en-US" dirty="0"/>
          </a:p>
        </p:txBody>
      </p:sp>
      <p:sp>
        <p:nvSpPr>
          <p:cNvPr id="71" name="Line 42"/>
          <p:cNvSpPr>
            <a:spLocks noChangeShapeType="1"/>
          </p:cNvSpPr>
          <p:nvPr/>
        </p:nvSpPr>
        <p:spPr bwMode="auto">
          <a:xfrm flipV="1">
            <a:off x="2397589" y="3276599"/>
            <a:ext cx="650411" cy="44241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 anchorCtr="1">
            <a:spAutoFit/>
          </a:bodyPr>
          <a:lstStyle/>
          <a:p>
            <a:endParaRPr lang="en-US"/>
          </a:p>
        </p:txBody>
      </p:sp>
      <p:pic>
        <p:nvPicPr>
          <p:cNvPr id="72" name="Picture 2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00" y="3335186"/>
            <a:ext cx="229826" cy="3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19" y="4672280"/>
            <a:ext cx="4527137" cy="184665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13 Institutions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9 regions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Heterogeneous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KVM|Xen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err="1" smtClean="0"/>
              <a:t>OpenNebula|Rocks|OpenStack|Eucalyptus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Newest member is KU, Thailand. Welcome!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19" y="3609109"/>
            <a:ext cx="4575206" cy="317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5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 smtClean="0"/>
              <a:t>VC Migration Phase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8147248" cy="5184576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ja-JP" sz="3200" dirty="0" smtClean="0"/>
              <a:t>PRAGMA 22: “</a:t>
            </a:r>
            <a:r>
              <a:rPr lang="en-US" altLang="ja-JP" sz="3200" dirty="0"/>
              <a:t>How to adapt the difference on configuration between Rocks and </a:t>
            </a:r>
            <a:r>
              <a:rPr lang="en-US" altLang="ja-JP" sz="3200" dirty="0" err="1"/>
              <a:t>OpenNebula</a:t>
            </a:r>
            <a:r>
              <a:rPr lang="en-US" altLang="ja-JP" sz="3200" dirty="0"/>
              <a:t>?” </a:t>
            </a:r>
            <a:r>
              <a:rPr lang="en-US" altLang="ja-JP" sz="3200" dirty="0" smtClean="0"/>
              <a:t> + “Building virtual clusters”</a:t>
            </a:r>
            <a:endParaRPr lang="en-US" altLang="ja-JP" sz="3200" dirty="0"/>
          </a:p>
          <a:p>
            <a:pPr lvl="1"/>
            <a:r>
              <a:rPr lang="en-US" altLang="ja-JP" dirty="0" smtClean="0"/>
              <a:t>UCSD, AIST, NCHC discussion arrives:</a:t>
            </a:r>
          </a:p>
          <a:p>
            <a:pPr lvl="2"/>
            <a:r>
              <a:rPr lang="en-US" altLang="ja-JP" dirty="0" smtClean="0"/>
              <a:t>Have an xml file describe all necessary information</a:t>
            </a:r>
          </a:p>
          <a:p>
            <a:pPr lvl="2"/>
            <a:r>
              <a:rPr lang="en-US" altLang="ja-JP" dirty="0" smtClean="0"/>
              <a:t>Have a common user interface among different virtualization environments</a:t>
            </a:r>
          </a:p>
          <a:p>
            <a:pPr lvl="2"/>
            <a:r>
              <a:rPr lang="en-US" altLang="ja-JP" dirty="0"/>
              <a:t>Each virtualization environment automate </a:t>
            </a:r>
            <a:r>
              <a:rPr lang="en-US" altLang="ja-JP" dirty="0" smtClean="0"/>
              <a:t>deployment</a:t>
            </a:r>
            <a:endParaRPr lang="en-US" altLang="ja-JP" dirty="0"/>
          </a:p>
          <a:p>
            <a:r>
              <a:rPr lang="en-US" altLang="ja-JP" dirty="0" smtClean="0"/>
              <a:t>Working in the context of VC migration</a:t>
            </a:r>
          </a:p>
          <a:p>
            <a:pPr lvl="1"/>
            <a:r>
              <a:rPr lang="en-US" altLang="ja-JP" dirty="0" smtClean="0"/>
              <a:t>AIST and NCHC provided VC images and info</a:t>
            </a:r>
          </a:p>
          <a:p>
            <a:pPr lvl="1"/>
            <a:r>
              <a:rPr lang="en-US" altLang="ja-JP" dirty="0" smtClean="0"/>
              <a:t>UCSD manually migrated to Rocks 6.1 with KVM roll and documented the required info and modifications</a:t>
            </a:r>
          </a:p>
          <a:p>
            <a:pPr lvl="1"/>
            <a:r>
              <a:rPr lang="en-US" altLang="ja-JP" dirty="0" smtClean="0"/>
              <a:t>UCSD successfully migrated a Rocks/</a:t>
            </a:r>
            <a:r>
              <a:rPr lang="en-US" altLang="ja-JP" dirty="0" err="1" smtClean="0"/>
              <a:t>Xen</a:t>
            </a:r>
            <a:r>
              <a:rPr lang="en-US" altLang="ja-JP" dirty="0" smtClean="0"/>
              <a:t> cluster with bioscience applications to EC2</a:t>
            </a:r>
          </a:p>
          <a:p>
            <a:r>
              <a:rPr lang="en-US" altLang="ja-JP" dirty="0" smtClean="0"/>
              <a:t>Ready for more extended discussion in Resources Working Group break-outs in PRAGMA 23</a:t>
            </a:r>
          </a:p>
        </p:txBody>
      </p:sp>
    </p:spTree>
    <p:extLst>
      <p:ext uri="{BB962C8B-B14F-4D97-AF65-F5344CB8AC3E}">
        <p14:creationId xmlns:p14="http://schemas.microsoft.com/office/powerpoint/2010/main" val="344730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More VMs, More Deployments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576" y="1412776"/>
            <a:ext cx="7941568" cy="468052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UCSD’s Bioapp5 </a:t>
            </a:r>
          </a:p>
          <a:p>
            <a:pPr lvl="1"/>
            <a:r>
              <a:rPr lang="en-US" altLang="ja-JP" dirty="0" smtClean="0"/>
              <a:t>Successfully </a:t>
            </a:r>
            <a:r>
              <a:rPr lang="en-US" altLang="ja-JP" dirty="0" err="1" smtClean="0"/>
              <a:t>migratred</a:t>
            </a:r>
            <a:r>
              <a:rPr lang="en-US" altLang="ja-JP" dirty="0" smtClean="0"/>
              <a:t> to EC2, a</a:t>
            </a:r>
            <a:r>
              <a:rPr kumimoji="1" lang="en-US" altLang="ja-JP" dirty="0" smtClean="0"/>
              <a:t>lso as an experiment of VC migration (UCSD)</a:t>
            </a:r>
          </a:p>
          <a:p>
            <a:pPr lvl="1"/>
            <a:r>
              <a:rPr lang="en-US" altLang="ja-JP" dirty="0" smtClean="0"/>
              <a:t>4 more sites deployed: </a:t>
            </a:r>
            <a:r>
              <a:rPr kumimoji="1" lang="en-US" altLang="ja-JP" dirty="0" smtClean="0"/>
              <a:t>IU, USA; </a:t>
            </a:r>
            <a:r>
              <a:rPr lang="en-US" altLang="ja-JP" dirty="0" smtClean="0"/>
              <a:t>JLU, China; </a:t>
            </a:r>
            <a:r>
              <a:rPr lang="en-US" altLang="ja-JP" dirty="0" err="1" smtClean="0"/>
              <a:t>OsakaU</a:t>
            </a:r>
            <a:r>
              <a:rPr lang="en-US" altLang="ja-JP" dirty="0" smtClean="0"/>
              <a:t>, Japan; NCHC, Taiwan</a:t>
            </a:r>
          </a:p>
          <a:p>
            <a:r>
              <a:rPr lang="en-US" altLang="ja-JP" dirty="0" smtClean="0"/>
              <a:t>LZU bioscience VM</a:t>
            </a:r>
          </a:p>
          <a:p>
            <a:pPr lvl="1"/>
            <a:r>
              <a:rPr lang="en-US" altLang="ja-JP" dirty="0" smtClean="0"/>
              <a:t>Created on Rocks/KVM</a:t>
            </a:r>
          </a:p>
          <a:p>
            <a:pPr lvl="1"/>
            <a:r>
              <a:rPr lang="en-US" altLang="ja-JP" dirty="0" smtClean="0"/>
              <a:t>2 applications</a:t>
            </a:r>
          </a:p>
          <a:p>
            <a:pPr lvl="2"/>
            <a:r>
              <a:rPr lang="en-US" altLang="ja-JP" dirty="0" smtClean="0"/>
              <a:t>Ubiquitin simulation</a:t>
            </a:r>
          </a:p>
          <a:p>
            <a:pPr lvl="2"/>
            <a:r>
              <a:rPr lang="en-US" altLang="ja-JP" dirty="0" smtClean="0"/>
              <a:t>Species diversity simulation</a:t>
            </a:r>
          </a:p>
          <a:p>
            <a:pPr lvl="1"/>
            <a:r>
              <a:rPr lang="en-US" altLang="ja-JP" dirty="0" smtClean="0"/>
              <a:t>6 sites deployed: LZU, China; UCSD, USA; </a:t>
            </a:r>
            <a:r>
              <a:rPr lang="en-US" altLang="ja-JP" dirty="0" err="1" smtClean="0"/>
              <a:t>OsakaU</a:t>
            </a:r>
            <a:r>
              <a:rPr lang="en-US" altLang="ja-JP" dirty="0" smtClean="0"/>
              <a:t>, Japan; AIST, Japan, JLU, China; CNIC, China</a:t>
            </a:r>
          </a:p>
          <a:p>
            <a:pPr lvl="2"/>
            <a:endParaRPr lang="en-US" altLang="ja-JP" dirty="0" smtClean="0"/>
          </a:p>
          <a:p>
            <a:pPr lvl="1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002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Ezilla</a:t>
            </a:r>
            <a:r>
              <a:rPr kumimoji="1" lang="en-US" altLang="ja-JP" dirty="0" smtClean="0"/>
              <a:t> Testing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8012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AIST </a:t>
            </a:r>
            <a:r>
              <a:rPr lang="en-US" altLang="ja-JP" dirty="0" smtClean="0"/>
              <a:t>tested </a:t>
            </a:r>
            <a:r>
              <a:rPr lang="en-US" altLang="ja-JP" dirty="0" err="1" smtClean="0"/>
              <a:t>Ezilla</a:t>
            </a:r>
            <a:r>
              <a:rPr lang="en-US" altLang="ja-JP" dirty="0" smtClean="0"/>
              <a:t> in June and understood its capabilities.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60848"/>
            <a:ext cx="3809782" cy="3573016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67544" y="2276872"/>
            <a:ext cx="4608512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Interests in routine-use, but need to consider version mismatch of </a:t>
            </a:r>
            <a:r>
              <a:rPr lang="en-US" altLang="ja-JP" dirty="0" err="1" smtClean="0"/>
              <a:t>OpenNebula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AIST V3, </a:t>
            </a:r>
            <a:r>
              <a:rPr lang="en-US" altLang="ja-JP" dirty="0" err="1" smtClean="0"/>
              <a:t>Ezilla</a:t>
            </a:r>
            <a:r>
              <a:rPr lang="en-US" altLang="ja-JP" dirty="0" smtClean="0"/>
              <a:t> V2</a:t>
            </a:r>
          </a:p>
          <a:p>
            <a:r>
              <a:rPr lang="en-US" altLang="ja-JP" dirty="0" smtClean="0"/>
              <a:t>New version of </a:t>
            </a:r>
            <a:r>
              <a:rPr lang="en-US" altLang="ja-JP" dirty="0" err="1" smtClean="0"/>
              <a:t>Ezilla</a:t>
            </a:r>
            <a:r>
              <a:rPr lang="en-US" altLang="ja-JP" dirty="0" smtClean="0"/>
              <a:t> will be available soon</a:t>
            </a:r>
          </a:p>
          <a:p>
            <a:pPr lvl="1"/>
            <a:r>
              <a:rPr lang="en-US" altLang="ja-JP" dirty="0" smtClean="0"/>
              <a:t>Not yet tested by AIST.</a:t>
            </a:r>
          </a:p>
          <a:p>
            <a:r>
              <a:rPr lang="en-US" altLang="ja-JP" dirty="0" smtClean="0"/>
              <a:t>Will continue discussion.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256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PRAGMA Data Cloud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How Resources WG supports geosciences/</a:t>
            </a:r>
            <a:r>
              <a:rPr lang="en-US" altLang="ja-JP" dirty="0" err="1" smtClean="0"/>
              <a:t>telescience</a:t>
            </a:r>
            <a:r>
              <a:rPr lang="en-US" altLang="ja-JP" dirty="0" smtClean="0"/>
              <a:t>, Biodiversity community</a:t>
            </a:r>
            <a:endParaRPr lang="en-US" altLang="ja-JP" dirty="0"/>
          </a:p>
          <a:p>
            <a:r>
              <a:rPr lang="en-US" altLang="ja-JP" dirty="0" smtClean="0"/>
              <a:t>First step (done)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Federation of catalogue </a:t>
            </a:r>
            <a:r>
              <a:rPr lang="en-US" altLang="ja-JP" dirty="0" smtClean="0"/>
              <a:t>search</a:t>
            </a:r>
          </a:p>
          <a:p>
            <a:pPr lvl="1"/>
            <a:r>
              <a:rPr lang="en-US" altLang="ja-JP" dirty="0" smtClean="0"/>
              <a:t>Tested interoperation between GEO Grid’s AIST-CSW and </a:t>
            </a:r>
            <a:r>
              <a:rPr lang="en-US" altLang="ja-JP" dirty="0" err="1" smtClean="0"/>
              <a:t>GeoPortal’s</a:t>
            </a:r>
            <a:r>
              <a:rPr lang="en-US" altLang="ja-JP" dirty="0" smtClean="0"/>
              <a:t> CSW</a:t>
            </a:r>
          </a:p>
          <a:p>
            <a:pPr lvl="1"/>
            <a:r>
              <a:rPr lang="en-US" altLang="ja-JP" dirty="0" smtClean="0"/>
              <a:t>GEO Grid and e-</a:t>
            </a:r>
            <a:r>
              <a:rPr lang="en-US" altLang="ja-JP" dirty="0" err="1" smtClean="0"/>
              <a:t>Rium</a:t>
            </a:r>
            <a:r>
              <a:rPr lang="en-US" altLang="ja-JP" dirty="0" smtClean="0"/>
              <a:t> are interoperable by SOS</a:t>
            </a:r>
            <a:endParaRPr lang="en-US" altLang="ja-JP" dirty="0" smtClean="0"/>
          </a:p>
          <a:p>
            <a:r>
              <a:rPr lang="en-US" altLang="ja-JP" dirty="0" smtClean="0"/>
              <a:t>Next steps (to be done)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List available </a:t>
            </a:r>
            <a:r>
              <a:rPr lang="en-US" altLang="ja-JP" dirty="0" smtClean="0"/>
              <a:t>data </a:t>
            </a:r>
            <a:r>
              <a:rPr lang="en-US" altLang="ja-JP" dirty="0" smtClean="0"/>
              <a:t>sets</a:t>
            </a:r>
            <a:r>
              <a:rPr lang="en-US" altLang="ja-JP" dirty="0" smtClean="0"/>
              <a:t>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How </a:t>
            </a:r>
            <a:r>
              <a:rPr lang="en-US" altLang="ja-JP" dirty="0" smtClean="0"/>
              <a:t>to protect/share data within a specific community</a:t>
            </a:r>
          </a:p>
          <a:p>
            <a:pPr lvl="2"/>
            <a:r>
              <a:rPr lang="en-US" altLang="ja-JP" dirty="0" smtClean="0"/>
              <a:t>Use network overlay tech.</a:t>
            </a:r>
          </a:p>
        </p:txBody>
      </p:sp>
    </p:spTree>
    <p:extLst>
      <p:ext uri="{BB962C8B-B14F-4D97-AF65-F5344CB8AC3E}">
        <p14:creationId xmlns:p14="http://schemas.microsoft.com/office/powerpoint/2010/main" val="4248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Breakouts at PRAGMA 23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Wed. 14:40-16:10</a:t>
            </a:r>
          </a:p>
          <a:p>
            <a:pPr lvl="1"/>
            <a:r>
              <a:rPr lang="en-US" altLang="ja-JP" dirty="0" smtClean="0"/>
              <a:t>Virtual Cluster</a:t>
            </a:r>
          </a:p>
          <a:p>
            <a:pPr lvl="1"/>
            <a:r>
              <a:rPr lang="en-US" altLang="ja-JP" dirty="0" smtClean="0"/>
              <a:t>Status review and plans towards PRAGMA 24</a:t>
            </a:r>
          </a:p>
          <a:p>
            <a:r>
              <a:rPr kumimoji="1" lang="en-US" altLang="ja-JP" dirty="0" smtClean="0"/>
              <a:t>Thu. 11:00-12:00</a:t>
            </a:r>
          </a:p>
          <a:p>
            <a:pPr lvl="1"/>
            <a:r>
              <a:rPr lang="en-US" altLang="ja-JP" dirty="0" smtClean="0"/>
              <a:t>Metadata schema issues for Biodiversity</a:t>
            </a:r>
          </a:p>
          <a:p>
            <a:r>
              <a:rPr kumimoji="1" lang="en-US" altLang="ja-JP" dirty="0" smtClean="0"/>
              <a:t>Thu. </a:t>
            </a:r>
            <a:r>
              <a:rPr lang="en-US" altLang="ja-JP" dirty="0" smtClean="0"/>
              <a:t>14:00-16:00</a:t>
            </a:r>
          </a:p>
          <a:p>
            <a:pPr lvl="1"/>
            <a:r>
              <a:rPr lang="en-US" altLang="ja-JP" dirty="0" smtClean="0"/>
              <a:t>Plans of PRAGMA Data Cloud (esp. for Biodiversity)</a:t>
            </a:r>
          </a:p>
          <a:p>
            <a:pPr lvl="1"/>
            <a:r>
              <a:rPr lang="en-US" altLang="ja-JP" dirty="0" smtClean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220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397</Words>
  <Application>Microsoft Office PowerPoint</Application>
  <PresentationFormat>画面に合わせる (4:3)</PresentationFormat>
  <Paragraphs>86</Paragraphs>
  <Slides>7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Office ​​テーマ</vt:lpstr>
      <vt:lpstr>Bitmap Image</vt:lpstr>
      <vt:lpstr>PRAGMA 22 – PRAGMA 23  Collaborative Activities</vt:lpstr>
      <vt:lpstr>PowerPoint プレゼンテーション</vt:lpstr>
      <vt:lpstr>VC Migration Phase I</vt:lpstr>
      <vt:lpstr>More VMs, More Deployments</vt:lpstr>
      <vt:lpstr>Ezilla Testing</vt:lpstr>
      <vt:lpstr>PRAGMA Data Cloud</vt:lpstr>
      <vt:lpstr>Breakouts at PRAGMA 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Breakouts</dc:title>
  <dc:creator>yoshio</dc:creator>
  <cp:lastModifiedBy>yoshio</cp:lastModifiedBy>
  <cp:revision>33</cp:revision>
  <dcterms:created xsi:type="dcterms:W3CDTF">2012-04-18T01:04:31Z</dcterms:created>
  <dcterms:modified xsi:type="dcterms:W3CDTF">2012-10-10T01:52:27Z</dcterms:modified>
</cp:coreProperties>
</file>