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46CD-523F-4002-8801-8EF8CADA5FFF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DAF-F7C2-4A8A-B599-9D8D5748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46CD-523F-4002-8801-8EF8CADA5FFF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DAF-F7C2-4A8A-B599-9D8D5748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46CD-523F-4002-8801-8EF8CADA5FFF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DAF-F7C2-4A8A-B599-9D8D5748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46CD-523F-4002-8801-8EF8CADA5FFF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DAF-F7C2-4A8A-B599-9D8D5748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46CD-523F-4002-8801-8EF8CADA5FFF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DAF-F7C2-4A8A-B599-9D8D5748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46CD-523F-4002-8801-8EF8CADA5FFF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DAF-F7C2-4A8A-B599-9D8D5748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46CD-523F-4002-8801-8EF8CADA5FFF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DAF-F7C2-4A8A-B599-9D8D5748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46CD-523F-4002-8801-8EF8CADA5FFF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DAF-F7C2-4A8A-B599-9D8D5748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46CD-523F-4002-8801-8EF8CADA5FFF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DAF-F7C2-4A8A-B599-9D8D5748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46CD-523F-4002-8801-8EF8CADA5FFF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DAF-F7C2-4A8A-B599-9D8D5748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46CD-523F-4002-8801-8EF8CADA5FFF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FDAF-F7C2-4A8A-B599-9D8D5748BC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A46CD-523F-4002-8801-8EF8CADA5FFF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7FDAF-F7C2-4A8A-B599-9D8D5748BC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Machine Sharing </a:t>
            </a:r>
            <a:r>
              <a:rPr lang="en-US" dirty="0" smtClean="0">
                <a:sym typeface="Wingdings" pitchFamily="2" charset="2"/>
              </a:rPr>
              <a:t> Virtual Cluster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+ Overlay Networking</a:t>
            </a:r>
          </a:p>
          <a:p>
            <a:r>
              <a:rPr lang="en-US" dirty="0" smtClean="0"/>
              <a:t>==  Basic PRAGMA Infrastructure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l="1387"/>
          <a:stretch>
            <a:fillRect/>
          </a:stretch>
        </p:blipFill>
        <p:spPr bwMode="auto">
          <a:xfrm>
            <a:off x="34596" y="0"/>
            <a:ext cx="91094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1390389" y="1716066"/>
            <a:ext cx="6588690" cy="4459266"/>
          </a:xfrm>
          <a:custGeom>
            <a:avLst/>
            <a:gdLst>
              <a:gd name="connsiteX0" fmla="*/ 0 w 6588690"/>
              <a:gd name="connsiteY0" fmla="*/ 1653435 h 4484318"/>
              <a:gd name="connsiteX1" fmla="*/ 0 w 6588690"/>
              <a:gd name="connsiteY1" fmla="*/ 3507287 h 4484318"/>
              <a:gd name="connsiteX2" fmla="*/ 2141951 w 6588690"/>
              <a:gd name="connsiteY2" fmla="*/ 3507287 h 4484318"/>
              <a:gd name="connsiteX3" fmla="*/ 2141951 w 6588690"/>
              <a:gd name="connsiteY3" fmla="*/ 4484318 h 4484318"/>
              <a:gd name="connsiteX4" fmla="*/ 3469710 w 6588690"/>
              <a:gd name="connsiteY4" fmla="*/ 4459265 h 4484318"/>
              <a:gd name="connsiteX5" fmla="*/ 3457184 w 6588690"/>
              <a:gd name="connsiteY5" fmla="*/ 3469709 h 4484318"/>
              <a:gd name="connsiteX6" fmla="*/ 2931090 w 6588690"/>
              <a:gd name="connsiteY6" fmla="*/ 2442575 h 4484318"/>
              <a:gd name="connsiteX7" fmla="*/ 4133589 w 6588690"/>
              <a:gd name="connsiteY7" fmla="*/ 2129424 h 4484318"/>
              <a:gd name="connsiteX8" fmla="*/ 4121063 w 6588690"/>
              <a:gd name="connsiteY8" fmla="*/ 2517731 h 4484318"/>
              <a:gd name="connsiteX9" fmla="*/ 5398718 w 6588690"/>
              <a:gd name="connsiteY9" fmla="*/ 2542783 h 4484318"/>
              <a:gd name="connsiteX10" fmla="*/ 5348614 w 6588690"/>
              <a:gd name="connsiteY10" fmla="*/ 1528175 h 4484318"/>
              <a:gd name="connsiteX11" fmla="*/ 6563638 w 6588690"/>
              <a:gd name="connsiteY11" fmla="*/ 1077238 h 4484318"/>
              <a:gd name="connsiteX12" fmla="*/ 6588690 w 6588690"/>
              <a:gd name="connsiteY12" fmla="*/ 75156 h 4484318"/>
              <a:gd name="connsiteX13" fmla="*/ 4296427 w 6588690"/>
              <a:gd name="connsiteY13" fmla="*/ 87682 h 4484318"/>
              <a:gd name="connsiteX14" fmla="*/ 2617940 w 6588690"/>
              <a:gd name="connsiteY14" fmla="*/ 1415441 h 4484318"/>
              <a:gd name="connsiteX15" fmla="*/ 2304789 w 6588690"/>
              <a:gd name="connsiteY15" fmla="*/ 1039660 h 4484318"/>
              <a:gd name="connsiteX16" fmla="*/ 2592888 w 6588690"/>
              <a:gd name="connsiteY16" fmla="*/ 926926 h 4484318"/>
              <a:gd name="connsiteX17" fmla="*/ 2567836 w 6588690"/>
              <a:gd name="connsiteY17" fmla="*/ 25052 h 4484318"/>
              <a:gd name="connsiteX18" fmla="*/ 1002082 w 6588690"/>
              <a:gd name="connsiteY18" fmla="*/ 0 h 4484318"/>
              <a:gd name="connsiteX19" fmla="*/ 1002082 w 6588690"/>
              <a:gd name="connsiteY19" fmla="*/ 914400 h 4484318"/>
              <a:gd name="connsiteX20" fmla="*/ 0 w 6588690"/>
              <a:gd name="connsiteY20" fmla="*/ 1653435 h 4484318"/>
              <a:gd name="connsiteX0" fmla="*/ 0 w 6588690"/>
              <a:gd name="connsiteY0" fmla="*/ 1653435 h 4484318"/>
              <a:gd name="connsiteX1" fmla="*/ 0 w 6588690"/>
              <a:gd name="connsiteY1" fmla="*/ 3507287 h 4484318"/>
              <a:gd name="connsiteX2" fmla="*/ 2141951 w 6588690"/>
              <a:gd name="connsiteY2" fmla="*/ 3507287 h 4484318"/>
              <a:gd name="connsiteX3" fmla="*/ 2141951 w 6588690"/>
              <a:gd name="connsiteY3" fmla="*/ 4484318 h 4484318"/>
              <a:gd name="connsiteX4" fmla="*/ 3469710 w 6588690"/>
              <a:gd name="connsiteY4" fmla="*/ 4459265 h 4484318"/>
              <a:gd name="connsiteX5" fmla="*/ 3457184 w 6588690"/>
              <a:gd name="connsiteY5" fmla="*/ 3469709 h 4484318"/>
              <a:gd name="connsiteX6" fmla="*/ 2931090 w 6588690"/>
              <a:gd name="connsiteY6" fmla="*/ 2442575 h 4484318"/>
              <a:gd name="connsiteX7" fmla="*/ 4133589 w 6588690"/>
              <a:gd name="connsiteY7" fmla="*/ 2129424 h 4484318"/>
              <a:gd name="connsiteX8" fmla="*/ 4121063 w 6588690"/>
              <a:gd name="connsiteY8" fmla="*/ 2517731 h 4484318"/>
              <a:gd name="connsiteX9" fmla="*/ 5398718 w 6588690"/>
              <a:gd name="connsiteY9" fmla="*/ 2542783 h 4484318"/>
              <a:gd name="connsiteX10" fmla="*/ 5348614 w 6588690"/>
              <a:gd name="connsiteY10" fmla="*/ 1528175 h 4484318"/>
              <a:gd name="connsiteX11" fmla="*/ 6563638 w 6588690"/>
              <a:gd name="connsiteY11" fmla="*/ 1077238 h 4484318"/>
              <a:gd name="connsiteX12" fmla="*/ 6588690 w 6588690"/>
              <a:gd name="connsiteY12" fmla="*/ 75156 h 4484318"/>
              <a:gd name="connsiteX13" fmla="*/ 4296427 w 6588690"/>
              <a:gd name="connsiteY13" fmla="*/ 87682 h 4484318"/>
              <a:gd name="connsiteX14" fmla="*/ 2617940 w 6588690"/>
              <a:gd name="connsiteY14" fmla="*/ 1415441 h 4484318"/>
              <a:gd name="connsiteX15" fmla="*/ 2304789 w 6588690"/>
              <a:gd name="connsiteY15" fmla="*/ 1039660 h 4484318"/>
              <a:gd name="connsiteX16" fmla="*/ 2592888 w 6588690"/>
              <a:gd name="connsiteY16" fmla="*/ 926926 h 4484318"/>
              <a:gd name="connsiteX17" fmla="*/ 2567836 w 6588690"/>
              <a:gd name="connsiteY17" fmla="*/ 25052 h 4484318"/>
              <a:gd name="connsiteX18" fmla="*/ 1002082 w 6588690"/>
              <a:gd name="connsiteY18" fmla="*/ 0 h 4484318"/>
              <a:gd name="connsiteX19" fmla="*/ 895611 w 6588690"/>
              <a:gd name="connsiteY19" fmla="*/ 899786 h 4484318"/>
              <a:gd name="connsiteX20" fmla="*/ 0 w 6588690"/>
              <a:gd name="connsiteY20" fmla="*/ 1653435 h 4484318"/>
              <a:gd name="connsiteX0" fmla="*/ 0 w 6588690"/>
              <a:gd name="connsiteY0" fmla="*/ 1668049 h 4498932"/>
              <a:gd name="connsiteX1" fmla="*/ 0 w 6588690"/>
              <a:gd name="connsiteY1" fmla="*/ 3521901 h 4498932"/>
              <a:gd name="connsiteX2" fmla="*/ 2141951 w 6588690"/>
              <a:gd name="connsiteY2" fmla="*/ 3521901 h 4498932"/>
              <a:gd name="connsiteX3" fmla="*/ 2141951 w 6588690"/>
              <a:gd name="connsiteY3" fmla="*/ 4498932 h 4498932"/>
              <a:gd name="connsiteX4" fmla="*/ 3469710 w 6588690"/>
              <a:gd name="connsiteY4" fmla="*/ 4473879 h 4498932"/>
              <a:gd name="connsiteX5" fmla="*/ 3457184 w 6588690"/>
              <a:gd name="connsiteY5" fmla="*/ 3484323 h 4498932"/>
              <a:gd name="connsiteX6" fmla="*/ 2931090 w 6588690"/>
              <a:gd name="connsiteY6" fmla="*/ 2457189 h 4498932"/>
              <a:gd name="connsiteX7" fmla="*/ 4133589 w 6588690"/>
              <a:gd name="connsiteY7" fmla="*/ 2144038 h 4498932"/>
              <a:gd name="connsiteX8" fmla="*/ 4121063 w 6588690"/>
              <a:gd name="connsiteY8" fmla="*/ 2532345 h 4498932"/>
              <a:gd name="connsiteX9" fmla="*/ 5398718 w 6588690"/>
              <a:gd name="connsiteY9" fmla="*/ 2557397 h 4498932"/>
              <a:gd name="connsiteX10" fmla="*/ 5348614 w 6588690"/>
              <a:gd name="connsiteY10" fmla="*/ 1542789 h 4498932"/>
              <a:gd name="connsiteX11" fmla="*/ 6563638 w 6588690"/>
              <a:gd name="connsiteY11" fmla="*/ 1091852 h 4498932"/>
              <a:gd name="connsiteX12" fmla="*/ 6588690 w 6588690"/>
              <a:gd name="connsiteY12" fmla="*/ 89770 h 4498932"/>
              <a:gd name="connsiteX13" fmla="*/ 4296427 w 6588690"/>
              <a:gd name="connsiteY13" fmla="*/ 102296 h 4498932"/>
              <a:gd name="connsiteX14" fmla="*/ 2617940 w 6588690"/>
              <a:gd name="connsiteY14" fmla="*/ 1430055 h 4498932"/>
              <a:gd name="connsiteX15" fmla="*/ 2304789 w 6588690"/>
              <a:gd name="connsiteY15" fmla="*/ 1054274 h 4498932"/>
              <a:gd name="connsiteX16" fmla="*/ 2592888 w 6588690"/>
              <a:gd name="connsiteY16" fmla="*/ 941540 h 4498932"/>
              <a:gd name="connsiteX17" fmla="*/ 2567836 w 6588690"/>
              <a:gd name="connsiteY17" fmla="*/ 39666 h 4498932"/>
              <a:gd name="connsiteX18" fmla="*/ 895611 w 6588690"/>
              <a:gd name="connsiteY18" fmla="*/ 0 h 4498932"/>
              <a:gd name="connsiteX19" fmla="*/ 895611 w 6588690"/>
              <a:gd name="connsiteY19" fmla="*/ 914400 h 4498932"/>
              <a:gd name="connsiteX20" fmla="*/ 0 w 6588690"/>
              <a:gd name="connsiteY20" fmla="*/ 1668049 h 4498932"/>
              <a:gd name="connsiteX0" fmla="*/ 0 w 6588690"/>
              <a:gd name="connsiteY0" fmla="*/ 1628383 h 4459266"/>
              <a:gd name="connsiteX1" fmla="*/ 0 w 6588690"/>
              <a:gd name="connsiteY1" fmla="*/ 3482235 h 4459266"/>
              <a:gd name="connsiteX2" fmla="*/ 2141951 w 6588690"/>
              <a:gd name="connsiteY2" fmla="*/ 3482235 h 4459266"/>
              <a:gd name="connsiteX3" fmla="*/ 2141951 w 6588690"/>
              <a:gd name="connsiteY3" fmla="*/ 4459266 h 4459266"/>
              <a:gd name="connsiteX4" fmla="*/ 3469710 w 6588690"/>
              <a:gd name="connsiteY4" fmla="*/ 4434213 h 4459266"/>
              <a:gd name="connsiteX5" fmla="*/ 3457184 w 6588690"/>
              <a:gd name="connsiteY5" fmla="*/ 3444657 h 4459266"/>
              <a:gd name="connsiteX6" fmla="*/ 2931090 w 6588690"/>
              <a:gd name="connsiteY6" fmla="*/ 2417523 h 4459266"/>
              <a:gd name="connsiteX7" fmla="*/ 4133589 w 6588690"/>
              <a:gd name="connsiteY7" fmla="*/ 2104372 h 4459266"/>
              <a:gd name="connsiteX8" fmla="*/ 4121063 w 6588690"/>
              <a:gd name="connsiteY8" fmla="*/ 2492679 h 4459266"/>
              <a:gd name="connsiteX9" fmla="*/ 5398718 w 6588690"/>
              <a:gd name="connsiteY9" fmla="*/ 2517731 h 4459266"/>
              <a:gd name="connsiteX10" fmla="*/ 5348614 w 6588690"/>
              <a:gd name="connsiteY10" fmla="*/ 1503123 h 4459266"/>
              <a:gd name="connsiteX11" fmla="*/ 6563638 w 6588690"/>
              <a:gd name="connsiteY11" fmla="*/ 1052186 h 4459266"/>
              <a:gd name="connsiteX12" fmla="*/ 6588690 w 6588690"/>
              <a:gd name="connsiteY12" fmla="*/ 50104 h 4459266"/>
              <a:gd name="connsiteX13" fmla="*/ 4296427 w 6588690"/>
              <a:gd name="connsiteY13" fmla="*/ 62630 h 4459266"/>
              <a:gd name="connsiteX14" fmla="*/ 2617940 w 6588690"/>
              <a:gd name="connsiteY14" fmla="*/ 1390389 h 4459266"/>
              <a:gd name="connsiteX15" fmla="*/ 2304789 w 6588690"/>
              <a:gd name="connsiteY15" fmla="*/ 1014608 h 4459266"/>
              <a:gd name="connsiteX16" fmla="*/ 2592888 w 6588690"/>
              <a:gd name="connsiteY16" fmla="*/ 901874 h 4459266"/>
              <a:gd name="connsiteX17" fmla="*/ 2567836 w 6588690"/>
              <a:gd name="connsiteY17" fmla="*/ 0 h 4459266"/>
              <a:gd name="connsiteX18" fmla="*/ 895611 w 6588690"/>
              <a:gd name="connsiteY18" fmla="*/ 36534 h 4459266"/>
              <a:gd name="connsiteX19" fmla="*/ 895611 w 6588690"/>
              <a:gd name="connsiteY19" fmla="*/ 874734 h 4459266"/>
              <a:gd name="connsiteX20" fmla="*/ 0 w 6588690"/>
              <a:gd name="connsiteY20" fmla="*/ 1628383 h 445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88690" h="4459266">
                <a:moveTo>
                  <a:pt x="0" y="1628383"/>
                </a:moveTo>
                <a:lnTo>
                  <a:pt x="0" y="3482235"/>
                </a:lnTo>
                <a:lnTo>
                  <a:pt x="2141951" y="3482235"/>
                </a:lnTo>
                <a:lnTo>
                  <a:pt x="2141951" y="4459266"/>
                </a:lnTo>
                <a:lnTo>
                  <a:pt x="3469710" y="4434213"/>
                </a:lnTo>
                <a:lnTo>
                  <a:pt x="3457184" y="3444657"/>
                </a:lnTo>
                <a:lnTo>
                  <a:pt x="2931090" y="2417523"/>
                </a:lnTo>
                <a:lnTo>
                  <a:pt x="4133589" y="2104372"/>
                </a:lnTo>
                <a:lnTo>
                  <a:pt x="4121063" y="2492679"/>
                </a:lnTo>
                <a:lnTo>
                  <a:pt x="5398718" y="2517731"/>
                </a:lnTo>
                <a:lnTo>
                  <a:pt x="5348614" y="1503123"/>
                </a:lnTo>
                <a:lnTo>
                  <a:pt x="6563638" y="1052186"/>
                </a:lnTo>
                <a:lnTo>
                  <a:pt x="6588690" y="50104"/>
                </a:lnTo>
                <a:lnTo>
                  <a:pt x="4296427" y="62630"/>
                </a:lnTo>
                <a:lnTo>
                  <a:pt x="2617940" y="1390389"/>
                </a:lnTo>
                <a:lnTo>
                  <a:pt x="2304789" y="1014608"/>
                </a:lnTo>
                <a:lnTo>
                  <a:pt x="2592888" y="901874"/>
                </a:lnTo>
                <a:lnTo>
                  <a:pt x="2567836" y="0"/>
                </a:lnTo>
                <a:lnTo>
                  <a:pt x="895611" y="36534"/>
                </a:lnTo>
                <a:lnTo>
                  <a:pt x="895611" y="874734"/>
                </a:lnTo>
                <a:lnTo>
                  <a:pt x="0" y="1628383"/>
                </a:lnTo>
                <a:close/>
              </a:path>
            </a:pathLst>
          </a:custGeom>
          <a:solidFill>
            <a:srgbClr val="FFFF66">
              <a:alpha val="46000"/>
            </a:srgbClr>
          </a:solidFill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7239000" y="2057400"/>
            <a:ext cx="742950" cy="74295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438400" y="1828800"/>
            <a:ext cx="13716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Application VM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5715000" y="1981200"/>
            <a:ext cx="742950" cy="742950"/>
          </a:xfrm>
          <a:prstGeom prst="rect">
            <a:avLst/>
          </a:prstGeom>
          <a:noFill/>
        </p:spPr>
      </p:pic>
      <p:pic>
        <p:nvPicPr>
          <p:cNvPr id="17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5715000" y="2895600"/>
            <a:ext cx="742950" cy="742950"/>
          </a:xfrm>
          <a:prstGeom prst="rect">
            <a:avLst/>
          </a:prstGeom>
          <a:noFill/>
        </p:spPr>
      </p:pic>
      <p:pic>
        <p:nvPicPr>
          <p:cNvPr id="18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2743200" y="2362200"/>
            <a:ext cx="742950" cy="74295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133600" y="4495800"/>
            <a:ext cx="9906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Server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3" name="Picture 5" descr="C:\Documents and Settings\phil\Local Settings\Temporary Internet Files\Content.IE5\WLK0X81M\MC900433880[1].png"/>
          <p:cNvPicPr>
            <a:picLocks noChangeAspect="1" noChangeArrowheads="1"/>
          </p:cNvPicPr>
          <p:nvPr/>
        </p:nvPicPr>
        <p:blipFill>
          <a:blip r:embed="rId4" cstate="print">
            <a:lum bright="-32000" contrast="51000"/>
          </a:blip>
          <a:srcRect/>
          <a:stretch>
            <a:fillRect/>
          </a:stretch>
        </p:blipFill>
        <p:spPr bwMode="auto">
          <a:xfrm>
            <a:off x="2667000" y="4114800"/>
            <a:ext cx="692150" cy="692150"/>
          </a:xfrm>
          <a:prstGeom prst="rect">
            <a:avLst/>
          </a:prstGeom>
          <a:noFill/>
        </p:spPr>
      </p:pic>
      <p:pic>
        <p:nvPicPr>
          <p:cNvPr id="23" name="Picture 5" descr="C:\Documents and Settings\phil\Local Settings\Temporary Internet Files\Content.IE5\WLK0X81M\MC900433880[1].png"/>
          <p:cNvPicPr>
            <a:picLocks noChangeAspect="1" noChangeArrowheads="1"/>
          </p:cNvPicPr>
          <p:nvPr/>
        </p:nvPicPr>
        <p:blipFill>
          <a:blip r:embed="rId4" cstate="print">
            <a:lum bright="-32000" contrast="51000"/>
          </a:blip>
          <a:srcRect/>
          <a:stretch>
            <a:fillRect/>
          </a:stretch>
        </p:blipFill>
        <p:spPr bwMode="auto">
          <a:xfrm>
            <a:off x="6019800" y="3429000"/>
            <a:ext cx="692150" cy="692150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>
            <a:stCxn id="49" idx="6"/>
            <a:endCxn id="56" idx="2"/>
          </p:cNvCxnSpPr>
          <p:nvPr/>
        </p:nvCxnSpPr>
        <p:spPr>
          <a:xfrm flipV="1">
            <a:off x="3451860" y="2971801"/>
            <a:ext cx="1630681" cy="60960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2"/>
            <a:endCxn id="49" idx="1"/>
          </p:cNvCxnSpPr>
          <p:nvPr/>
        </p:nvCxnSpPr>
        <p:spPr>
          <a:xfrm>
            <a:off x="3114675" y="3105150"/>
            <a:ext cx="298161" cy="460086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49" idx="2"/>
          </p:cNvCxnSpPr>
          <p:nvPr/>
        </p:nvCxnSpPr>
        <p:spPr>
          <a:xfrm flipV="1">
            <a:off x="2114550" y="3581401"/>
            <a:ext cx="1291591" cy="219074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53" idx="3"/>
            <a:endCxn id="49" idx="2"/>
          </p:cNvCxnSpPr>
          <p:nvPr/>
        </p:nvCxnSpPr>
        <p:spPr>
          <a:xfrm flipV="1">
            <a:off x="3359150" y="3581401"/>
            <a:ext cx="46991" cy="879474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7" idx="0"/>
            <a:endCxn id="49" idx="5"/>
          </p:cNvCxnSpPr>
          <p:nvPr/>
        </p:nvCxnSpPr>
        <p:spPr>
          <a:xfrm flipH="1" flipV="1">
            <a:off x="3445165" y="3597565"/>
            <a:ext cx="801253" cy="1584035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56" idx="0"/>
          </p:cNvCxnSpPr>
          <p:nvPr/>
        </p:nvCxnSpPr>
        <p:spPr>
          <a:xfrm flipH="1">
            <a:off x="5105401" y="2362200"/>
            <a:ext cx="609599" cy="586741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" idx="1"/>
            <a:endCxn id="56" idx="4"/>
          </p:cNvCxnSpPr>
          <p:nvPr/>
        </p:nvCxnSpPr>
        <p:spPr>
          <a:xfrm flipH="1" flipV="1">
            <a:off x="5105401" y="2994660"/>
            <a:ext cx="609599" cy="272415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1"/>
            <a:endCxn id="56" idx="6"/>
          </p:cNvCxnSpPr>
          <p:nvPr/>
        </p:nvCxnSpPr>
        <p:spPr>
          <a:xfrm flipH="1">
            <a:off x="5128260" y="2428875"/>
            <a:ext cx="2110740" cy="542926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3" idx="1"/>
            <a:endCxn id="56" idx="3"/>
          </p:cNvCxnSpPr>
          <p:nvPr/>
        </p:nvCxnSpPr>
        <p:spPr>
          <a:xfrm flipH="1" flipV="1">
            <a:off x="5089236" y="2987965"/>
            <a:ext cx="930564" cy="78711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10400" y="3276600"/>
            <a:ext cx="1447800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Overlay Network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1" name="Straight Arrow Connector 70"/>
          <p:cNvCxnSpPr>
            <a:stCxn id="69" idx="0"/>
          </p:cNvCxnSpPr>
          <p:nvPr/>
        </p:nvCxnSpPr>
        <p:spPr>
          <a:xfrm flipH="1" flipV="1">
            <a:off x="6553200" y="2667000"/>
            <a:ext cx="11811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62000" y="914400"/>
            <a:ext cx="701040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User-Controlled Trust Envelope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6" name="Straight Arrow Connector 75"/>
          <p:cNvCxnSpPr>
            <a:stCxn id="75" idx="2"/>
          </p:cNvCxnSpPr>
          <p:nvPr/>
        </p:nvCxnSpPr>
        <p:spPr>
          <a:xfrm>
            <a:off x="4267200" y="1283732"/>
            <a:ext cx="762000" cy="8498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Multidocument 86"/>
          <p:cNvSpPr/>
          <p:nvPr/>
        </p:nvSpPr>
        <p:spPr>
          <a:xfrm>
            <a:off x="5562600" y="5029200"/>
            <a:ext cx="1752600" cy="1143000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Other Networks</a:t>
            </a:r>
            <a:endParaRPr lang="en-US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4" name="Elbow Connector 93"/>
          <p:cNvCxnSpPr>
            <a:stCxn id="87" idx="0"/>
            <a:endCxn id="56" idx="4"/>
          </p:cNvCxnSpPr>
          <p:nvPr/>
        </p:nvCxnSpPr>
        <p:spPr>
          <a:xfrm rot="16200000" flipV="1">
            <a:off x="4815167" y="3284894"/>
            <a:ext cx="2034540" cy="1454071"/>
          </a:xfrm>
          <a:prstGeom prst="bentConnector3">
            <a:avLst>
              <a:gd name="adj1" fmla="val 4307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Firewall"/>
          <p:cNvSpPr>
            <a:spLocks noEditPoints="1" noChangeArrowheads="1"/>
          </p:cNvSpPr>
          <p:nvPr/>
        </p:nvSpPr>
        <p:spPr bwMode="auto">
          <a:xfrm>
            <a:off x="4648200" y="3657600"/>
            <a:ext cx="914400" cy="6794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276600" y="34290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53000" y="28194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06141" y="35585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082541" y="29489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38200" y="2286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Step after this one: Network Overlays</a:t>
            </a:r>
            <a:endParaRPr lang="en-US" sz="32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3810000" y="5181600"/>
            <a:ext cx="914400" cy="762000"/>
            <a:chOff x="4191000" y="5410200"/>
            <a:chExt cx="1676400" cy="990600"/>
          </a:xfrm>
        </p:grpSpPr>
        <p:sp>
          <p:nvSpPr>
            <p:cNvPr id="37" name="Rectangle 36"/>
            <p:cNvSpPr/>
            <p:nvPr/>
          </p:nvSpPr>
          <p:spPr>
            <a:xfrm>
              <a:off x="4800600" y="5410200"/>
              <a:ext cx="3810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4191000" y="6019800"/>
              <a:ext cx="381000" cy="381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648200" y="6019800"/>
              <a:ext cx="381000" cy="381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5486400" y="6019800"/>
              <a:ext cx="381000" cy="381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05400" y="6172200"/>
              <a:ext cx="76200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257800" y="6172200"/>
              <a:ext cx="76200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410200" y="6172200"/>
              <a:ext cx="76200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Predefined Process 51"/>
            <p:cNvSpPr/>
            <p:nvPr/>
          </p:nvSpPr>
          <p:spPr>
            <a:xfrm>
              <a:off x="4191000" y="5867400"/>
              <a:ext cx="1600200" cy="152400"/>
            </a:xfrm>
            <a:prstGeom prst="flowChartPredefined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4991100" y="571500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524000" y="3733800"/>
            <a:ext cx="1066800" cy="685800"/>
            <a:chOff x="1371600" y="3810000"/>
            <a:chExt cx="1676400" cy="990600"/>
          </a:xfrm>
        </p:grpSpPr>
        <p:sp>
          <p:nvSpPr>
            <p:cNvPr id="58" name="Rectangle 57"/>
            <p:cNvSpPr/>
            <p:nvPr/>
          </p:nvSpPr>
          <p:spPr>
            <a:xfrm>
              <a:off x="1981200" y="3810000"/>
              <a:ext cx="3810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1371600" y="4419600"/>
              <a:ext cx="381000" cy="381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828800" y="4419600"/>
              <a:ext cx="381000" cy="381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2667000" y="4419600"/>
              <a:ext cx="381000" cy="381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286000" y="4572000"/>
              <a:ext cx="76200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38400" y="4572000"/>
              <a:ext cx="76200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590800" y="4572000"/>
              <a:ext cx="76200" cy="457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Predefined Process 64"/>
            <p:cNvSpPr/>
            <p:nvPr/>
          </p:nvSpPr>
          <p:spPr>
            <a:xfrm>
              <a:off x="1371600" y="4267200"/>
              <a:ext cx="1600200" cy="152400"/>
            </a:xfrm>
            <a:prstGeom prst="flowChartPredefined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2171700" y="411480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Machine Immigration/Cloning (PRAGMA Supports this Today)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1981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NCHC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1981200"/>
            <a:ext cx="1676400" cy="1143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AIST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29200" y="1981200"/>
            <a:ext cx="1676400" cy="1143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LZU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3657600"/>
            <a:ext cx="4114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gFarm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38862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886200"/>
            <a:ext cx="381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19600" y="38862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86600" y="1981200"/>
            <a:ext cx="1676400" cy="11430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UCSD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29200" y="3886200"/>
            <a:ext cx="3810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5" idx="0"/>
          </p:cNvCxnSpPr>
          <p:nvPr/>
        </p:nvCxnSpPr>
        <p:spPr>
          <a:xfrm flipV="1">
            <a:off x="1524000" y="1752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733800" y="1752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67400" y="1752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924800" y="1752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and Round Single Corner Rectangle 20"/>
          <p:cNvSpPr/>
          <p:nvPr/>
        </p:nvSpPr>
        <p:spPr>
          <a:xfrm>
            <a:off x="1600200" y="4724400"/>
            <a:ext cx="5334000" cy="182880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 Hosting Infrastructure (site –specific)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0" y="54102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476500" y="5181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19400" y="54102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09900" y="5181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52800" y="54102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543300" y="5181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267200" y="5410200"/>
            <a:ext cx="381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457700" y="5181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00600" y="5410200"/>
            <a:ext cx="381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991100" y="5181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edefined Process 32"/>
          <p:cNvSpPr/>
          <p:nvPr/>
        </p:nvSpPr>
        <p:spPr>
          <a:xfrm>
            <a:off x="2286000" y="4953000"/>
            <a:ext cx="2895600" cy="228600"/>
          </a:xfrm>
          <a:prstGeom prst="flowChartPredefined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Virtual  Cluster Replication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700" y="18288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NCHC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95600" y="1828800"/>
            <a:ext cx="1371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AIST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29200" y="1828800"/>
            <a:ext cx="1371600" cy="7589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LZU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3657600"/>
            <a:ext cx="4114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gFarm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38100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3810000"/>
            <a:ext cx="381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19600" y="38100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86600" y="1828800"/>
            <a:ext cx="1371600" cy="75895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UCSD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05400" y="3810000"/>
            <a:ext cx="3810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1295400" y="1600200"/>
            <a:ext cx="1905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581400" y="16002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15000" y="16002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72400" y="16002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and Round Single Corner Rectangle 20"/>
          <p:cNvSpPr/>
          <p:nvPr/>
        </p:nvSpPr>
        <p:spPr>
          <a:xfrm>
            <a:off x="1600200" y="4724400"/>
            <a:ext cx="5334000" cy="213360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 Hosting Infrastructure (site –specific)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19400" y="5410200"/>
            <a:ext cx="381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09900" y="5181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00600" y="5410200"/>
            <a:ext cx="381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991100" y="51816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edefined Process 32"/>
          <p:cNvSpPr/>
          <p:nvPr/>
        </p:nvSpPr>
        <p:spPr>
          <a:xfrm>
            <a:off x="2514600" y="4953000"/>
            <a:ext cx="2895600" cy="228600"/>
          </a:xfrm>
          <a:prstGeom prst="flowChartPredefined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Network</a:t>
            </a:r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533400" y="28956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990600" y="28956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1828800" y="28956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447800" y="3048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00200" y="3048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52600" y="3048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edefined Process 40"/>
          <p:cNvSpPr/>
          <p:nvPr/>
        </p:nvSpPr>
        <p:spPr>
          <a:xfrm>
            <a:off x="533400" y="2743200"/>
            <a:ext cx="1600200" cy="152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333500" y="25908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/>
          <p:cNvSpPr/>
          <p:nvPr/>
        </p:nvSpPr>
        <p:spPr>
          <a:xfrm>
            <a:off x="2286000" y="3962400"/>
            <a:ext cx="3810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2743200" y="28956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3200400" y="28956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4038600" y="28956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57600" y="30480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10000" y="30480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962400" y="30480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redefined Process 58"/>
          <p:cNvSpPr/>
          <p:nvPr/>
        </p:nvSpPr>
        <p:spPr>
          <a:xfrm>
            <a:off x="2743200" y="2743200"/>
            <a:ext cx="1600200" cy="152400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543300" y="25908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>
            <a:off x="4876800" y="2895600"/>
            <a:ext cx="381000" cy="381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5334000" y="2895600"/>
            <a:ext cx="381000" cy="381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6172200" y="2895600"/>
            <a:ext cx="381000" cy="381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791200" y="3048000"/>
            <a:ext cx="76200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943600" y="3048000"/>
            <a:ext cx="76200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096000" y="3048000"/>
            <a:ext cx="76200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Predefined Process 66"/>
          <p:cNvSpPr/>
          <p:nvPr/>
        </p:nvSpPr>
        <p:spPr>
          <a:xfrm>
            <a:off x="4876800" y="2743200"/>
            <a:ext cx="1600200" cy="152400"/>
          </a:xfrm>
          <a:prstGeom prst="flowChartPredefined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5676900" y="25908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Isosceles Triangle 68"/>
          <p:cNvSpPr/>
          <p:nvPr/>
        </p:nvSpPr>
        <p:spPr>
          <a:xfrm>
            <a:off x="7010400" y="2895600"/>
            <a:ext cx="381000" cy="3810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7467600" y="2895600"/>
            <a:ext cx="381000" cy="3810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8305800" y="2895600"/>
            <a:ext cx="381000" cy="3810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924800" y="3048000"/>
            <a:ext cx="76200" cy="457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077200" y="3048000"/>
            <a:ext cx="76200" cy="457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29600" y="3048000"/>
            <a:ext cx="76200" cy="457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Predefined Process 74"/>
          <p:cNvSpPr/>
          <p:nvPr/>
        </p:nvSpPr>
        <p:spPr>
          <a:xfrm>
            <a:off x="7010400" y="2743200"/>
            <a:ext cx="1600200" cy="152400"/>
          </a:xfrm>
          <a:prstGeom prst="flowChartPredefined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7810500" y="25908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>
            <a:off x="3124200" y="39624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4724400" y="3962400"/>
            <a:ext cx="381000" cy="381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5410200" y="3962400"/>
            <a:ext cx="381000" cy="3810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2209800" y="6019800"/>
            <a:ext cx="381000" cy="381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2667000" y="6019800"/>
            <a:ext cx="381000" cy="381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3505200" y="6019800"/>
            <a:ext cx="381000" cy="3810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124200" y="6172200"/>
            <a:ext cx="76200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276600" y="6172200"/>
            <a:ext cx="76200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429000" y="6172200"/>
            <a:ext cx="76200" cy="457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Predefined Process 85"/>
          <p:cNvSpPr/>
          <p:nvPr/>
        </p:nvSpPr>
        <p:spPr>
          <a:xfrm>
            <a:off x="2209800" y="5867400"/>
            <a:ext cx="1600200" cy="152400"/>
          </a:xfrm>
          <a:prstGeom prst="flowChartPredefined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3009900" y="5715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Isosceles Triangle 87"/>
          <p:cNvSpPr/>
          <p:nvPr/>
        </p:nvSpPr>
        <p:spPr>
          <a:xfrm>
            <a:off x="4191000" y="6019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4648200" y="6019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/>
        </p:nvSpPr>
        <p:spPr>
          <a:xfrm>
            <a:off x="5486400" y="6019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05400" y="6172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257800" y="6172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10200" y="6172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Predefined Process 93"/>
          <p:cNvSpPr/>
          <p:nvPr/>
        </p:nvSpPr>
        <p:spPr>
          <a:xfrm>
            <a:off x="4191000" y="5867400"/>
            <a:ext cx="1600200" cy="152400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4991100" y="5715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Virtual Clusters?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analysis requires MPI parallel computing. </a:t>
            </a:r>
            <a:r>
              <a:rPr lang="en-US" dirty="0" smtClean="0">
                <a:sym typeface="Wingdings" pitchFamily="2" charset="2"/>
              </a:rPr>
              <a:t> Cluster instead of single VM</a:t>
            </a:r>
          </a:p>
          <a:p>
            <a:r>
              <a:rPr lang="en-US" dirty="0" smtClean="0">
                <a:sym typeface="Wingdings" pitchFamily="2" charset="2"/>
              </a:rPr>
              <a:t>Supports other load managers (not just Condor). SGE, Torque, …</a:t>
            </a:r>
          </a:p>
          <a:p>
            <a:r>
              <a:rPr lang="en-US" dirty="0" smtClean="0">
                <a:sym typeface="Wingdings" pitchFamily="2" charset="2"/>
              </a:rPr>
              <a:t>Many understand “cluster” – makes the cloud less mysterious (or intimidating)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Virtual Cluster has two images:</a:t>
            </a:r>
          </a:p>
          <a:p>
            <a:pPr lvl="1"/>
            <a:r>
              <a:rPr lang="en-US" dirty="0" smtClean="0"/>
              <a:t>Frontend or head node</a:t>
            </a:r>
          </a:p>
          <a:p>
            <a:pPr lvl="1"/>
            <a:r>
              <a:rPr lang="en-US" dirty="0" smtClean="0"/>
              <a:t>Compute Node image</a:t>
            </a:r>
          </a:p>
          <a:p>
            <a:r>
              <a:rPr lang="en-US" dirty="0" smtClean="0"/>
              <a:t>Virtual Cluster has an internal network topology</a:t>
            </a:r>
          </a:p>
          <a:p>
            <a:r>
              <a:rPr lang="en-US" dirty="0" smtClean="0"/>
              <a:t>Targeting a frontend to a new FQDN (fully qualified domain name) is more invasive</a:t>
            </a:r>
          </a:p>
          <a:p>
            <a:pPr lvl="1"/>
            <a:r>
              <a:rPr lang="en-US" dirty="0" smtClean="0"/>
              <a:t>SGE, for example is tightly coupled to FQDN</a:t>
            </a:r>
          </a:p>
          <a:p>
            <a:pPr lvl="1"/>
            <a:r>
              <a:rPr lang="en-US" dirty="0" smtClean="0"/>
              <a:t>Web services deployment  can require reconfiguration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to move VCs?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Nadya</a:t>
            </a:r>
            <a:r>
              <a:rPr lang="en-US" dirty="0" smtClean="0"/>
              <a:t> Williams Demo of moving Rocks cluster to Amazon VPC (Virtual Private Cluster)</a:t>
            </a:r>
          </a:p>
          <a:p>
            <a:r>
              <a:rPr lang="en-US" dirty="0" smtClean="0"/>
              <a:t>Have moved two clusters (one from NCHC, one from AIST) to UCSD</a:t>
            </a:r>
          </a:p>
          <a:p>
            <a:r>
              <a:rPr lang="en-US" dirty="0" smtClean="0"/>
              <a:t>Let’s talk about what had to be changed to move AIST’s cluster to UCSD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needed to be changed in the images (AIST)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Network Configuration</a:t>
            </a:r>
          </a:p>
          <a:p>
            <a:pPr lvl="1"/>
            <a:r>
              <a:rPr lang="en-US" dirty="0" smtClean="0"/>
              <a:t>eth0: Public Interface, IP, </a:t>
            </a:r>
            <a:r>
              <a:rPr lang="en-US" dirty="0" err="1" smtClean="0"/>
              <a:t>Netmask</a:t>
            </a:r>
            <a:r>
              <a:rPr lang="en-US" dirty="0" smtClean="0"/>
              <a:t>, MAC Address</a:t>
            </a:r>
          </a:p>
          <a:p>
            <a:pPr lvl="1"/>
            <a:r>
              <a:rPr lang="en-US" dirty="0" smtClean="0"/>
              <a:t>eth1: Private interface, IP, </a:t>
            </a:r>
            <a:r>
              <a:rPr lang="en-US" dirty="0" err="1" smtClean="0"/>
              <a:t>Netmask</a:t>
            </a:r>
            <a:endParaRPr lang="en-US" dirty="0" smtClean="0"/>
          </a:p>
          <a:p>
            <a:pPr lvl="1"/>
            <a:r>
              <a:rPr lang="en-US" dirty="0" smtClean="0"/>
              <a:t>Default Gateway</a:t>
            </a:r>
          </a:p>
          <a:p>
            <a:pPr lvl="1"/>
            <a:r>
              <a:rPr lang="en-US" dirty="0" smtClean="0"/>
              <a:t>Name server</a:t>
            </a:r>
          </a:p>
          <a:p>
            <a:r>
              <a:rPr lang="en-US" dirty="0" err="1" smtClean="0"/>
              <a:t>IPtables</a:t>
            </a:r>
            <a:endParaRPr lang="en-US" dirty="0" smtClean="0"/>
          </a:p>
          <a:p>
            <a:pPr lvl="1"/>
            <a:r>
              <a:rPr lang="en-US" dirty="0" smtClean="0"/>
              <a:t>Accept all traffic on private network</a:t>
            </a:r>
          </a:p>
          <a:p>
            <a:pPr lvl="1"/>
            <a:r>
              <a:rPr lang="en-US" dirty="0" smtClean="0"/>
              <a:t>Enable NAT on frontend for Forwarding</a:t>
            </a:r>
          </a:p>
          <a:p>
            <a:r>
              <a:rPr lang="en-US" dirty="0" err="1" smtClean="0"/>
              <a:t>udev</a:t>
            </a:r>
            <a:r>
              <a:rPr lang="en-US" dirty="0" smtClean="0"/>
              <a:t>/</a:t>
            </a:r>
            <a:r>
              <a:rPr lang="en-US" dirty="0" err="1" smtClean="0"/>
              <a:t>rules.d</a:t>
            </a:r>
            <a:r>
              <a:rPr lang="en-US" dirty="0" smtClean="0"/>
              <a:t>/70-persistent-net.rules</a:t>
            </a:r>
          </a:p>
          <a:p>
            <a:pPr lvl="1"/>
            <a:r>
              <a:rPr lang="en-US" dirty="0" smtClean="0"/>
              <a:t>Had MAC address coded for </a:t>
            </a:r>
            <a:r>
              <a:rPr lang="en-US" dirty="0" err="1" smtClean="0"/>
              <a:t>OpenNebula</a:t>
            </a:r>
            <a:r>
              <a:rPr lang="en-US" dirty="0" smtClean="0"/>
              <a:t> hosting environment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Assumptions in 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325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Identical virtual images, but networking assumptions different. </a:t>
            </a:r>
          </a:p>
          <a:p>
            <a:endParaRPr lang="en-US" dirty="0" smtClean="0"/>
          </a:p>
          <a:p>
            <a:r>
              <a:rPr lang="en-US" dirty="0" smtClean="0"/>
              <a:t>In our hosting environment (Rocks), we needed to understand the assumptions, so that we could allocate resources properly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1905000"/>
            <a:ext cx="1371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AIST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52600" y="16764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914400" y="2971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371600" y="2971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2209800" y="2971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3124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81200" y="3124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33600" y="3124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edefined Process 11"/>
          <p:cNvSpPr/>
          <p:nvPr/>
        </p:nvSpPr>
        <p:spPr>
          <a:xfrm>
            <a:off x="914400" y="2819400"/>
            <a:ext cx="1600200" cy="152400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714500" y="2667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638800" y="1905000"/>
            <a:ext cx="1371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</a:t>
            </a:r>
          </a:p>
          <a:p>
            <a:pPr algn="ctr"/>
            <a:r>
              <a:rPr lang="en-US" dirty="0" smtClean="0"/>
              <a:t>AIST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324600" y="1676400"/>
            <a:ext cx="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5486400" y="2971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943600" y="2971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6781800" y="29718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00800" y="3124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53200" y="3124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05600" y="31242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edefined Process 21"/>
          <p:cNvSpPr/>
          <p:nvPr/>
        </p:nvSpPr>
        <p:spPr>
          <a:xfrm>
            <a:off x="5486400" y="2819400"/>
            <a:ext cx="1600200" cy="152400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286500" y="2667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edefined Process 23"/>
          <p:cNvSpPr/>
          <p:nvPr/>
        </p:nvSpPr>
        <p:spPr>
          <a:xfrm>
            <a:off x="914400" y="1371600"/>
            <a:ext cx="1676400" cy="304800"/>
          </a:xfrm>
          <a:prstGeom prst="flowChartPredefined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Net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3886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AIST Network </a:t>
            </a:r>
          </a:p>
          <a:p>
            <a:pPr algn="ctr"/>
            <a:r>
              <a:rPr lang="en-US" dirty="0" smtClean="0"/>
              <a:t>Public/Private on every Node</a:t>
            </a:r>
            <a:endParaRPr lang="en-US" dirty="0"/>
          </a:p>
        </p:txBody>
      </p:sp>
      <p:sp>
        <p:nvSpPr>
          <p:cNvPr id="26" name="Flowchart: Predefined Process 25"/>
          <p:cNvSpPr/>
          <p:nvPr/>
        </p:nvSpPr>
        <p:spPr>
          <a:xfrm>
            <a:off x="5486400" y="1371600"/>
            <a:ext cx="1676400" cy="304800"/>
          </a:xfrm>
          <a:prstGeom prst="flowChartPredefined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Net</a:t>
            </a:r>
            <a:endParaRPr lang="en-US" dirty="0"/>
          </a:p>
        </p:txBody>
      </p:sp>
      <p:cxnSp>
        <p:nvCxnSpPr>
          <p:cNvPr id="28" name="Shape 27"/>
          <p:cNvCxnSpPr>
            <a:stCxn id="18" idx="3"/>
            <a:endCxn id="26" idx="3"/>
          </p:cNvCxnSpPr>
          <p:nvPr/>
        </p:nvCxnSpPr>
        <p:spPr>
          <a:xfrm rot="5400000" flipH="1" flipV="1">
            <a:off x="6153150" y="2343150"/>
            <a:ext cx="1828800" cy="190500"/>
          </a:xfrm>
          <a:prstGeom prst="bentConnector4">
            <a:avLst>
              <a:gd name="adj1" fmla="val -12500"/>
              <a:gd name="adj2" fmla="val 22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17" idx="3"/>
            <a:endCxn id="26" idx="0"/>
          </p:cNvCxnSpPr>
          <p:nvPr/>
        </p:nvCxnSpPr>
        <p:spPr>
          <a:xfrm rot="5400000" flipH="1" flipV="1">
            <a:off x="5238750" y="2266950"/>
            <a:ext cx="1981200" cy="190500"/>
          </a:xfrm>
          <a:prstGeom prst="bentConnector5">
            <a:avLst>
              <a:gd name="adj1" fmla="val -22704"/>
              <a:gd name="adj2" fmla="val 807097"/>
              <a:gd name="adj3" fmla="val 11153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6" idx="3"/>
            <a:endCxn id="26" idx="1"/>
          </p:cNvCxnSpPr>
          <p:nvPr/>
        </p:nvCxnSpPr>
        <p:spPr>
          <a:xfrm rot="5400000" flipH="1">
            <a:off x="4667250" y="2343150"/>
            <a:ext cx="1828800" cy="190500"/>
          </a:xfrm>
          <a:prstGeom prst="bentConnector4">
            <a:avLst>
              <a:gd name="adj1" fmla="val -12500"/>
              <a:gd name="adj2" fmla="val 22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3886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Standard Beowulf – Public + Private network. 1 public 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“Proposal” – </a:t>
            </a:r>
            <a:r>
              <a:rPr lang="en-US" dirty="0" smtClean="0">
                <a:solidFill>
                  <a:srgbClr val="00B0F0"/>
                </a:solidFill>
              </a:rPr>
              <a:t>Blue </a:t>
            </a:r>
            <a:r>
              <a:rPr lang="en-US" dirty="0" smtClean="0"/>
              <a:t>boxes need to have “standard” 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038600" cy="4068763"/>
          </a:xfrm>
          <a:solidFill>
            <a:srgbClr val="00B0F0"/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Cluster Description</a:t>
            </a:r>
          </a:p>
          <a:p>
            <a:pPr lvl="1"/>
            <a:r>
              <a:rPr lang="en-US" dirty="0" smtClean="0"/>
              <a:t>Resource requirements</a:t>
            </a:r>
          </a:p>
          <a:p>
            <a:pPr lvl="2"/>
            <a:r>
              <a:rPr lang="en-US" dirty="0" smtClean="0"/>
              <a:t># nodes</a:t>
            </a:r>
          </a:p>
          <a:p>
            <a:pPr lvl="2"/>
            <a:r>
              <a:rPr lang="en-US" dirty="0" smtClean="0"/>
              <a:t>Memory, disk size</a:t>
            </a:r>
          </a:p>
          <a:p>
            <a:pPr lvl="2"/>
            <a:r>
              <a:rPr lang="en-US" dirty="0" smtClean="0"/>
              <a:t>Networking, Public Private</a:t>
            </a:r>
          </a:p>
          <a:p>
            <a:pPr lvl="1"/>
            <a:r>
              <a:rPr lang="en-US" dirty="0" smtClean="0"/>
              <a:t>Image names</a:t>
            </a:r>
          </a:p>
          <a:p>
            <a:pPr lvl="2"/>
            <a:r>
              <a:rPr lang="en-US" dirty="0" smtClean="0"/>
              <a:t>Frontend, Compute</a:t>
            </a:r>
          </a:p>
          <a:p>
            <a:r>
              <a:rPr lang="en-US" dirty="0" smtClean="0"/>
              <a:t>Networking details</a:t>
            </a:r>
          </a:p>
          <a:p>
            <a:pPr lvl="1"/>
            <a:r>
              <a:rPr lang="en-US" dirty="0" smtClean="0"/>
              <a:t>Which is public interface? Which is private interface?</a:t>
            </a:r>
          </a:p>
          <a:p>
            <a:pPr lvl="1"/>
            <a:r>
              <a:rPr lang="en-US" dirty="0" smtClean="0"/>
              <a:t>Topology</a:t>
            </a:r>
            <a:endParaRPr lang="en-US" dirty="0"/>
          </a:p>
          <a:p>
            <a:r>
              <a:rPr lang="en-US" dirty="0" smtClean="0"/>
              <a:t>Native Hypervisor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/>
              <a:t>Virtual Cluster</a:t>
            </a:r>
          </a:p>
          <a:p>
            <a:r>
              <a:rPr lang="en-US" dirty="0" smtClean="0"/>
              <a:t>Needs new naming/IP/network information in standard format </a:t>
            </a:r>
          </a:p>
          <a:p>
            <a:r>
              <a:rPr lang="en-US" dirty="0" smtClean="0"/>
              <a:t>Provides VC-specific reconfiguration scripts (“</a:t>
            </a:r>
            <a:r>
              <a:rPr lang="en-US" dirty="0" err="1" smtClean="0"/>
              <a:t>pragma</a:t>
            </a:r>
            <a:r>
              <a:rPr lang="en-US" dirty="0" smtClean="0"/>
              <a:t>-reconfigure”)</a:t>
            </a:r>
          </a:p>
        </p:txBody>
      </p:sp>
      <p:sp>
        <p:nvSpPr>
          <p:cNvPr id="6" name="Trapezoid 5"/>
          <p:cNvSpPr/>
          <p:nvPr/>
        </p:nvSpPr>
        <p:spPr>
          <a:xfrm>
            <a:off x="1143000" y="6096000"/>
            <a:ext cx="2590800" cy="533400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Convert/Prepare Images (local script)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2400300" y="5745163"/>
            <a:ext cx="38100" cy="3508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unched Tape 8"/>
          <p:cNvSpPr/>
          <p:nvPr/>
        </p:nvSpPr>
        <p:spPr>
          <a:xfrm>
            <a:off x="5715000" y="4343400"/>
            <a:ext cx="1905000" cy="762000"/>
          </a:xfrm>
          <a:prstGeom prst="flowChartPunchedTap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Hosting system-provided “input”</a:t>
            </a:r>
            <a:endParaRPr lang="en-US" dirty="0"/>
          </a:p>
        </p:txBody>
      </p:sp>
      <p:sp>
        <p:nvSpPr>
          <p:cNvPr id="10" name="Vertical Scroll 9"/>
          <p:cNvSpPr/>
          <p:nvPr/>
        </p:nvSpPr>
        <p:spPr>
          <a:xfrm>
            <a:off x="4953000" y="5410200"/>
            <a:ext cx="1524000" cy="1066800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Pragma</a:t>
            </a:r>
            <a:r>
              <a:rPr lang="en-US" sz="1600" dirty="0" smtClean="0"/>
              <a:t>-reconfigure</a:t>
            </a:r>
            <a:endParaRPr lang="en-US" sz="1600" dirty="0"/>
          </a:p>
        </p:txBody>
      </p:sp>
      <p:cxnSp>
        <p:nvCxnSpPr>
          <p:cNvPr id="12" name="Curved Connector 11"/>
          <p:cNvCxnSpPr>
            <a:stCxn id="6" idx="3"/>
            <a:endCxn id="9" idx="1"/>
          </p:cNvCxnSpPr>
          <p:nvPr/>
        </p:nvCxnSpPr>
        <p:spPr>
          <a:xfrm flipV="1">
            <a:off x="3667125" y="4724400"/>
            <a:ext cx="2047875" cy="16383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flipH="1">
            <a:off x="5715000" y="5029200"/>
            <a:ext cx="9525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72400" y="5486400"/>
            <a:ext cx="381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162800" y="60960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620000" y="60960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8458200" y="6096000"/>
            <a:ext cx="381000" cy="3810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77200" y="62484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229600" y="62484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382000" y="6248400"/>
            <a:ext cx="76200" cy="457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edefined Process 24"/>
          <p:cNvSpPr/>
          <p:nvPr/>
        </p:nvSpPr>
        <p:spPr>
          <a:xfrm>
            <a:off x="7162800" y="5943600"/>
            <a:ext cx="1600200" cy="152400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7962900" y="57912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10" idx="3"/>
          </p:cNvCxnSpPr>
          <p:nvPr/>
        </p:nvCxnSpPr>
        <p:spPr>
          <a:xfrm rot="10800000" flipH="1">
            <a:off x="6343650" y="5410200"/>
            <a:ext cx="1657350" cy="533400"/>
          </a:xfrm>
          <a:prstGeom prst="curvedConnector5">
            <a:avLst>
              <a:gd name="adj1" fmla="val 29621"/>
              <a:gd name="adj2" fmla="val 142857"/>
              <a:gd name="adj3" fmla="val 981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1000" y="12192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Hosting Site (any PRAGMA Cloud Site)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433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Virtual Machine Sharing  Virtual Cluster Sharing</vt:lpstr>
      <vt:lpstr>Single Machine Immigration/Cloning (PRAGMA Supports this Today)</vt:lpstr>
      <vt:lpstr>Virtual  Cluster Replication</vt:lpstr>
      <vt:lpstr>Why Virtual Clusters?</vt:lpstr>
      <vt:lpstr>What’s the Difference?</vt:lpstr>
      <vt:lpstr>Possible to move VCs?</vt:lpstr>
      <vt:lpstr>What needed to be changed in the images (AIST)</vt:lpstr>
      <vt:lpstr>Assumptions in Network Topology</vt:lpstr>
      <vt:lpstr>“Proposal” – Blue boxes need to have “standard” formats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 Sharing  Virtual Cluster Sharing</dc:title>
  <dc:creator>phil</dc:creator>
  <cp:lastModifiedBy>phil</cp:lastModifiedBy>
  <cp:revision>7</cp:revision>
  <dcterms:created xsi:type="dcterms:W3CDTF">2012-10-09T08:31:59Z</dcterms:created>
  <dcterms:modified xsi:type="dcterms:W3CDTF">2012-10-10T07:51:14Z</dcterms:modified>
</cp:coreProperties>
</file>