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14" r:id="rId2"/>
  </p:sldMasterIdLst>
  <p:notesMasterIdLst>
    <p:notesMasterId r:id="rId17"/>
  </p:notesMasterIdLst>
  <p:sldIdLst>
    <p:sldId id="256" r:id="rId3"/>
    <p:sldId id="298" r:id="rId4"/>
    <p:sldId id="289" r:id="rId5"/>
    <p:sldId id="292" r:id="rId6"/>
    <p:sldId id="296" r:id="rId7"/>
    <p:sldId id="299" r:id="rId8"/>
    <p:sldId id="281" r:id="rId9"/>
    <p:sldId id="294" r:id="rId10"/>
    <p:sldId id="293" r:id="rId11"/>
    <p:sldId id="300" r:id="rId12"/>
    <p:sldId id="286" r:id="rId13"/>
    <p:sldId id="264" r:id="rId14"/>
    <p:sldId id="301" r:id="rId15"/>
    <p:sldId id="297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66FF66"/>
    <a:srgbClr val="CCFFFF"/>
    <a:srgbClr val="FFFF66"/>
    <a:srgbClr val="FFFFCC"/>
    <a:srgbClr val="FFFF99"/>
    <a:srgbClr val="0066FF"/>
    <a:srgbClr val="70B89D"/>
    <a:srgbClr val="FF5050"/>
    <a:srgbClr val="F58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22" autoAdjust="0"/>
  </p:normalViewPr>
  <p:slideViewPr>
    <p:cSldViewPr>
      <p:cViewPr>
        <p:scale>
          <a:sx n="70" d="100"/>
          <a:sy n="70" d="100"/>
        </p:scale>
        <p:origin x="-117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45E36-A9ED-4EE4-9174-7AD6494FDAAE}" type="datetimeFigureOut">
              <a:rPr kumimoji="1" lang="ja-JP" altLang="en-US" smtClean="0"/>
              <a:pPr/>
              <a:t>2012/10/9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AADD3-B00F-4B6D-8280-9340ABF62A6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48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fld id="{39666FD3-95F4-4CBF-85FB-5429E24C8FDD}" type="slidenum">
              <a:rPr lang="ja-JP" altLang="en-US" sz="1200" b="0" smtClean="0">
                <a:ea typeface="MS PGothic" pitchFamily="34" charset="-128"/>
                <a:cs typeface="Arial" charset="0"/>
              </a:rPr>
              <a:pPr eaLnBrk="1" hangingPunct="1"/>
              <a:t>12</a:t>
            </a:fld>
            <a:endParaRPr lang="en-US" altLang="ja-JP" sz="1200" b="0" smtClean="0">
              <a:ea typeface="MS PGothic" pitchFamily="34" charset="-128"/>
              <a:cs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jpeg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15125" y="404813"/>
            <a:ext cx="2178050" cy="626427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79388" y="404813"/>
            <a:ext cx="6383337" cy="626427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kumimoji="1" lang="ja-JP" altLang="en-US" smtClean="0"/>
              <a:pPr/>
              <a:t>2012/10/9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730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kumimoji="1" lang="ja-JP" altLang="en-US" smtClean="0"/>
              <a:pPr/>
              <a:t>2012/10/9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100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kumimoji="1" lang="ja-JP" altLang="en-US" smtClean="0"/>
              <a:pPr/>
              <a:t>2012/10/9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006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kumimoji="1" lang="ja-JP" altLang="en-US" smtClean="0"/>
              <a:pPr/>
              <a:t>2012/10/9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158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kumimoji="1" lang="ja-JP" altLang="en-US" smtClean="0"/>
              <a:pPr/>
              <a:t>2012/10/9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99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389" y="1052515"/>
            <a:ext cx="8713787" cy="5474411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kumimoji="1" lang="ja-JP" altLang="en-US" smtClean="0"/>
              <a:pPr/>
              <a:t>2012/10/9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832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4990-C82A-41ED-B6C2-C22C7579561F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C616-6D66-485C-A454-B1402F8CE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09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kumimoji="1" lang="ja-JP" altLang="en-US" smtClean="0"/>
              <a:pPr/>
              <a:t>2012/10/9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070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kumimoji="1" lang="ja-JP" altLang="en-US" smtClean="0"/>
              <a:pPr/>
              <a:t>2012/10/9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3804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kumimoji="1" lang="ja-JP" altLang="en-US" smtClean="0"/>
              <a:pPr/>
              <a:t>2012/10/9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2441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kumimoji="1" lang="ja-JP" altLang="en-US" smtClean="0"/>
              <a:pPr/>
              <a:t>2012/10/9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8501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0" y="0"/>
          <a:ext cx="914400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" name="Photo Editor Photo" r:id="rId3" imgW="2657846" imgH="2104762" progId="">
                  <p:embed/>
                </p:oleObj>
              </mc:Choice>
              <mc:Fallback>
                <p:oleObj name="Photo Editor Photo" r:id="rId3" imgW="2657846" imgH="2104762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8" descr="National Science Foundation logo with rotating globe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122988"/>
            <a:ext cx="990600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 descr="PRAGMA_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1238"/>
            <a:ext cx="9906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3" name="Photo Editor Photo" r:id="rId7" imgW="2657846" imgH="2104762" progId="">
                  <p:embed/>
                </p:oleObj>
              </mc:Choice>
              <mc:Fallback>
                <p:oleObj name="Photo Editor Photo" r:id="rId7" imgW="2657846" imgH="2104762" progId="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1" descr="National Science Foundation logo with rotating globe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122988"/>
            <a:ext cx="990600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PRAGMA_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1238"/>
            <a:ext cx="9906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50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27146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9388" y="1052515"/>
            <a:ext cx="42799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11689" y="1052515"/>
            <a:ext cx="4281487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04813"/>
            <a:ext cx="87137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13787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graphicFrame>
        <p:nvGraphicFramePr>
          <p:cNvPr id="833540" name="Group 4"/>
          <p:cNvGraphicFramePr>
            <a:graphicFrameLocks noGrp="1"/>
          </p:cNvGraphicFramePr>
          <p:nvPr/>
        </p:nvGraphicFramePr>
        <p:xfrm>
          <a:off x="939800" y="2728913"/>
          <a:ext cx="7291683" cy="1249660"/>
        </p:xfrm>
        <a:graphic>
          <a:graphicData uri="http://schemas.openxmlformats.org/drawingml/2006/table">
            <a:tbl>
              <a:tblPr/>
              <a:tblGrid>
                <a:gridCol w="208258"/>
                <a:gridCol w="531812"/>
                <a:gridCol w="571500"/>
                <a:gridCol w="990600"/>
                <a:gridCol w="500063"/>
                <a:gridCol w="490537"/>
                <a:gridCol w="990600"/>
                <a:gridCol w="990600"/>
                <a:gridCol w="990600"/>
                <a:gridCol w="1027113"/>
              </a:tblGrid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  </a:t>
                      </a:r>
                      <a:r>
                        <a:rPr kumimoji="1" lang="en-US" altLang="ja-JP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</a:t>
                      </a: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       </a:t>
                      </a: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49" name="Picture 29" descr="１番左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3567" name="Line 31"/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prstClr val="black"/>
              </a:solidFill>
              <a:latin typeface="Arial" pitchFamily="34" charset="0"/>
            </a:endParaRPr>
          </a:p>
        </p:txBody>
      </p:sp>
      <p:pic>
        <p:nvPicPr>
          <p:cNvPr id="1051" name="Picture 32" descr="119_j-yoko1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606800" y="6654800"/>
            <a:ext cx="1917700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3569" name="Rectangle 33"/>
          <p:cNvSpPr>
            <a:spLocks noChangeArrowheads="1"/>
          </p:cNvSpPr>
          <p:nvPr userDrawn="1"/>
        </p:nvSpPr>
        <p:spPr bwMode="auto">
          <a:xfrm>
            <a:off x="8316913" y="6602413"/>
            <a:ext cx="82708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8A78706D-9617-463B-96D2-AB68E4B34D5F}" type="slidenum">
              <a:rPr lang="en-US" altLang="ja-JP" sz="1400">
                <a:solidFill>
                  <a:prstClr val="black"/>
                </a:solidFill>
                <a:latin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400">
              <a:solidFill>
                <a:prstClr val="black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21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22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22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22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22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22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0DDAE-AB96-4CD8-BA5A-93730F6B5D9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2012/10/9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E36B-988F-4FF0-9FB5-FF781D940E7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0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jpeg"/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12" Type="http://schemas.openxmlformats.org/officeDocument/2006/relationships/image" Target="../media/image21.jpeg"/><Relationship Id="rId2" Type="http://schemas.openxmlformats.org/officeDocument/2006/relationships/image" Target="../media/image12.png"/><Relationship Id="rId16" Type="http://schemas.openxmlformats.org/officeDocument/2006/relationships/image" Target="../media/image25.gi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6.png"/><Relationship Id="rId11" Type="http://schemas.openxmlformats.org/officeDocument/2006/relationships/image" Target="../media/image20.jpeg"/><Relationship Id="rId5" Type="http://schemas.openxmlformats.org/officeDocument/2006/relationships/image" Target="../media/image15.jpeg"/><Relationship Id="rId15" Type="http://schemas.openxmlformats.org/officeDocument/2006/relationships/image" Target="../media/image24.jpeg"/><Relationship Id="rId10" Type="http://schemas.openxmlformats.org/officeDocument/2006/relationships/image" Target="../media/image19.jpeg"/><Relationship Id="rId4" Type="http://schemas.openxmlformats.org/officeDocument/2006/relationships/image" Target="../media/image14.jpeg"/><Relationship Id="rId9" Type="http://schemas.openxmlformats.org/officeDocument/2006/relationships/image" Target="../media/image18.gif"/><Relationship Id="rId14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oc.pragma-grid.net/wiki/index.php/Gfarm" TargetMode="Externa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jpeg"/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12" Type="http://schemas.openxmlformats.org/officeDocument/2006/relationships/image" Target="../media/image21.jpeg"/><Relationship Id="rId2" Type="http://schemas.openxmlformats.org/officeDocument/2006/relationships/image" Target="../media/image12.png"/><Relationship Id="rId16" Type="http://schemas.openxmlformats.org/officeDocument/2006/relationships/image" Target="../media/image25.gi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6.png"/><Relationship Id="rId11" Type="http://schemas.openxmlformats.org/officeDocument/2006/relationships/image" Target="../media/image20.jpeg"/><Relationship Id="rId5" Type="http://schemas.openxmlformats.org/officeDocument/2006/relationships/image" Target="../media/image15.jpeg"/><Relationship Id="rId15" Type="http://schemas.openxmlformats.org/officeDocument/2006/relationships/image" Target="../media/image24.jpeg"/><Relationship Id="rId10" Type="http://schemas.openxmlformats.org/officeDocument/2006/relationships/image" Target="../media/image19.jpeg"/><Relationship Id="rId4" Type="http://schemas.openxmlformats.org/officeDocument/2006/relationships/image" Target="../media/image14.jpeg"/><Relationship Id="rId9" Type="http://schemas.openxmlformats.org/officeDocument/2006/relationships/image" Target="../media/image18.gif"/><Relationship Id="rId1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goc.pragma-grid.net/wiki/index.php/Network_overlay_setup_at_SDSC" TargetMode="Externa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908720"/>
            <a:ext cx="8624519" cy="3168352"/>
          </a:xfrm>
        </p:spPr>
        <p:txBody>
          <a:bodyPr>
            <a:normAutofit/>
          </a:bodyPr>
          <a:lstStyle/>
          <a:p>
            <a:r>
              <a:rPr lang="en-US" altLang="ja-JP" sz="5300" b="1" dirty="0" smtClean="0">
                <a:solidFill>
                  <a:srgbClr val="C00000"/>
                </a:solidFill>
              </a:rPr>
              <a:t>Building PRAGMA Cloud Through Collaborations</a:t>
            </a:r>
            <a:r>
              <a:rPr lang="en-US" altLang="ja-JP" sz="53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ja-JP" sz="53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ja-JP" sz="5300" b="1" dirty="0" smtClean="0">
                <a:solidFill>
                  <a:schemeClr val="accent1">
                    <a:lumMod val="75000"/>
                  </a:schemeClr>
                </a:solidFill>
              </a:rPr>
              <a:t>2011-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752600"/>
          </a:xfrm>
        </p:spPr>
        <p:txBody>
          <a:bodyPr/>
          <a:lstStyle/>
          <a:p>
            <a:r>
              <a:rPr lang="en-US" altLang="ja-JP" b="1" dirty="0" smtClean="0">
                <a:solidFill>
                  <a:schemeClr val="tx1"/>
                </a:solidFill>
              </a:rPr>
              <a:t>Cindy </a:t>
            </a:r>
            <a:r>
              <a:rPr lang="en-US" altLang="ja-JP" b="1" dirty="0" err="1" smtClean="0">
                <a:solidFill>
                  <a:schemeClr val="tx1"/>
                </a:solidFill>
              </a:rPr>
              <a:t>Zheng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r>
              <a:rPr lang="en-US" altLang="ja-JP" b="1" dirty="0" smtClean="0">
                <a:solidFill>
                  <a:schemeClr val="tx1"/>
                </a:solidFill>
              </a:rPr>
              <a:t>For</a:t>
            </a:r>
          </a:p>
          <a:p>
            <a:r>
              <a:rPr lang="en-US" altLang="ja-JP" b="1" dirty="0" smtClean="0">
                <a:solidFill>
                  <a:schemeClr val="tx1"/>
                </a:solidFill>
              </a:rPr>
              <a:t>Resources Working Group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Network Overlay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ViNe</a:t>
            </a:r>
            <a:r>
              <a:rPr lang="en-US" dirty="0" smtClean="0"/>
              <a:t> – UFL (demo)</a:t>
            </a:r>
          </a:p>
          <a:p>
            <a:r>
              <a:rPr lang="en-US" dirty="0" smtClean="0"/>
              <a:t>Resources working group</a:t>
            </a:r>
          </a:p>
          <a:p>
            <a:pPr lvl="1"/>
            <a:r>
              <a:rPr lang="en-US" dirty="0" smtClean="0"/>
              <a:t>Pilot sites</a:t>
            </a:r>
          </a:p>
          <a:p>
            <a:pPr lvl="1"/>
            <a:r>
              <a:rPr lang="en-US" dirty="0" smtClean="0"/>
              <a:t>Application VM</a:t>
            </a:r>
          </a:p>
          <a:p>
            <a:pPr lvl="1"/>
            <a:r>
              <a:rPr lang="en-US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1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Road map for successful collaborations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00200"/>
            <a:ext cx="806489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Idea -&gt; project</a:t>
            </a:r>
          </a:p>
          <a:p>
            <a:r>
              <a:rPr lang="en-US" dirty="0"/>
              <a:t>P</a:t>
            </a:r>
            <a:r>
              <a:rPr lang="en-US" dirty="0" smtClean="0"/>
              <a:t>ilot teams</a:t>
            </a:r>
          </a:p>
          <a:p>
            <a:r>
              <a:rPr lang="en-US" dirty="0" smtClean="0"/>
              <a:t>Set goal, timed and named plan at workshop</a:t>
            </a:r>
          </a:p>
          <a:p>
            <a:r>
              <a:rPr lang="en-US" dirty="0" smtClean="0"/>
              <a:t>Between workshops – work, VTC/Skype</a:t>
            </a:r>
          </a:p>
          <a:p>
            <a:r>
              <a:rPr lang="en-US" dirty="0"/>
              <a:t>Documentations (Examples!)</a:t>
            </a:r>
          </a:p>
          <a:p>
            <a:r>
              <a:rPr lang="en-US" dirty="0" smtClean="0"/>
              <a:t>Show and tell at subsequent workshop</a:t>
            </a:r>
          </a:p>
          <a:p>
            <a:r>
              <a:rPr lang="en-US" dirty="0" smtClean="0"/>
              <a:t>Expand and include as many sites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48109"/>
              </p:ext>
            </p:extLst>
          </p:nvPr>
        </p:nvGraphicFramePr>
        <p:xfrm>
          <a:off x="-1517" y="0"/>
          <a:ext cx="914400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4" name="Bitmap Image" r:id="rId4" imgW="5858693" imgH="3228571" progId="PBrush">
                  <p:embed/>
                </p:oleObj>
              </mc:Choice>
              <mc:Fallback>
                <p:oleObj name="Bitmap Image" r:id="rId4" imgW="5858693" imgH="3228571" progId="PBrush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17" y="0"/>
                        <a:ext cx="9144000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3860" name="AutoShape 4"/>
          <p:cNvSpPr>
            <a:spLocks noChangeArrowheads="1"/>
          </p:cNvSpPr>
          <p:nvPr/>
        </p:nvSpPr>
        <p:spPr bwMode="auto">
          <a:xfrm>
            <a:off x="2971800" y="31242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61" name="AutoShape 5"/>
          <p:cNvSpPr>
            <a:spLocks noChangeArrowheads="1"/>
          </p:cNvSpPr>
          <p:nvPr/>
        </p:nvSpPr>
        <p:spPr bwMode="auto">
          <a:xfrm>
            <a:off x="2362200" y="30480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62" name="AutoShape 6"/>
          <p:cNvSpPr>
            <a:spLocks noChangeArrowheads="1"/>
          </p:cNvSpPr>
          <p:nvPr/>
        </p:nvSpPr>
        <p:spPr bwMode="auto">
          <a:xfrm>
            <a:off x="3657600" y="1905000"/>
            <a:ext cx="228600" cy="228600"/>
          </a:xfrm>
          <a:prstGeom prst="star5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63" name="AutoShape 7"/>
          <p:cNvSpPr>
            <a:spLocks noChangeArrowheads="1"/>
          </p:cNvSpPr>
          <p:nvPr/>
        </p:nvSpPr>
        <p:spPr bwMode="auto">
          <a:xfrm>
            <a:off x="3733800" y="23622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67" name="AutoShape 11"/>
          <p:cNvSpPr>
            <a:spLocks noChangeArrowheads="1"/>
          </p:cNvSpPr>
          <p:nvPr/>
        </p:nvSpPr>
        <p:spPr bwMode="auto">
          <a:xfrm>
            <a:off x="7162800" y="24384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68" name="AutoShape 12"/>
          <p:cNvSpPr>
            <a:spLocks noChangeArrowheads="1"/>
          </p:cNvSpPr>
          <p:nvPr/>
        </p:nvSpPr>
        <p:spPr bwMode="auto">
          <a:xfrm>
            <a:off x="8458200" y="5029200"/>
            <a:ext cx="228600" cy="228600"/>
          </a:xfrm>
          <a:prstGeom prst="star5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0" name="AutoShape 14"/>
          <p:cNvSpPr>
            <a:spLocks noChangeArrowheads="1"/>
          </p:cNvSpPr>
          <p:nvPr/>
        </p:nvSpPr>
        <p:spPr bwMode="auto">
          <a:xfrm>
            <a:off x="2971800" y="34290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1" name="Text Box 15"/>
          <p:cNvSpPr txBox="1">
            <a:spLocks noChangeArrowheads="1"/>
          </p:cNvSpPr>
          <p:nvPr/>
        </p:nvSpPr>
        <p:spPr bwMode="auto">
          <a:xfrm>
            <a:off x="2144571" y="351670"/>
            <a:ext cx="50411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  <a:cs typeface="Arial" charset="0"/>
              </a:rPr>
              <a:t>PRAGMA Cloud</a:t>
            </a:r>
            <a:endParaRPr lang="en-US" sz="4000" dirty="0">
              <a:solidFill>
                <a:srgbClr val="FFFF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itchFamily="66" charset="0"/>
              <a:cs typeface="Arial" charset="0"/>
            </a:endParaRPr>
          </a:p>
        </p:txBody>
      </p:sp>
      <p:sp>
        <p:nvSpPr>
          <p:cNvPr id="633873" name="AutoShape 17"/>
          <p:cNvSpPr>
            <a:spLocks noChangeArrowheads="1"/>
          </p:cNvSpPr>
          <p:nvPr/>
        </p:nvSpPr>
        <p:spPr bwMode="auto">
          <a:xfrm>
            <a:off x="2362200" y="30480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4" name="AutoShape 18"/>
          <p:cNvSpPr>
            <a:spLocks noChangeArrowheads="1"/>
          </p:cNvSpPr>
          <p:nvPr/>
        </p:nvSpPr>
        <p:spPr bwMode="auto">
          <a:xfrm>
            <a:off x="381000" y="1905000"/>
            <a:ext cx="228600" cy="228600"/>
          </a:xfrm>
          <a:prstGeom prst="star5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5" name="AutoShape 19"/>
          <p:cNvSpPr>
            <a:spLocks noChangeArrowheads="1"/>
          </p:cNvSpPr>
          <p:nvPr/>
        </p:nvSpPr>
        <p:spPr bwMode="auto">
          <a:xfrm>
            <a:off x="3429000" y="22098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6" name="AutoShape 20"/>
          <p:cNvSpPr>
            <a:spLocks noChangeArrowheads="1"/>
          </p:cNvSpPr>
          <p:nvPr/>
        </p:nvSpPr>
        <p:spPr bwMode="auto">
          <a:xfrm>
            <a:off x="3200400" y="33528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7" name="AutoShape 21"/>
          <p:cNvSpPr>
            <a:spLocks noChangeArrowheads="1"/>
          </p:cNvSpPr>
          <p:nvPr/>
        </p:nvSpPr>
        <p:spPr bwMode="auto">
          <a:xfrm>
            <a:off x="3581400" y="28194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9" name="AutoShape 23"/>
          <p:cNvSpPr>
            <a:spLocks noChangeArrowheads="1"/>
          </p:cNvSpPr>
          <p:nvPr/>
        </p:nvSpPr>
        <p:spPr bwMode="auto">
          <a:xfrm>
            <a:off x="4038600" y="23622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87" name="AutoShape 31"/>
          <p:cNvSpPr>
            <a:spLocks noChangeArrowheads="1"/>
          </p:cNvSpPr>
          <p:nvPr/>
        </p:nvSpPr>
        <p:spPr bwMode="auto">
          <a:xfrm>
            <a:off x="5105400" y="5105400"/>
            <a:ext cx="228600" cy="228600"/>
          </a:xfrm>
          <a:prstGeom prst="star5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89" name="AutoShape 33"/>
          <p:cNvSpPr>
            <a:spLocks noChangeArrowheads="1"/>
          </p:cNvSpPr>
          <p:nvPr/>
        </p:nvSpPr>
        <p:spPr bwMode="auto">
          <a:xfrm>
            <a:off x="8229600" y="33528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386" name="Text Box 39"/>
          <p:cNvSpPr txBox="1">
            <a:spLocks noChangeArrowheads="1"/>
          </p:cNvSpPr>
          <p:nvPr/>
        </p:nvSpPr>
        <p:spPr bwMode="auto">
          <a:xfrm>
            <a:off x="1143000" y="2743200"/>
            <a:ext cx="99060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 err="1" smtClean="0">
                <a:solidFill>
                  <a:srgbClr val="C00000"/>
                </a:solidFill>
              </a:rPr>
              <a:t>UoHyd</a:t>
            </a:r>
            <a:endParaRPr lang="en-US" u="sng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/>
              <a:t>India</a:t>
            </a:r>
            <a:endParaRPr lang="en-US" dirty="0"/>
          </a:p>
        </p:txBody>
      </p:sp>
      <p:sp>
        <p:nvSpPr>
          <p:cNvPr id="15387" name="Line 40"/>
          <p:cNvSpPr>
            <a:spLocks noChangeShapeType="1"/>
          </p:cNvSpPr>
          <p:nvPr/>
        </p:nvSpPr>
        <p:spPr bwMode="auto">
          <a:xfrm>
            <a:off x="2133600" y="3012281"/>
            <a:ext cx="304800" cy="1881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88" name="Text Box 41"/>
          <p:cNvSpPr txBox="1">
            <a:spLocks noChangeArrowheads="1"/>
          </p:cNvSpPr>
          <p:nvPr/>
        </p:nvSpPr>
        <p:spPr bwMode="auto">
          <a:xfrm>
            <a:off x="1524000" y="4087449"/>
            <a:ext cx="837730" cy="52322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</a:rPr>
              <a:t>MIMOS</a:t>
            </a:r>
          </a:p>
          <a:p>
            <a:pPr eaLnBrk="1" hangingPunct="1"/>
            <a:r>
              <a:rPr lang="en-US" dirty="0" smtClean="0"/>
              <a:t>Malaysia</a:t>
            </a:r>
            <a:endParaRPr lang="en-US" dirty="0"/>
          </a:p>
        </p:txBody>
      </p:sp>
      <p:sp>
        <p:nvSpPr>
          <p:cNvPr id="15389" name="Line 42"/>
          <p:cNvSpPr>
            <a:spLocks noChangeShapeType="1"/>
          </p:cNvSpPr>
          <p:nvPr/>
        </p:nvSpPr>
        <p:spPr bwMode="auto">
          <a:xfrm flipV="1">
            <a:off x="2361730" y="3581400"/>
            <a:ext cx="686270" cy="7676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92" name="Text Box 45"/>
          <p:cNvSpPr txBox="1">
            <a:spLocks noChangeArrowheads="1"/>
          </p:cNvSpPr>
          <p:nvPr/>
        </p:nvSpPr>
        <p:spPr bwMode="auto">
          <a:xfrm>
            <a:off x="4432226" y="2362200"/>
            <a:ext cx="766763" cy="52322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 smtClean="0">
                <a:solidFill>
                  <a:srgbClr val="C00000"/>
                </a:solidFill>
              </a:rPr>
              <a:t>NCHC</a:t>
            </a:r>
            <a:endParaRPr lang="en-US" u="sng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/>
              <a:t>Taiwan</a:t>
            </a:r>
          </a:p>
        </p:txBody>
      </p:sp>
      <p:sp>
        <p:nvSpPr>
          <p:cNvPr id="15393" name="Line 46"/>
          <p:cNvSpPr>
            <a:spLocks noChangeShapeType="1"/>
          </p:cNvSpPr>
          <p:nvPr/>
        </p:nvSpPr>
        <p:spPr bwMode="auto">
          <a:xfrm flipV="1">
            <a:off x="3733800" y="2743200"/>
            <a:ext cx="685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96" name="Text Box 49"/>
          <p:cNvSpPr txBox="1">
            <a:spLocks noChangeArrowheads="1"/>
          </p:cNvSpPr>
          <p:nvPr/>
        </p:nvSpPr>
        <p:spPr bwMode="auto">
          <a:xfrm>
            <a:off x="4876800" y="1219200"/>
            <a:ext cx="759182" cy="738664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</a:rPr>
              <a:t>AIST</a:t>
            </a:r>
          </a:p>
          <a:p>
            <a:pPr eaLnBrk="1" hangingPunct="1"/>
            <a:r>
              <a:rPr lang="en-US" dirty="0" err="1">
                <a:solidFill>
                  <a:srgbClr val="C00000"/>
                </a:solidFill>
              </a:rPr>
              <a:t>OsakaU</a:t>
            </a:r>
            <a:endParaRPr 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/>
              <a:t>Japan</a:t>
            </a:r>
            <a:endParaRPr lang="en-US" dirty="0"/>
          </a:p>
        </p:txBody>
      </p:sp>
      <p:sp>
        <p:nvSpPr>
          <p:cNvPr id="15397" name="Line 50"/>
          <p:cNvSpPr>
            <a:spLocks noChangeShapeType="1"/>
          </p:cNvSpPr>
          <p:nvPr/>
        </p:nvSpPr>
        <p:spPr bwMode="auto">
          <a:xfrm flipV="1">
            <a:off x="4191000" y="1828800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406" name="Text Box 61"/>
          <p:cNvSpPr txBox="1">
            <a:spLocks noChangeArrowheads="1"/>
          </p:cNvSpPr>
          <p:nvPr/>
        </p:nvSpPr>
        <p:spPr bwMode="auto">
          <a:xfrm>
            <a:off x="6232725" y="2395537"/>
            <a:ext cx="690563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 smtClean="0">
                <a:solidFill>
                  <a:srgbClr val="C00000"/>
                </a:solidFill>
              </a:rPr>
              <a:t>UCSD</a:t>
            </a:r>
            <a:endParaRPr lang="en-US" u="sng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/>
              <a:t>USA</a:t>
            </a:r>
          </a:p>
        </p:txBody>
      </p:sp>
      <p:sp>
        <p:nvSpPr>
          <p:cNvPr id="15407" name="Line 62"/>
          <p:cNvSpPr>
            <a:spLocks noChangeShapeType="1"/>
          </p:cNvSpPr>
          <p:nvPr/>
        </p:nvSpPr>
        <p:spPr bwMode="auto">
          <a:xfrm flipV="1">
            <a:off x="6923288" y="2514600"/>
            <a:ext cx="315712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416" name="Text Box 86"/>
          <p:cNvSpPr txBox="1">
            <a:spLocks noChangeArrowheads="1"/>
          </p:cNvSpPr>
          <p:nvPr/>
        </p:nvSpPr>
        <p:spPr bwMode="auto">
          <a:xfrm>
            <a:off x="2438400" y="1295400"/>
            <a:ext cx="754063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 smtClean="0">
                <a:solidFill>
                  <a:srgbClr val="C00000"/>
                </a:solidFill>
              </a:rPr>
              <a:t>CNIC</a:t>
            </a:r>
            <a:endParaRPr lang="en-US" u="sng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/>
              <a:t>China</a:t>
            </a:r>
            <a:endParaRPr lang="en-US" dirty="0"/>
          </a:p>
        </p:txBody>
      </p:sp>
      <p:sp>
        <p:nvSpPr>
          <p:cNvPr id="15417" name="Line 87"/>
          <p:cNvSpPr>
            <a:spLocks noChangeShapeType="1"/>
          </p:cNvSpPr>
          <p:nvPr/>
        </p:nvSpPr>
        <p:spPr bwMode="auto">
          <a:xfrm flipH="1" flipV="1">
            <a:off x="3124200" y="18288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633944" name="AutoShape 88"/>
          <p:cNvSpPr>
            <a:spLocks noChangeArrowheads="1"/>
          </p:cNvSpPr>
          <p:nvPr/>
        </p:nvSpPr>
        <p:spPr bwMode="auto">
          <a:xfrm>
            <a:off x="4267200" y="50292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945" name="AutoShape 89"/>
          <p:cNvSpPr>
            <a:spLocks noChangeArrowheads="1"/>
          </p:cNvSpPr>
          <p:nvPr/>
        </p:nvSpPr>
        <p:spPr bwMode="auto">
          <a:xfrm>
            <a:off x="3352800" y="2895600"/>
            <a:ext cx="228600" cy="228600"/>
          </a:xfrm>
          <a:prstGeom prst="star5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952" name="AutoShape 96"/>
          <p:cNvSpPr>
            <a:spLocks noChangeArrowheads="1"/>
          </p:cNvSpPr>
          <p:nvPr/>
        </p:nvSpPr>
        <p:spPr bwMode="auto">
          <a:xfrm>
            <a:off x="3048000" y="22860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421" name="Text Box 97"/>
          <p:cNvSpPr txBox="1">
            <a:spLocks noChangeArrowheads="1"/>
          </p:cNvSpPr>
          <p:nvPr/>
        </p:nvSpPr>
        <p:spPr bwMode="auto">
          <a:xfrm>
            <a:off x="1752600" y="1828800"/>
            <a:ext cx="60325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LZU</a:t>
            </a:r>
          </a:p>
          <a:p>
            <a:pPr eaLnBrk="1" hangingPunct="1"/>
            <a:r>
              <a:rPr lang="en-US"/>
              <a:t>China</a:t>
            </a:r>
          </a:p>
        </p:txBody>
      </p:sp>
      <p:sp>
        <p:nvSpPr>
          <p:cNvPr id="15422" name="Line 98"/>
          <p:cNvSpPr>
            <a:spLocks noChangeShapeType="1"/>
          </p:cNvSpPr>
          <p:nvPr/>
        </p:nvSpPr>
        <p:spPr bwMode="auto">
          <a:xfrm flipH="1" flipV="1">
            <a:off x="2362200" y="2133600"/>
            <a:ext cx="762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633957" name="AutoShape 101"/>
          <p:cNvSpPr>
            <a:spLocks noChangeArrowheads="1"/>
          </p:cNvSpPr>
          <p:nvPr/>
        </p:nvSpPr>
        <p:spPr bwMode="auto">
          <a:xfrm>
            <a:off x="8077200" y="21336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424" name="Line 104"/>
          <p:cNvSpPr>
            <a:spLocks noChangeShapeType="1"/>
          </p:cNvSpPr>
          <p:nvPr/>
        </p:nvSpPr>
        <p:spPr bwMode="auto">
          <a:xfrm flipH="1" flipV="1">
            <a:off x="8077200" y="2057400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pic>
        <p:nvPicPr>
          <p:cNvPr id="15429" name="Picture 15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35" name="Text Box 214"/>
          <p:cNvSpPr txBox="1">
            <a:spLocks noChangeArrowheads="1"/>
          </p:cNvSpPr>
          <p:nvPr/>
        </p:nvSpPr>
        <p:spPr bwMode="auto">
          <a:xfrm>
            <a:off x="1752600" y="1828800"/>
            <a:ext cx="60325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>
                <a:solidFill>
                  <a:srgbClr val="C00000"/>
                </a:solidFill>
              </a:rPr>
              <a:t>LZU</a:t>
            </a:r>
          </a:p>
          <a:p>
            <a:pPr eaLnBrk="1" hangingPunct="1"/>
            <a:r>
              <a:rPr lang="en-US" dirty="0"/>
              <a:t>China</a:t>
            </a:r>
          </a:p>
        </p:txBody>
      </p:sp>
      <p:sp>
        <p:nvSpPr>
          <p:cNvPr id="634093" name="AutoShape 237"/>
          <p:cNvSpPr>
            <a:spLocks noChangeArrowheads="1"/>
          </p:cNvSpPr>
          <p:nvPr/>
        </p:nvSpPr>
        <p:spPr bwMode="auto">
          <a:xfrm>
            <a:off x="3581400" y="3200400"/>
            <a:ext cx="228600" cy="228600"/>
          </a:xfrm>
          <a:prstGeom prst="star5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451" name="Line 238"/>
          <p:cNvSpPr>
            <a:spLocks noChangeShapeType="1"/>
          </p:cNvSpPr>
          <p:nvPr/>
        </p:nvSpPr>
        <p:spPr bwMode="auto">
          <a:xfrm flipV="1">
            <a:off x="3733800" y="33528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452" name="Text Box 239"/>
          <p:cNvSpPr txBox="1">
            <a:spLocks noChangeArrowheads="1"/>
          </p:cNvSpPr>
          <p:nvPr/>
        </p:nvSpPr>
        <p:spPr bwMode="auto">
          <a:xfrm>
            <a:off x="4105275" y="3120231"/>
            <a:ext cx="982663" cy="46513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" tIns="18288" rIns="18288" bIns="18288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>
                <a:solidFill>
                  <a:srgbClr val="C00000"/>
                </a:solidFill>
              </a:rPr>
              <a:t>ASTI</a:t>
            </a:r>
          </a:p>
          <a:p>
            <a:pPr eaLnBrk="1" hangingPunct="1"/>
            <a:r>
              <a:rPr lang="en-US" dirty="0"/>
              <a:t>Philippines</a:t>
            </a:r>
          </a:p>
        </p:txBody>
      </p:sp>
      <p:sp>
        <p:nvSpPr>
          <p:cNvPr id="15453" name="Text Box 241"/>
          <p:cNvSpPr txBox="1">
            <a:spLocks noChangeArrowheads="1"/>
          </p:cNvSpPr>
          <p:nvPr/>
        </p:nvSpPr>
        <p:spPr bwMode="auto">
          <a:xfrm>
            <a:off x="7543800" y="1524000"/>
            <a:ext cx="858838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 err="1">
                <a:solidFill>
                  <a:srgbClr val="C00000"/>
                </a:solidFill>
              </a:rPr>
              <a:t>IndianaU</a:t>
            </a:r>
            <a:endParaRPr lang="en-US" u="sng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/>
              <a:t>USA</a:t>
            </a:r>
          </a:p>
        </p:txBody>
      </p:sp>
      <p:sp>
        <p:nvSpPr>
          <p:cNvPr id="103" name="AutoShape 33"/>
          <p:cNvSpPr>
            <a:spLocks noChangeArrowheads="1"/>
          </p:cNvSpPr>
          <p:nvPr/>
        </p:nvSpPr>
        <p:spPr bwMode="auto">
          <a:xfrm>
            <a:off x="8382000" y="35052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Flowchart: Magnetic Disk 2"/>
          <p:cNvSpPr/>
          <p:nvPr/>
        </p:nvSpPr>
        <p:spPr>
          <a:xfrm>
            <a:off x="7322593" y="2178879"/>
            <a:ext cx="381000" cy="23392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2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605" y="2061073"/>
            <a:ext cx="220795" cy="368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Flowchart: Magnetic Disk 109"/>
          <p:cNvSpPr/>
          <p:nvPr/>
        </p:nvSpPr>
        <p:spPr>
          <a:xfrm>
            <a:off x="8450110" y="2028038"/>
            <a:ext cx="381000" cy="23392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2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721" y="1897412"/>
            <a:ext cx="244779" cy="40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Flowchart: Magnetic Disk 111"/>
          <p:cNvSpPr/>
          <p:nvPr/>
        </p:nvSpPr>
        <p:spPr>
          <a:xfrm>
            <a:off x="5645793" y="1730375"/>
            <a:ext cx="311841" cy="20637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2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42" y="1637353"/>
            <a:ext cx="191627" cy="32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2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02" y="1190603"/>
            <a:ext cx="189157" cy="31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Flowchart: Magnetic Disk 115"/>
          <p:cNvSpPr/>
          <p:nvPr/>
        </p:nvSpPr>
        <p:spPr>
          <a:xfrm>
            <a:off x="5167018" y="2395537"/>
            <a:ext cx="333964" cy="213349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2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863" y="2240898"/>
            <a:ext cx="212851" cy="35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Picture 2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029" y="3012281"/>
            <a:ext cx="206952" cy="345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Flowchart: Magnetic Disk 119"/>
          <p:cNvSpPr/>
          <p:nvPr/>
        </p:nvSpPr>
        <p:spPr>
          <a:xfrm>
            <a:off x="3181350" y="1389551"/>
            <a:ext cx="381000" cy="23392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2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491" y="1270295"/>
            <a:ext cx="219782" cy="36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Picture 2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291" y="1787530"/>
            <a:ext cx="205910" cy="343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2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786" y="2664617"/>
            <a:ext cx="217280" cy="362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Picture 2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39" y="4028751"/>
            <a:ext cx="191791" cy="32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 Box 86"/>
          <p:cNvSpPr txBox="1">
            <a:spLocks noChangeArrowheads="1"/>
          </p:cNvSpPr>
          <p:nvPr/>
        </p:nvSpPr>
        <p:spPr bwMode="auto">
          <a:xfrm>
            <a:off x="3598566" y="1096453"/>
            <a:ext cx="754063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 smtClean="0">
                <a:solidFill>
                  <a:srgbClr val="C00000"/>
                </a:solidFill>
              </a:rPr>
              <a:t>JLU</a:t>
            </a:r>
            <a:endParaRPr lang="en-US" u="sng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/>
              <a:t>China</a:t>
            </a:r>
            <a:endParaRPr lang="en-US" dirty="0"/>
          </a:p>
        </p:txBody>
      </p:sp>
      <p:sp>
        <p:nvSpPr>
          <p:cNvPr id="64" name="Flowchart: Magnetic Disk 63"/>
          <p:cNvSpPr/>
          <p:nvPr/>
        </p:nvSpPr>
        <p:spPr>
          <a:xfrm>
            <a:off x="4318505" y="1204483"/>
            <a:ext cx="381000" cy="23392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2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657" y="1059556"/>
            <a:ext cx="226844" cy="37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Line 87"/>
          <p:cNvSpPr>
            <a:spLocks noChangeShapeType="1"/>
          </p:cNvSpPr>
          <p:nvPr/>
        </p:nvSpPr>
        <p:spPr bwMode="auto">
          <a:xfrm flipV="1">
            <a:off x="3810000" y="1658986"/>
            <a:ext cx="165596" cy="3483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5720" rIns="45720" anchorCtr="1">
            <a:spAutoFit/>
          </a:bodyPr>
          <a:lstStyle/>
          <a:p>
            <a:endParaRPr lang="en-US"/>
          </a:p>
        </p:txBody>
      </p:sp>
      <p:sp>
        <p:nvSpPr>
          <p:cNvPr id="67" name="Line 98"/>
          <p:cNvSpPr>
            <a:spLocks noChangeShapeType="1"/>
          </p:cNvSpPr>
          <p:nvPr/>
        </p:nvSpPr>
        <p:spPr bwMode="auto">
          <a:xfrm flipH="1" flipV="1">
            <a:off x="3314700" y="2791277"/>
            <a:ext cx="114300" cy="2362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5720" rIns="45720" anchorCtr="1">
            <a:spAutoFit/>
          </a:bodyPr>
          <a:lstStyle/>
          <a:p>
            <a:endParaRPr lang="en-US"/>
          </a:p>
        </p:txBody>
      </p:sp>
      <p:sp>
        <p:nvSpPr>
          <p:cNvPr id="68" name="Text Box 214"/>
          <p:cNvSpPr txBox="1">
            <a:spLocks noChangeArrowheads="1"/>
          </p:cNvSpPr>
          <p:nvPr/>
        </p:nvSpPr>
        <p:spPr bwMode="auto">
          <a:xfrm>
            <a:off x="2282337" y="2557790"/>
            <a:ext cx="1055738" cy="52322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 smtClean="0">
                <a:solidFill>
                  <a:srgbClr val="C00000"/>
                </a:solidFill>
              </a:rPr>
              <a:t>HKU</a:t>
            </a:r>
            <a:endParaRPr lang="en-US" u="sng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/>
              <a:t>Hong Kong</a:t>
            </a:r>
            <a:endParaRPr lang="en-US" dirty="0"/>
          </a:p>
        </p:txBody>
      </p:sp>
      <p:sp>
        <p:nvSpPr>
          <p:cNvPr id="122" name="Flowchart: Magnetic Disk 121"/>
          <p:cNvSpPr/>
          <p:nvPr/>
        </p:nvSpPr>
        <p:spPr>
          <a:xfrm>
            <a:off x="2815431" y="2547655"/>
            <a:ext cx="381000" cy="23392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462" y="2476499"/>
            <a:ext cx="209879" cy="35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 Box 41"/>
          <p:cNvSpPr txBox="1">
            <a:spLocks noChangeArrowheads="1"/>
          </p:cNvSpPr>
          <p:nvPr/>
        </p:nvSpPr>
        <p:spPr bwMode="auto">
          <a:xfrm>
            <a:off x="1559859" y="3457406"/>
            <a:ext cx="826508" cy="52322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KU</a:t>
            </a:r>
            <a:endParaRPr 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/>
              <a:t>Thailand</a:t>
            </a:r>
            <a:endParaRPr lang="en-US" dirty="0"/>
          </a:p>
        </p:txBody>
      </p:sp>
      <p:sp>
        <p:nvSpPr>
          <p:cNvPr id="71" name="Line 42"/>
          <p:cNvSpPr>
            <a:spLocks noChangeShapeType="1"/>
          </p:cNvSpPr>
          <p:nvPr/>
        </p:nvSpPr>
        <p:spPr bwMode="auto">
          <a:xfrm flipV="1">
            <a:off x="2397589" y="3276599"/>
            <a:ext cx="650411" cy="4424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5720" rIns="45720" anchorCtr="1">
            <a:spAutoFit/>
          </a:bodyPr>
          <a:lstStyle/>
          <a:p>
            <a:endParaRPr lang="en-US"/>
          </a:p>
        </p:txBody>
      </p:sp>
      <p:pic>
        <p:nvPicPr>
          <p:cNvPr id="72" name="Picture 2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200" y="3335186"/>
            <a:ext cx="229826" cy="38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019" y="4869160"/>
            <a:ext cx="4527137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13 Institutions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9 regions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Heterogeneous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err="1" smtClean="0"/>
              <a:t>KVM|Xen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err="1" smtClean="0"/>
              <a:t>OpenNebula|Rocks|OpenStack|Eucalyptus</a:t>
            </a:r>
            <a:endParaRPr lang="en-US" sz="1600" dirty="0" smtClean="0"/>
          </a:p>
        </p:txBody>
      </p:sp>
      <p:pic>
        <p:nvPicPr>
          <p:cNvPr id="6302" name="Picture 15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005" y="3614316"/>
            <a:ext cx="4572150" cy="2939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2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invited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working group</a:t>
            </a:r>
          </a:p>
          <a:p>
            <a:pPr lvl="1"/>
            <a:r>
              <a:rPr lang="en-US" dirty="0" smtClean="0"/>
              <a:t>CI issues, works</a:t>
            </a:r>
          </a:p>
          <a:p>
            <a:pPr lvl="1"/>
            <a:r>
              <a:rPr lang="en-US" dirty="0" smtClean="0"/>
              <a:t>Involve with discussions</a:t>
            </a:r>
          </a:p>
          <a:p>
            <a:pPr lvl="1"/>
            <a:r>
              <a:rPr lang="en-US" dirty="0" smtClean="0"/>
              <a:t>Involve with development work</a:t>
            </a:r>
          </a:p>
          <a:p>
            <a:pPr lvl="1"/>
            <a:r>
              <a:rPr lang="en-US" dirty="0" smtClean="0"/>
              <a:t>Use the resources (testing)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18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770" y="2109366"/>
            <a:ext cx="7070525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C00000"/>
                </a:solidFill>
                <a:latin typeface="Lucida Calligraphy" pitchFamily="66" charset="0"/>
              </a:rPr>
              <a:t>You are the </a:t>
            </a:r>
            <a:r>
              <a:rPr lang="en-US" sz="5400" b="1" dirty="0" smtClean="0">
                <a:solidFill>
                  <a:srgbClr val="C00000"/>
                </a:solidFill>
                <a:latin typeface="Lucida Calligraphy" pitchFamily="66" charset="0"/>
              </a:rPr>
              <a:t>future</a:t>
            </a:r>
            <a:endParaRPr lang="en-US" sz="5400" b="1" dirty="0" smtClean="0">
              <a:solidFill>
                <a:srgbClr val="C00000"/>
              </a:solidFill>
              <a:latin typeface="Lucida Calligraphy" pitchFamily="66" charset="0"/>
            </a:endParaRPr>
          </a:p>
          <a:p>
            <a:endParaRPr lang="en-US" sz="54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Join the collaborations</a:t>
            </a:r>
            <a:endParaRPr lang="en-US" sz="40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Creating things new and better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70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goc.pragma-grid.net/pragma-doc/pragma-grid-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84"/>
            <a:ext cx="9144000" cy="684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87824" y="4077072"/>
            <a:ext cx="5124736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Focus from Grid to Cloud 2011</a:t>
            </a:r>
          </a:p>
          <a:p>
            <a:r>
              <a:rPr lang="en-US" dirty="0" smtClean="0"/>
              <a:t>- Grid is still hard to use for scientists</a:t>
            </a:r>
          </a:p>
          <a:p>
            <a:r>
              <a:rPr lang="en-US" dirty="0" smtClean="0"/>
              <a:t>- Cloud has potential for ease of use, but needs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9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643" y="966921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98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232" y="1184943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8205" name="Picture 13" descr="C:\cygwin\home\zhengc\photos\work\osaka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799" y="2440598"/>
            <a:ext cx="495326" cy="54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7" name="Picture 15" descr="http://t1.gstatic.com/images?q=tbn:ANd9GcSgAzlstbJUyudU8h7FKDLVW0PEJLMZp1EmA1l-MQrWQNze-XlH3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81" y="849447"/>
            <a:ext cx="1028700" cy="685800"/>
          </a:xfrm>
          <a:prstGeom prst="rect">
            <a:avLst/>
          </a:prstGeom>
          <a:noFill/>
          <a:extLst/>
        </p:spPr>
      </p:pic>
      <p:pic>
        <p:nvPicPr>
          <p:cNvPr id="8202" name="Picture 10" descr="C:\cygwin\home\zhengc\photos\work\cnic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473" y="4938971"/>
            <a:ext cx="673224" cy="67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t3.gstatic.com/images?q=tbn:ANd9GcSrBi3WKOwMRlZY_MJr87q71d_9_aXu7mur7teBDJt-JgLjpsH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413" y="926418"/>
            <a:ext cx="661376" cy="53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data:image/jpg;base64,/9j/4AAQSkZJRgABAQAAAQABAAD/2wCEAAkGBhISERUSExQUFBUWFxYYGBIYFxkUHRsfGxYcHRoaGR4aHSYfHiUnHBUcIC8iIygpLS0sFR4xNTAqPCYrLy0BCQoKDgwOGg8PGiwgHyQpMDIpLCksLCwpMDEsLTUsLjAvNC8pLCwtLywpLCwsNCosLCwtKSk0KS8sLC0sNS8sLP/AABEIAGAAWAMBIgACEQEDEQH/xAAcAAACAgMBAQAAAAAAAAAAAAAABwUIAQQGAwL/xAA9EAACAQMBBQUEBggHAAAAAAABAgMABBESBgchMVEFEyJBYSNCcYEUMmJykbEzQ1JTgpKh0hUkc6KywtH/xAAZAQACAwEAAAAAAAAAAAAAAAAAAwECBQT/xAApEQACAgIABQEJAQAAAAAAAAAAAQIDBBEhMUFRgRITIjIzcZGx8PEF/9oADAMBAAIRAxEAPwB40UV4X16kMbSyMERAWZzwAA86APZmAGTwA864HaTfHZ25KQ5uZBw8Bwg+Lnn/AAg0utvN5Ut8zRRForbyTk0nrJ6fZ5dc1xdatGCtbs+wqVnYf2we9CK+PcyhYZ+OlM5Vx9gnzA5g/EendVWLsTZC/ucPbwSkAgrL+jAI5FWYjl1FOrs657ZWyKSQQvdDCpIZRpYY+s4A+sOg4H040jJx4Rl7jX02TGTfM2Nudv4ez0xwknYeCHP+5+i/1PlUBs9vttpcJdI1u37wHXH8zjUvzHzpcbRbG9qI7z3MMshY6nmXEvzOnJA+WAK5iuuvDqlDnt90Vc3stpb3KSKHRlZWGQykEEdQRzr0qtexu3dx2c/gJeEnx25PA9Sn7LevI+dWE7C7dhvIFnhbUjfIg+asPIjzFZ9+PKl913GRlskKKKK5iwUkN8W2Rmm+hRn2UR9pj3pOh9F/P4U29qO2Ba2k1x+7RiB1bko/mIqrryFiWY5YkknqSck/ia0cGr1NzfTkLsfQIomZgqgszEBVAySTwAA607thN0sUCrNeKss/AiM+JI/lyZvU8OnWobcnsmGLX8gzpJSEHr77/wBdI/ipw1bMyXv2cfJEI9WYC44VmiiswaFcTtruwt71WkjCw3HMSAYVj0kA5/eHEevKu2oq8Jyg9xZDWyqHaXZ0lvK8MylJEOGU/mOoI4g+ddNu02yNjdBXPsJiFkHkp5LJ8uR9D6Uwd8uyYmt/piD2sA8ePejzxz90nI9NVI81u1zjkVcfIhr0stuDRXKbr+3DddnRMxy8eYnPqnAH5rg0Vgzi4ScX0Hp7IzfZdFezQo/WTRqfgMt/1pDU89+MJNhGQCcXCcAM80ceXxpNL2FckZFvOR17qT+2tnCaVXkTPmMDY/e9FaW8Vs9s+mMY7xHBJ45LFSBzJ60x9n94FjeELFMA5/VP7N/kDz+WarZNEyHDBlPRgVP4EV81NmFXPiuDBTaLcUUjNht7ctuVhuy0sHISnxPH8fN1+PEevKnbb3aSIJEZWRhqDg5BB8wayrqJVPUhqkme1Qvb+2NnZD/MTKreUY8Tn4KONLnb3e+xLW9g2AMhrrnnqIv7/wAOtKmSQsxZiWZjksSWJPUk8TXVTguS3Ph+Ssp65Dd7c33QOjxR2skiurKTIwjBBGDwAY+fpSgArKKScAEnoASfwHGt0dhXOM/R7jHXuZP7a0q6oUrUeAptsaO4W7Oi6i8g0bgfFSD/AMRRXluItWV7ssGXAhXBBU58Z5Gs1jZfzn+9B0OQ3CKzRRXKXNXtDsuGdSk0aSKfddQ350rttNzC6WmsMgjibYnIP+mx5H7J4HqKbdFOrunW9xZDimVIdCCQQQQSCCMEEcwR5Gpi02uuo7OSySQiGQ5I8wPeVT5K3mP/AE0xN82xa6f8QiXBBAnA8weCyfEHAPoR0pRVuVzjdBS1/TnacWFMvYbdC1wqz3mqOM8VhHhdh1c+6D05/CvDdDsWLmY3Uy5ihYBVPJ5OfHqF4H4kdKelcmXlOL9EPJeEN8WR/ZOz9tbLpghjjH2VAJ+J5n5mpCiisltvixxgCis0VABRRRQAUUUUAavalgs8MkLjKyIyH+IYqqc8RQsrc0LKfipIP5VbaqqbRSKbq5Ixjvp8fztWp/nP4kKsLFbA9ki37Ot48YPdq7fefxH8/wCldDWr2UwMERHIxpj+UVtVmzbcm2MQUUUVUkKKKKAContraaC1KCUtl8nwoz6VUgNI+B4VBZQWP7VS1c/tLsobpgyzGLMbwyYQPridlLKMkaWynBuOMngaAPmTby1VJ5GMixwZ1SGNtLYfQe7OMNhxpwOPyrZj2ttmlEKsWdtJACk+Fo+81k+S6SMseGWA5moCbdnrlkZrhlR5FcpFGsRYK5ddbA4ZgdID6QdK4Oc5r5g3Yd2pKXTrL3Qt+90AkxCIxhGGrBx4WB8mT1IoAnrfbK1ezN6rkwA4LaTnOvR9XnzI+RzUDPe9iB2VoINQ73INuOPdzCJ8cOPjb8Mmt2Dd+iWlxaLPJ3cxVlLAO0ZVUHP3hmMHBx5io+bdUsmGkuC0g1MZBGF8bXQnZgNXAHimnJ4HnUqTXICXt9urEIQrMFQxoEEbD6zOq6RjiMwuOHLQaxDvEs27jjKv0jjGWidRguEVmyPCGZgATwORWpFu1iDwyGVi0KXKZ0gBu+d2UkZ5p3z4+95Vq2m6xU+iN3w1WgATTCFVvaKxLrqIJIBGepDDBFQBLpvBtSofE2CWCexf2gCM+qPA8QKxty6eVY7N3h2c7xxoZNc2kxo0TqzKyswkAI+phDluQ4dRWhYbuO7lEpnziRn0pEsanMUkeplVtOs99lnUDVoHAVKdkbILA9s/eajbWpthlQNQJQ6s54fo+X2jQB0NFFFAH//Z"/>
          <p:cNvSpPr>
            <a:spLocks noChangeAspect="1" noChangeArrowheads="1"/>
          </p:cNvSpPr>
          <p:nvPr/>
        </p:nvSpPr>
        <p:spPr bwMode="auto">
          <a:xfrm>
            <a:off x="63500" y="-446088"/>
            <a:ext cx="8382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08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769" y="2239420"/>
            <a:ext cx="3677878" cy="316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94516" y="11112"/>
            <a:ext cx="8207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lgerian" pitchFamily="82" charset="0"/>
              </a:rPr>
              <a:t>PRAGMA Heterogeneous Cloud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788769" y="4277567"/>
            <a:ext cx="1637878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58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AIST </a:t>
            </a:r>
            <a:r>
              <a:rPr lang="en-US" sz="1600" b="1" dirty="0" err="1" smtClean="0"/>
              <a:t>QuickQuake</a:t>
            </a:r>
            <a:endParaRPr lang="en-US" sz="16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415117" y="3206463"/>
            <a:ext cx="1929690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AIST </a:t>
            </a:r>
            <a:r>
              <a:rPr lang="en-US" sz="1600" b="1" dirty="0" err="1" smtClean="0"/>
              <a:t>Geogrid</a:t>
            </a:r>
            <a:r>
              <a:rPr lang="en-US" sz="1600" b="1" dirty="0" smtClean="0"/>
              <a:t> + </a:t>
            </a:r>
            <a:r>
              <a:rPr lang="en-US" sz="1600" b="1" dirty="0" err="1" smtClean="0"/>
              <a:t>Bloss</a:t>
            </a:r>
            <a:endParaRPr lang="en-US" sz="16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213484" y="3924217"/>
            <a:ext cx="1248313" cy="338554"/>
          </a:xfrm>
          <a:prstGeom prst="rect">
            <a:avLst/>
          </a:prstGeom>
          <a:solidFill>
            <a:srgbClr val="F5FE9C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AIST </a:t>
            </a:r>
            <a:r>
              <a:rPr lang="en-US" sz="1600" b="1" dirty="0" err="1" smtClean="0"/>
              <a:t>Nyouga</a:t>
            </a:r>
            <a:endParaRPr lang="en-US" sz="16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415115" y="3569541"/>
            <a:ext cx="1324609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NCHC </a:t>
            </a:r>
            <a:r>
              <a:rPr lang="en-US" sz="1600" b="1" dirty="0" err="1" smtClean="0"/>
              <a:t>FMotif</a:t>
            </a:r>
            <a:endParaRPr lang="en-US" sz="1600" b="1" dirty="0"/>
          </a:p>
        </p:txBody>
      </p:sp>
      <p:pic>
        <p:nvPicPr>
          <p:cNvPr id="7170" name="Picture 2" descr="C:\Users\zhengc\AppData\Local\Microsoft\Windows\Temporary Internet Files\Content.IE5\1DOAR0BJ\MC910217745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131" y="2640535"/>
            <a:ext cx="873189" cy="5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289870" y="2957394"/>
            <a:ext cx="1136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vmdb.txt</a:t>
            </a:r>
            <a:endParaRPr 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461797" y="3924217"/>
            <a:ext cx="1580723" cy="338554"/>
          </a:xfrm>
          <a:prstGeom prst="rect">
            <a:avLst/>
          </a:prstGeom>
          <a:solidFill>
            <a:srgbClr val="00B0F0"/>
          </a:solidFill>
          <a:ln w="15875" cmpd="sng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UCSD BioApp5</a:t>
            </a:r>
            <a:endParaRPr lang="en-US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816297" y="3564529"/>
            <a:ext cx="1041982" cy="338554"/>
          </a:xfrm>
          <a:prstGeom prst="rect">
            <a:avLst/>
          </a:prstGeom>
          <a:solidFill>
            <a:srgbClr val="FFC000"/>
          </a:solidFill>
          <a:ln w="15875" cmpd="sng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LZU Bio1</a:t>
            </a:r>
            <a:endParaRPr lang="en-US" sz="1600" b="1" dirty="0"/>
          </a:p>
        </p:txBody>
      </p:sp>
      <p:pic>
        <p:nvPicPr>
          <p:cNvPr id="67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05" y="1217698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74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94" y="2451526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80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94" y="3797036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84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89" y="5212211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86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153" y="5460429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88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542" y="5460428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90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89" y="5169416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92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477" y="3797036"/>
            <a:ext cx="1655868" cy="1177177"/>
          </a:xfrm>
          <a:prstGeom prst="rect">
            <a:avLst/>
          </a:prstGeom>
          <a:noFill/>
          <a:extLst/>
        </p:spPr>
      </p:pic>
      <p:sp>
        <p:nvSpPr>
          <p:cNvPr id="93" name="TextBox 92"/>
          <p:cNvSpPr txBox="1"/>
          <p:nvPr/>
        </p:nvSpPr>
        <p:spPr>
          <a:xfrm>
            <a:off x="5100927" y="5787406"/>
            <a:ext cx="971099" cy="523220"/>
          </a:xfrm>
          <a:prstGeom prst="rect">
            <a:avLst/>
          </a:prstGeom>
          <a:gradFill>
            <a:gsLst>
              <a:gs pos="0">
                <a:srgbClr val="00B050"/>
              </a:gs>
              <a:gs pos="25000">
                <a:srgbClr val="66FF66"/>
              </a:gs>
              <a:gs pos="50000">
                <a:schemeClr val="bg1"/>
              </a:gs>
              <a:gs pos="75000">
                <a:srgbClr val="FFFF00"/>
              </a:gs>
              <a:gs pos="100000">
                <a:srgbClr val="FFC000"/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Eucalyptus</a:t>
            </a:r>
          </a:p>
          <a:p>
            <a:pPr algn="ctr"/>
            <a:r>
              <a:rPr lang="en-US" sz="1400" dirty="0" err="1" smtClean="0"/>
              <a:t>xen</a:t>
            </a:r>
            <a:endParaRPr lang="en-US" sz="1400" dirty="0"/>
          </a:p>
        </p:txBody>
      </p:sp>
      <p:pic>
        <p:nvPicPr>
          <p:cNvPr id="94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224" y="2392364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102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080" y="960811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8199" name="Picture 7" descr="C:\cygwin\home\zhengc\photos\work\nchc_logo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40" y="944693"/>
            <a:ext cx="694982" cy="51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encrypted-tbn0.gstatic.com/images?q=tbn:ANd9GcQPUd4eaLs0Tspkc85JVr96VHf98azPkn_2Bi0vZo9avh_-qowl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005" y="3643960"/>
            <a:ext cx="528269" cy="52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encrypted-tbn2.gstatic.com/images?q=tbn:ANd9GcQvmeD94xwVhYz_iSxIWXO7xk2kTCYFcxX7bODMvwDrD1cxcnnQ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492" y="5308602"/>
            <a:ext cx="514296" cy="5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encrypted-tbn1.gstatic.com/images?q=tbn:ANd9GcRNaXNsqQ0zr-E8YUW4KOf0P9rKKlVlNc36IAoRkF4bAA1pfnakrA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059" y="3577293"/>
            <a:ext cx="498014" cy="51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encrypted-tbn2.gstatic.com/images?q=tbn:ANd9GcT76KXoVUX7CavJlSDTaIAC0ZH98awLq5Y7MiEKzfaoG7HRCgF9G53W1EADlw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657" y="4999261"/>
            <a:ext cx="535500" cy="51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405557" y="5518598"/>
            <a:ext cx="599331" cy="52322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25000">
                <a:schemeClr val="bg1">
                  <a:lumMod val="85000"/>
                </a:schemeClr>
              </a:gs>
              <a:gs pos="50000">
                <a:schemeClr val="bg1"/>
              </a:gs>
              <a:gs pos="75000">
                <a:srgbClr val="FFFF00"/>
              </a:gs>
              <a:gs pos="100000">
                <a:srgbClr val="FFC000"/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Rocks</a:t>
            </a:r>
          </a:p>
          <a:p>
            <a:pPr algn="ctr"/>
            <a:r>
              <a:rPr lang="en-US" sz="1400" dirty="0" err="1"/>
              <a:t>X</a:t>
            </a:r>
            <a:r>
              <a:rPr lang="en-US" sz="1400" dirty="0" err="1" smtClean="0"/>
              <a:t>en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201862" y="4116471"/>
            <a:ext cx="599331" cy="52322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25000">
                <a:schemeClr val="bg1">
                  <a:lumMod val="85000"/>
                </a:schemeClr>
              </a:gs>
              <a:gs pos="50000">
                <a:schemeClr val="bg1"/>
              </a:gs>
              <a:gs pos="75000">
                <a:srgbClr val="FFFF00"/>
              </a:gs>
              <a:gs pos="100000">
                <a:srgbClr val="FFC000"/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Rocks</a:t>
            </a:r>
          </a:p>
          <a:p>
            <a:pPr algn="ctr"/>
            <a:r>
              <a:rPr lang="en-US" sz="1400" dirty="0" err="1"/>
              <a:t>X</a:t>
            </a:r>
            <a:r>
              <a:rPr lang="en-US" sz="1400" dirty="0" err="1" smtClean="0"/>
              <a:t>en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222674" y="2778504"/>
            <a:ext cx="599331" cy="52322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25000">
                <a:schemeClr val="bg1">
                  <a:lumMod val="85000"/>
                </a:schemeClr>
              </a:gs>
              <a:gs pos="50000">
                <a:schemeClr val="bg1"/>
              </a:gs>
              <a:gs pos="75000">
                <a:srgbClr val="FFFF00"/>
              </a:gs>
              <a:gs pos="100000">
                <a:srgbClr val="FFC000"/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Rocks</a:t>
            </a:r>
          </a:p>
          <a:p>
            <a:pPr algn="ctr"/>
            <a:r>
              <a:rPr lang="en-US" sz="1400" dirty="0" err="1"/>
              <a:t>X</a:t>
            </a:r>
            <a:r>
              <a:rPr lang="en-US" sz="1400" dirty="0" err="1" smtClean="0"/>
              <a:t>en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6983181" y="1511921"/>
            <a:ext cx="599331" cy="52322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25000">
                <a:schemeClr val="bg1">
                  <a:lumMod val="85000"/>
                </a:schemeClr>
              </a:gs>
              <a:gs pos="50000">
                <a:schemeClr val="bg1"/>
              </a:gs>
              <a:gs pos="75000">
                <a:srgbClr val="FFFF00"/>
              </a:gs>
              <a:gs pos="100000">
                <a:srgbClr val="FFC000"/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Rocks</a:t>
            </a:r>
          </a:p>
          <a:p>
            <a:pPr algn="ctr"/>
            <a:r>
              <a:rPr lang="en-US" sz="1400" dirty="0" err="1"/>
              <a:t>X</a:t>
            </a:r>
            <a:r>
              <a:rPr lang="en-US" sz="1400" dirty="0" err="1" smtClean="0"/>
              <a:t>en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193221" y="5496394"/>
            <a:ext cx="966355" cy="52322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5000">
                <a:schemeClr val="accent1">
                  <a:lumMod val="40000"/>
                  <a:lumOff val="60000"/>
                </a:schemeClr>
              </a:gs>
              <a:gs pos="50000">
                <a:schemeClr val="bg1"/>
              </a:gs>
              <a:gs pos="7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OpenStack</a:t>
            </a:r>
            <a:endParaRPr lang="en-US" sz="1400" dirty="0" smtClean="0"/>
          </a:p>
          <a:p>
            <a:pPr algn="ctr"/>
            <a:r>
              <a:rPr lang="en-US" sz="1400" dirty="0" smtClean="0"/>
              <a:t>KVM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7337745" y="4116471"/>
            <a:ext cx="599331" cy="52322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25000">
                <a:schemeClr val="bg1">
                  <a:lumMod val="85000"/>
                </a:schemeClr>
              </a:gs>
              <a:gs pos="50000">
                <a:schemeClr val="bg1"/>
              </a:gs>
              <a:gs pos="75000">
                <a:srgbClr val="FFFF00"/>
              </a:gs>
              <a:gs pos="100000">
                <a:srgbClr val="FFC000"/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Rocks</a:t>
            </a:r>
          </a:p>
          <a:p>
            <a:pPr algn="ctr"/>
            <a:r>
              <a:rPr lang="en-US" sz="1400" dirty="0" err="1"/>
              <a:t>X</a:t>
            </a:r>
            <a:r>
              <a:rPr lang="en-US" sz="1400" dirty="0" err="1" smtClean="0"/>
              <a:t>en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119746" y="1509992"/>
            <a:ext cx="1104790" cy="523220"/>
          </a:xfrm>
          <a:prstGeom prst="rect">
            <a:avLst/>
          </a:prstGeom>
          <a:gradFill>
            <a:gsLst>
              <a:gs pos="0">
                <a:srgbClr val="FF9900"/>
              </a:gs>
              <a:gs pos="25000">
                <a:schemeClr val="accent6">
                  <a:lumMod val="60000"/>
                  <a:lumOff val="40000"/>
                </a:schemeClr>
              </a:gs>
              <a:gs pos="50000">
                <a:schemeClr val="bg1"/>
              </a:gs>
              <a:gs pos="7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OpenNebula</a:t>
            </a:r>
            <a:endParaRPr lang="en-US" sz="1400" dirty="0" smtClean="0"/>
          </a:p>
          <a:p>
            <a:pPr algn="ctr"/>
            <a:r>
              <a:rPr lang="en-US" sz="1400" dirty="0" smtClean="0"/>
              <a:t>KVM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2901692" y="1293899"/>
            <a:ext cx="1104790" cy="523220"/>
          </a:xfrm>
          <a:prstGeom prst="rect">
            <a:avLst/>
          </a:prstGeom>
          <a:gradFill>
            <a:gsLst>
              <a:gs pos="0">
                <a:srgbClr val="FF9900"/>
              </a:gs>
              <a:gs pos="25000">
                <a:schemeClr val="accent6">
                  <a:lumMod val="60000"/>
                  <a:lumOff val="40000"/>
                </a:schemeClr>
              </a:gs>
              <a:gs pos="50000">
                <a:schemeClr val="bg1"/>
              </a:gs>
              <a:gs pos="7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OpenNebula</a:t>
            </a:r>
            <a:endParaRPr lang="en-US" sz="1400" dirty="0" smtClean="0"/>
          </a:p>
          <a:p>
            <a:pPr algn="ctr"/>
            <a:r>
              <a:rPr lang="en-US" sz="1400" dirty="0" smtClean="0"/>
              <a:t>KVM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6990763" y="2719342"/>
            <a:ext cx="1104790" cy="523220"/>
          </a:xfrm>
          <a:prstGeom prst="rect">
            <a:avLst/>
          </a:prstGeom>
          <a:gradFill>
            <a:gsLst>
              <a:gs pos="0">
                <a:srgbClr val="FF9900"/>
              </a:gs>
              <a:gs pos="25000">
                <a:schemeClr val="accent6">
                  <a:lumMod val="60000"/>
                  <a:lumOff val="40000"/>
                </a:schemeClr>
              </a:gs>
              <a:gs pos="50000">
                <a:schemeClr val="bg1"/>
              </a:gs>
              <a:gs pos="75000">
                <a:srgbClr val="FFFF00"/>
              </a:gs>
              <a:gs pos="100000">
                <a:srgbClr val="FFC000"/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OpenNebula</a:t>
            </a:r>
            <a:endParaRPr lang="en-US" sz="1400" dirty="0" smtClean="0"/>
          </a:p>
          <a:p>
            <a:pPr algn="ctr"/>
            <a:r>
              <a:rPr lang="en-US" sz="1400" dirty="0" err="1" smtClean="0"/>
              <a:t>Xen</a:t>
            </a:r>
            <a:endParaRPr lang="en-US" sz="1400" dirty="0"/>
          </a:p>
        </p:txBody>
      </p:sp>
      <p:pic>
        <p:nvPicPr>
          <p:cNvPr id="7178" name="Picture 10" descr="https://encrypted-tbn3.gstatic.com/images?q=tbn:ANd9GcQ0GZUGt_6_pNnmeTHJtHEOfYPkxSZpGuXb78fK3tEhLxX8DgJFbA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657" y="2245802"/>
            <a:ext cx="641435" cy="42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s://encrypted-tbn0.gstatic.com/images?q=tbn:ANd9GcQV-HFE0_JRAZ6gjsydXNGIDqnafdCsdOQDMI_70xRglBaaPaql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302" y="5264644"/>
            <a:ext cx="520439" cy="52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3154421" y="5798118"/>
            <a:ext cx="599331" cy="52322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25000">
                <a:schemeClr val="bg1">
                  <a:lumMod val="85000"/>
                </a:schemeClr>
              </a:gs>
              <a:gs pos="50000">
                <a:schemeClr val="bg1"/>
              </a:gs>
              <a:gs pos="7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Rocks</a:t>
            </a:r>
          </a:p>
          <a:p>
            <a:pPr algn="ctr"/>
            <a:r>
              <a:rPr lang="en-US" sz="1400" dirty="0" smtClean="0"/>
              <a:t>KVM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734213" y="1273637"/>
            <a:ext cx="599331" cy="52322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25000">
                <a:schemeClr val="bg1">
                  <a:lumMod val="85000"/>
                </a:schemeClr>
              </a:gs>
              <a:gs pos="50000">
                <a:schemeClr val="bg1"/>
              </a:gs>
              <a:gs pos="75000">
                <a:srgbClr val="FFFF00"/>
              </a:gs>
              <a:gs pos="100000">
                <a:srgbClr val="FFC000"/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Rocks</a:t>
            </a:r>
          </a:p>
          <a:p>
            <a:pPr algn="ctr"/>
            <a:r>
              <a:rPr lang="en-US" sz="1400" dirty="0" err="1"/>
              <a:t>X</a:t>
            </a:r>
            <a:r>
              <a:rPr lang="en-US" sz="1400" dirty="0" err="1" smtClean="0"/>
              <a:t>en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333544" y="1272606"/>
            <a:ext cx="599331" cy="52322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25000">
                <a:schemeClr val="bg1">
                  <a:lumMod val="85000"/>
                </a:schemeClr>
              </a:gs>
              <a:gs pos="50000">
                <a:schemeClr val="bg1"/>
              </a:gs>
              <a:gs pos="7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Rocks</a:t>
            </a:r>
          </a:p>
          <a:p>
            <a:pPr algn="ctr"/>
            <a:r>
              <a:rPr lang="en-US" sz="1400" dirty="0" smtClean="0"/>
              <a:t>KVM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6610623" y="5496394"/>
            <a:ext cx="599331" cy="52322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25000">
                <a:schemeClr val="bg1">
                  <a:lumMod val="85000"/>
                </a:schemeClr>
              </a:gs>
              <a:gs pos="50000">
                <a:schemeClr val="bg1"/>
              </a:gs>
              <a:gs pos="7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Rocks</a:t>
            </a:r>
          </a:p>
          <a:p>
            <a:pPr algn="ctr"/>
            <a:r>
              <a:rPr lang="en-US" sz="1400" dirty="0" smtClean="0"/>
              <a:t>KVM</a:t>
            </a:r>
            <a:endParaRPr lang="en-US" sz="1400" dirty="0"/>
          </a:p>
        </p:txBody>
      </p:sp>
      <p:pic>
        <p:nvPicPr>
          <p:cNvPr id="7171" name="Picture 3" descr="C:\cygwin\home\zhengc\photos\work\UCSD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807" y="811467"/>
            <a:ext cx="885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43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Interoperation Needs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Application driven</a:t>
            </a:r>
          </a:p>
          <a:p>
            <a:pPr lvl="1"/>
            <a:r>
              <a:rPr lang="en-US" dirty="0" smtClean="0"/>
              <a:t>Created application VMs and drive experiments</a:t>
            </a:r>
          </a:p>
          <a:p>
            <a:r>
              <a:rPr lang="en-US" dirty="0" smtClean="0"/>
              <a:t>Pilot groups</a:t>
            </a:r>
          </a:p>
          <a:p>
            <a:pPr lvl="1"/>
            <a:r>
              <a:rPr lang="en-US" dirty="0" smtClean="0"/>
              <a:t>Ideas, discussions, pilot projects, </a:t>
            </a:r>
            <a:r>
              <a:rPr lang="en-US" dirty="0" err="1" smtClean="0"/>
              <a:t>exmaple</a:t>
            </a:r>
            <a:r>
              <a:rPr lang="en-US" dirty="0" smtClean="0"/>
              <a:t> implementations</a:t>
            </a:r>
          </a:p>
          <a:p>
            <a:pPr lvl="1"/>
            <a:r>
              <a:rPr lang="en-US" dirty="0" smtClean="0"/>
              <a:t>VM migration (UCSD, AIST, NCHC)</a:t>
            </a:r>
          </a:p>
          <a:p>
            <a:pPr lvl="1"/>
            <a:r>
              <a:rPr lang="en-US" dirty="0" err="1" smtClean="0"/>
              <a:t>OpenVSwitch</a:t>
            </a:r>
            <a:r>
              <a:rPr lang="en-US" dirty="0" smtClean="0"/>
              <a:t> (</a:t>
            </a:r>
            <a:r>
              <a:rPr lang="en-US" dirty="0" err="1" smtClean="0"/>
              <a:t>OsakaU</a:t>
            </a:r>
            <a:r>
              <a:rPr lang="en-US" dirty="0" smtClean="0"/>
              <a:t>, AIST, UCSD)</a:t>
            </a:r>
          </a:p>
          <a:p>
            <a:r>
              <a:rPr lang="en-US" dirty="0" smtClean="0"/>
              <a:t>Expand to more sites</a:t>
            </a:r>
          </a:p>
          <a:p>
            <a:r>
              <a:rPr lang="en-US" dirty="0" smtClean="0"/>
              <a:t>Projects, paths, </a:t>
            </a:r>
            <a:r>
              <a:rPr lang="en-US" dirty="0" smtClean="0">
                <a:solidFill>
                  <a:srgbClr val="FF0000"/>
                </a:solidFill>
              </a:rPr>
              <a:t>current stage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VM migration</a:t>
            </a:r>
          </a:p>
          <a:p>
            <a:pPr marL="857250" lvl="2" indent="0">
              <a:buNone/>
            </a:pPr>
            <a:r>
              <a:rPr lang="en-US" dirty="0" smtClean="0"/>
              <a:t>Pilot manual -&gt; Pilot automation -&gt; </a:t>
            </a:r>
            <a:r>
              <a:rPr lang="en-US" dirty="0" smtClean="0">
                <a:solidFill>
                  <a:srgbClr val="FF0000"/>
                </a:solidFill>
              </a:rPr>
              <a:t>Expanded automation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VC migration</a:t>
            </a:r>
          </a:p>
          <a:p>
            <a:pPr marL="857250" lvl="2" indent="0">
              <a:buNone/>
            </a:pPr>
            <a:r>
              <a:rPr lang="en-US" dirty="0" smtClean="0"/>
              <a:t>Pilot manual -&gt; </a:t>
            </a:r>
            <a:r>
              <a:rPr lang="en-US" dirty="0" smtClean="0">
                <a:solidFill>
                  <a:srgbClr val="FF0000"/>
                </a:solidFill>
              </a:rPr>
              <a:t>Pilot automation </a:t>
            </a:r>
            <a:r>
              <a:rPr lang="en-US" dirty="0" smtClean="0"/>
              <a:t>-&gt; Expanded automation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Network overlay with </a:t>
            </a:r>
            <a:r>
              <a:rPr lang="en-US" dirty="0" err="1"/>
              <a:t>OpenVSwitch</a:t>
            </a:r>
            <a:endParaRPr lang="en-US" dirty="0"/>
          </a:p>
          <a:p>
            <a:pPr marL="857250" lvl="2" indent="0">
              <a:buNone/>
            </a:pPr>
            <a:r>
              <a:rPr lang="en-US" dirty="0"/>
              <a:t>Pilot setup -&gt; </a:t>
            </a:r>
            <a:r>
              <a:rPr lang="en-US" dirty="0">
                <a:solidFill>
                  <a:srgbClr val="FF0000"/>
                </a:solidFill>
              </a:rPr>
              <a:t>Expanded setup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Network </a:t>
            </a:r>
            <a:r>
              <a:rPr lang="en-US" dirty="0"/>
              <a:t>overlay with </a:t>
            </a:r>
            <a:r>
              <a:rPr lang="en-US" dirty="0" err="1" smtClean="0"/>
              <a:t>ViNe</a:t>
            </a:r>
            <a:endParaRPr lang="en-US" dirty="0" smtClean="0"/>
          </a:p>
          <a:p>
            <a:pPr marL="85725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Pilot setup </a:t>
            </a:r>
            <a:r>
              <a:rPr lang="en-US" dirty="0" smtClean="0"/>
              <a:t>-&gt; Expanded setup</a:t>
            </a:r>
          </a:p>
        </p:txBody>
      </p:sp>
    </p:spTree>
    <p:extLst>
      <p:ext uri="{BB962C8B-B14F-4D97-AF65-F5344CB8AC3E}">
        <p14:creationId xmlns:p14="http://schemas.microsoft.com/office/powerpoint/2010/main" val="25148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dirty="0" smtClean="0"/>
              <a:t>VM/VC Migration-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Bottom line – make PRAGMA Cloud easy to use</a:t>
            </a:r>
          </a:p>
          <a:p>
            <a:r>
              <a:rPr lang="en-US" dirty="0" smtClean="0"/>
              <a:t>Automation is important and effective</a:t>
            </a:r>
          </a:p>
          <a:p>
            <a:r>
              <a:rPr lang="en-US" dirty="0" smtClean="0"/>
              <a:t>Also need common user interface</a:t>
            </a:r>
          </a:p>
          <a:p>
            <a:r>
              <a:rPr lang="en-US" dirty="0" smtClean="0"/>
              <a:t>UCSD Rocks automation examples:</a:t>
            </a:r>
          </a:p>
          <a:p>
            <a:pPr lvl="1"/>
            <a:r>
              <a:rPr lang="en-US" dirty="0" err="1" smtClean="0"/>
              <a:t>Gfarm</a:t>
            </a:r>
            <a:r>
              <a:rPr lang="en-US" dirty="0" smtClean="0"/>
              <a:t> roll</a:t>
            </a:r>
          </a:p>
          <a:p>
            <a:pPr lvl="2"/>
            <a:r>
              <a:rPr lang="en-US" dirty="0" smtClean="0"/>
              <a:t>Rocks cluster management tools</a:t>
            </a:r>
          </a:p>
          <a:p>
            <a:pPr lvl="2"/>
            <a:r>
              <a:rPr lang="en-US" dirty="0" smtClean="0"/>
              <a:t>Full installed and configured</a:t>
            </a:r>
          </a:p>
          <a:p>
            <a:pPr lvl="2"/>
            <a:r>
              <a:rPr lang="en-US" dirty="0" smtClean="0"/>
              <a:t>Add roll – few commands and reboot</a:t>
            </a:r>
          </a:p>
          <a:p>
            <a:pPr lvl="2"/>
            <a:r>
              <a:rPr lang="en-US" dirty="0" smtClean="0"/>
              <a:t>Ready to go</a:t>
            </a:r>
          </a:p>
          <a:p>
            <a:pPr marL="400050" lvl="1" indent="0">
              <a:buNone/>
            </a:pPr>
            <a:r>
              <a:rPr lang="en-US" sz="2300" b="1" dirty="0" smtClean="0">
                <a:hlinkClick r:id="rId2"/>
              </a:rPr>
              <a:t>http://goc.pragma-grid.net/wiki/index.php/Gfarm</a:t>
            </a:r>
            <a:endParaRPr lang="en-US" sz="2300" b="1" dirty="0"/>
          </a:p>
          <a:p>
            <a:pPr lvl="1"/>
            <a:r>
              <a:rPr lang="en-US" dirty="0" err="1" smtClean="0"/>
              <a:t>Vm</a:t>
            </a:r>
            <a:r>
              <a:rPr lang="en-US" dirty="0" smtClean="0"/>
              <a:t>-deploy </a:t>
            </a:r>
            <a:r>
              <a:rPr lang="en-US" dirty="0" smtClean="0"/>
              <a:t>scripts (Thu 9am demo)</a:t>
            </a:r>
            <a:endParaRPr lang="en-US" dirty="0" smtClean="0"/>
          </a:p>
          <a:p>
            <a:pPr marL="1085850" lvl="2"/>
            <a:r>
              <a:rPr lang="en-US" dirty="0" smtClean="0"/>
              <a:t>Bash </a:t>
            </a:r>
            <a:r>
              <a:rPr lang="en-US" dirty="0"/>
              <a:t>– basic and common, easy for sharing</a:t>
            </a:r>
          </a:p>
          <a:p>
            <a:pPr marL="1085850" lvl="2"/>
            <a:r>
              <a:rPr lang="en-US" dirty="0"/>
              <a:t>Can deploy multiple instances of a VM on single or multiple </a:t>
            </a:r>
            <a:r>
              <a:rPr lang="en-US" dirty="0" smtClean="0"/>
              <a:t>nodes</a:t>
            </a:r>
          </a:p>
          <a:p>
            <a:pPr marL="1085850" lvl="2"/>
            <a:r>
              <a:rPr lang="en-US" dirty="0" smtClean="0"/>
              <a:t>One command</a:t>
            </a:r>
          </a:p>
          <a:p>
            <a:pPr marL="400050" lvl="1" indent="0">
              <a:buNone/>
            </a:pPr>
            <a:r>
              <a:rPr lang="en-US" sz="2100" dirty="0" smtClean="0"/>
              <a:t>	% </a:t>
            </a:r>
            <a:r>
              <a:rPr lang="en-US" sz="2100" dirty="0" err="1" smtClean="0"/>
              <a:t>vm</a:t>
            </a:r>
            <a:r>
              <a:rPr lang="en-US" sz="2100" dirty="0" smtClean="0"/>
              <a:t>-deploy </a:t>
            </a:r>
            <a:r>
              <a:rPr lang="en-US" sz="2100" i="1" dirty="0" err="1"/>
              <a:t>vm</a:t>
            </a:r>
            <a:r>
              <a:rPr lang="en-US" sz="2100" i="1" dirty="0"/>
              <a:t>-name</a:t>
            </a:r>
            <a:r>
              <a:rPr lang="en-US" sz="2100" dirty="0"/>
              <a:t> [</a:t>
            </a:r>
            <a:r>
              <a:rPr lang="en-US" sz="2100" i="1" dirty="0"/>
              <a:t>number of instances</a:t>
            </a:r>
            <a:r>
              <a:rPr lang="en-US" sz="2100" dirty="0"/>
              <a:t>] [</a:t>
            </a:r>
            <a:r>
              <a:rPr lang="en-US" sz="2100" i="1" dirty="0"/>
              <a:t>local </a:t>
            </a:r>
            <a:r>
              <a:rPr lang="en-US" sz="2100" i="1" dirty="0" err="1"/>
              <a:t>vm</a:t>
            </a:r>
            <a:r>
              <a:rPr lang="en-US" sz="2100" i="1" dirty="0"/>
              <a:t> image depository path</a:t>
            </a:r>
            <a:r>
              <a:rPr lang="en-US" sz="2100" dirty="0"/>
              <a:t>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643" y="966921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98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232" y="1184943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8205" name="Picture 13" descr="C:\cygwin\home\zhengc\photos\work\osaka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799" y="2440598"/>
            <a:ext cx="495326" cy="54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7" name="Picture 15" descr="http://t1.gstatic.com/images?q=tbn:ANd9GcSgAzlstbJUyudU8h7FKDLVW0PEJLMZp1EmA1l-MQrWQNze-XlH3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81" y="849447"/>
            <a:ext cx="1028700" cy="685800"/>
          </a:xfrm>
          <a:prstGeom prst="rect">
            <a:avLst/>
          </a:prstGeom>
          <a:noFill/>
          <a:extLst/>
        </p:spPr>
      </p:pic>
      <p:pic>
        <p:nvPicPr>
          <p:cNvPr id="8202" name="Picture 10" descr="C:\cygwin\home\zhengc\photos\work\cnic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473" y="4938971"/>
            <a:ext cx="673224" cy="67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t3.gstatic.com/images?q=tbn:ANd9GcSrBi3WKOwMRlZY_MJr87q71d_9_aXu7mur7teBDJt-JgLjpsH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413" y="926418"/>
            <a:ext cx="661376" cy="53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data:image/jpg;base64,/9j/4AAQSkZJRgABAQAAAQABAAD/2wCEAAkGBhISERUSExQUFBUWFxYYGBIYFxkUHRsfGxYcHRoaGR4aHSYfHiUnHBUcIC8iIygpLS0sFR4xNTAqPCYrLy0BCQoKDgwOGg8PGiwgHyQpMDIpLCksLCwpMDEsLTUsLjAvNC8pLCwtLywpLCwsNCosLCwtKSk0KS8sLC0sNS8sLP/AABEIAGAAWAMBIgACEQEDEQH/xAAcAAACAgMBAQAAAAAAAAAAAAAABwUIAQQGAwL/xAA9EAACAQMBBQUEBggHAAAAAAABAgMABBESBgchMVEFEyJBYSNCcYEUMmJykbEzQ1JTgpKh0hUkc6KywtH/xAAZAQACAwEAAAAAAAAAAAAAAAAAAwECBQT/xAApEQACAgIABQEJAQAAAAAAAAAAAQIDBBEhMUFRgRITIjIzcZGx8PEF/9oADAMBAAIRAxEAPwB40UV4X16kMbSyMERAWZzwAA86APZmAGTwA864HaTfHZ25KQ5uZBw8Bwg+Lnn/AAg0utvN5Ut8zRRForbyTk0nrJ6fZ5dc1xdatGCtbs+wqVnYf2we9CK+PcyhYZ+OlM5Vx9gnzA5g/EendVWLsTZC/ucPbwSkAgrL+jAI5FWYjl1FOrs657ZWyKSQQvdDCpIZRpYY+s4A+sOg4H040jJx4Rl7jX02TGTfM2Nudv4ez0xwknYeCHP+5+i/1PlUBs9vttpcJdI1u37wHXH8zjUvzHzpcbRbG9qI7z3MMshY6nmXEvzOnJA+WAK5iuuvDqlDnt90Vc3stpb3KSKHRlZWGQykEEdQRzr0qtexu3dx2c/gJeEnx25PA9Sn7LevI+dWE7C7dhvIFnhbUjfIg+asPIjzFZ9+PKl913GRlskKKKK5iwUkN8W2Rmm+hRn2UR9pj3pOh9F/P4U29qO2Ba2k1x+7RiB1bko/mIqrryFiWY5YkknqSck/ia0cGr1NzfTkLsfQIomZgqgszEBVAySTwAA607thN0sUCrNeKss/AiM+JI/lyZvU8OnWobcnsmGLX8gzpJSEHr77/wBdI/ipw1bMyXv2cfJEI9WYC44VmiiswaFcTtruwt71WkjCw3HMSAYVj0kA5/eHEevKu2oq8Jyg9xZDWyqHaXZ0lvK8MylJEOGU/mOoI4g+ddNu02yNjdBXPsJiFkHkp5LJ8uR9D6Uwd8uyYmt/piD2sA8ePejzxz90nI9NVI81u1zjkVcfIhr0stuDRXKbr+3DddnRMxy8eYnPqnAH5rg0Vgzi4ScX0Hp7IzfZdFezQo/WTRqfgMt/1pDU89+MJNhGQCcXCcAM80ceXxpNL2FckZFvOR17qT+2tnCaVXkTPmMDY/e9FaW8Vs9s+mMY7xHBJ45LFSBzJ60x9n94FjeELFMA5/VP7N/kDz+WarZNEyHDBlPRgVP4EV81NmFXPiuDBTaLcUUjNht7ctuVhuy0sHISnxPH8fN1+PEevKnbb3aSIJEZWRhqDg5BB8wayrqJVPUhqkme1Qvb+2NnZD/MTKreUY8Tn4KONLnb3e+xLW9g2AMhrrnnqIv7/wAOtKmSQsxZiWZjksSWJPUk8TXVTguS3Ph+Ssp65Dd7c33QOjxR2skiurKTIwjBBGDwAY+fpSgArKKScAEnoASfwHGt0dhXOM/R7jHXuZP7a0q6oUrUeAptsaO4W7Oi6i8g0bgfFSD/AMRRXluItWV7ssGXAhXBBU58Z5Gs1jZfzn+9B0OQ3CKzRRXKXNXtDsuGdSk0aSKfddQ350rttNzC6WmsMgjibYnIP+mx5H7J4HqKbdFOrunW9xZDimVIdCCQQQQSCCMEEcwR5Gpi02uuo7OSySQiGQ5I8wPeVT5K3mP/AE0xN82xa6f8QiXBBAnA8weCyfEHAPoR0pRVuVzjdBS1/TnacWFMvYbdC1wqz3mqOM8VhHhdh1c+6D05/CvDdDsWLmY3Uy5ihYBVPJ5OfHqF4H4kdKelcmXlOL9EPJeEN8WR/ZOz9tbLpghjjH2VAJ+J5n5mpCiisltvixxgCis0VABRRRQAUUUUAavalgs8MkLjKyIyH+IYqqc8RQsrc0LKfipIP5VbaqqbRSKbq5Ixjvp8fztWp/nP4kKsLFbA9ki37Ot48YPdq7fefxH8/wCldDWr2UwMERHIxpj+UVtVmzbcm2MQUUUVUkKKKKAContraaC1KCUtl8nwoz6VUgNI+B4VBZQWP7VS1c/tLsobpgyzGLMbwyYQPridlLKMkaWynBuOMngaAPmTby1VJ5GMixwZ1SGNtLYfQe7OMNhxpwOPyrZj2ttmlEKsWdtJACk+Fo+81k+S6SMseGWA5moCbdnrlkZrhlR5FcpFGsRYK5ddbA4ZgdID6QdK4Oc5r5g3Yd2pKXTrL3Qt+90AkxCIxhGGrBx4WB8mT1IoAnrfbK1ezN6rkwA4LaTnOvR9XnzI+RzUDPe9iB2VoINQ73INuOPdzCJ8cOPjb8Mmt2Dd+iWlxaLPJ3cxVlLAO0ZVUHP3hmMHBx5io+bdUsmGkuC0g1MZBGF8bXQnZgNXAHimnJ4HnUqTXICXt9urEIQrMFQxoEEbD6zOq6RjiMwuOHLQaxDvEs27jjKv0jjGWidRguEVmyPCGZgATwORWpFu1iDwyGVi0KXKZ0gBu+d2UkZ5p3z4+95Vq2m6xU+iN3w1WgATTCFVvaKxLrqIJIBGepDDBFQBLpvBtSofE2CWCexf2gCM+qPA8QKxty6eVY7N3h2c7xxoZNc2kxo0TqzKyswkAI+phDluQ4dRWhYbuO7lEpnziRn0pEsanMUkeplVtOs99lnUDVoHAVKdkbILA9s/eajbWpthlQNQJQ6s54fo+X2jQB0NFFFAH//Z"/>
          <p:cNvSpPr>
            <a:spLocks noChangeAspect="1" noChangeArrowheads="1"/>
          </p:cNvSpPr>
          <p:nvPr/>
        </p:nvSpPr>
        <p:spPr bwMode="auto">
          <a:xfrm>
            <a:off x="63500" y="-446088"/>
            <a:ext cx="8382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08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769" y="2239420"/>
            <a:ext cx="3677878" cy="316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59992" y="175925"/>
            <a:ext cx="8637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lgerian" pitchFamily="82" charset="0"/>
              </a:rPr>
              <a:t>Gfarm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lgerian" pitchFamily="82" charset="0"/>
              </a:rPr>
              <a:t> Installation and VM deployment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788769" y="4277567"/>
            <a:ext cx="1637878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58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AIST </a:t>
            </a:r>
            <a:r>
              <a:rPr lang="en-US" sz="1600" b="1" dirty="0" err="1" smtClean="0"/>
              <a:t>QuickQuake</a:t>
            </a:r>
            <a:endParaRPr lang="en-US" sz="16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415117" y="3206463"/>
            <a:ext cx="1929690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AIST </a:t>
            </a:r>
            <a:r>
              <a:rPr lang="en-US" sz="1600" b="1" dirty="0" err="1" smtClean="0"/>
              <a:t>Geogrid</a:t>
            </a:r>
            <a:r>
              <a:rPr lang="en-US" sz="1600" b="1" dirty="0" smtClean="0"/>
              <a:t> + </a:t>
            </a:r>
            <a:r>
              <a:rPr lang="en-US" sz="1600" b="1" dirty="0" err="1" smtClean="0"/>
              <a:t>Bloss</a:t>
            </a:r>
            <a:endParaRPr lang="en-US" sz="16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213484" y="3924217"/>
            <a:ext cx="1248313" cy="338554"/>
          </a:xfrm>
          <a:prstGeom prst="rect">
            <a:avLst/>
          </a:prstGeom>
          <a:solidFill>
            <a:srgbClr val="F5FE9C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AIST </a:t>
            </a:r>
            <a:r>
              <a:rPr lang="en-US" sz="1600" b="1" dirty="0" err="1" smtClean="0"/>
              <a:t>Nyouga</a:t>
            </a:r>
            <a:endParaRPr lang="en-US" sz="16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415115" y="3569541"/>
            <a:ext cx="1324609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NCHC </a:t>
            </a:r>
            <a:r>
              <a:rPr lang="en-US" sz="1600" b="1" dirty="0" err="1" smtClean="0"/>
              <a:t>FMotif</a:t>
            </a:r>
            <a:endParaRPr lang="en-US" sz="1600" b="1" dirty="0"/>
          </a:p>
        </p:txBody>
      </p:sp>
      <p:pic>
        <p:nvPicPr>
          <p:cNvPr id="7170" name="Picture 2" descr="C:\Users\zhengc\AppData\Local\Microsoft\Windows\Temporary Internet Files\Content.IE5\1DOAR0BJ\MC910217745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131" y="2640535"/>
            <a:ext cx="873189" cy="5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289870" y="2957394"/>
            <a:ext cx="1136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vmdb.txt</a:t>
            </a:r>
            <a:endParaRPr 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461797" y="3924217"/>
            <a:ext cx="1580723" cy="338554"/>
          </a:xfrm>
          <a:prstGeom prst="rect">
            <a:avLst/>
          </a:prstGeom>
          <a:solidFill>
            <a:srgbClr val="00B0F0"/>
          </a:solidFill>
          <a:ln w="15875" cmpd="sng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UCSD BioApp5</a:t>
            </a:r>
            <a:endParaRPr lang="en-US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816297" y="3564529"/>
            <a:ext cx="1041982" cy="338554"/>
          </a:xfrm>
          <a:prstGeom prst="rect">
            <a:avLst/>
          </a:prstGeom>
          <a:solidFill>
            <a:srgbClr val="FFC000"/>
          </a:solidFill>
          <a:ln w="15875" cmpd="sng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LZU Bio1</a:t>
            </a:r>
            <a:endParaRPr lang="en-US" sz="1600" b="1" dirty="0"/>
          </a:p>
        </p:txBody>
      </p:sp>
      <p:pic>
        <p:nvPicPr>
          <p:cNvPr id="67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05" y="1217698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74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94" y="2451526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80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94" y="3797036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84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89" y="5212211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86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153" y="5460429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88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542" y="5460428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90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89" y="5169416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92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477" y="3797036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94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224" y="2392364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102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080" y="960811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8199" name="Picture 7" descr="C:\cygwin\home\zhengc\photos\work\nchc_logo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40" y="944693"/>
            <a:ext cx="694982" cy="51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encrypted-tbn0.gstatic.com/images?q=tbn:ANd9GcQPUd4eaLs0Tspkc85JVr96VHf98azPkn_2Bi0vZo9avh_-qowl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005" y="3643960"/>
            <a:ext cx="528269" cy="52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encrypted-tbn2.gstatic.com/images?q=tbn:ANd9GcQvmeD94xwVhYz_iSxIWXO7xk2kTCYFcxX7bODMvwDrD1cxcnnQ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492" y="5308602"/>
            <a:ext cx="514296" cy="5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encrypted-tbn1.gstatic.com/images?q=tbn:ANd9GcRNaXNsqQ0zr-E8YUW4KOf0P9rKKlVlNc36IAoRkF4bAA1pfnakrA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059" y="3577293"/>
            <a:ext cx="498014" cy="51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encrypted-tbn2.gstatic.com/images?q=tbn:ANd9GcT76KXoVUX7CavJlSDTaIAC0ZH98awLq5Y7MiEKzfaoG7HRCgF9G53W1EADlw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657" y="4999261"/>
            <a:ext cx="535500" cy="51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s://encrypted-tbn3.gstatic.com/images?q=tbn:ANd9GcQ0GZUGt_6_pNnmeTHJtHEOfYPkxSZpGuXb78fK3tEhLxX8DgJFbA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657" y="2245802"/>
            <a:ext cx="641435" cy="42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s://encrypted-tbn0.gstatic.com/images?q=tbn:ANd9GcQV-HFE0_JRAZ6gjsydXNGIDqnafdCsdOQDMI_70xRglBaaPaql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302" y="5264644"/>
            <a:ext cx="520439" cy="52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cygwin\home\zhengc\photos\work\UCSD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807" y="811467"/>
            <a:ext cx="885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350274" y="2060848"/>
            <a:ext cx="1230218" cy="896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252158" y="1916832"/>
            <a:ext cx="92650" cy="7237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329462" y="4616121"/>
            <a:ext cx="884022" cy="9099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2086139" y="4277567"/>
            <a:ext cx="879244" cy="108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201081" y="3118721"/>
            <a:ext cx="1221502" cy="4585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994180" y="3797036"/>
            <a:ext cx="1098100" cy="4805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077419" y="4760867"/>
            <a:ext cx="342335" cy="10265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479679" y="1864954"/>
            <a:ext cx="823452" cy="8056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83017" y="4384790"/>
            <a:ext cx="1580723" cy="338554"/>
          </a:xfrm>
          <a:prstGeom prst="rect">
            <a:avLst/>
          </a:prstGeom>
          <a:solidFill>
            <a:srgbClr val="00B0F0"/>
          </a:solidFill>
          <a:ln w="15875" cmpd="sng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UCSD BioApp5</a:t>
            </a:r>
            <a:endParaRPr lang="en-US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843213" y="5787406"/>
            <a:ext cx="1580723" cy="338554"/>
          </a:xfrm>
          <a:prstGeom prst="rect">
            <a:avLst/>
          </a:prstGeom>
          <a:solidFill>
            <a:srgbClr val="00B0F0"/>
          </a:solidFill>
          <a:ln w="15875" cmpd="sng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UCSD BioApp5</a:t>
            </a:r>
            <a:endParaRPr lang="en-US" sz="16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673594" y="3009453"/>
            <a:ext cx="1580723" cy="338554"/>
          </a:xfrm>
          <a:prstGeom prst="rect">
            <a:avLst/>
          </a:prstGeom>
          <a:solidFill>
            <a:srgbClr val="00B0F0"/>
          </a:solidFill>
          <a:ln w="15875" cmpd="sng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UCSD BioApp5</a:t>
            </a:r>
            <a:endParaRPr lang="en-US" sz="1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843214" y="1747555"/>
            <a:ext cx="1580723" cy="338554"/>
          </a:xfrm>
          <a:prstGeom prst="rect">
            <a:avLst/>
          </a:prstGeom>
          <a:solidFill>
            <a:srgbClr val="00B0F0"/>
          </a:solidFill>
          <a:ln w="15875" cmpd="sng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UCSD BioApp5</a:t>
            </a:r>
            <a:endParaRPr lang="en-US" sz="16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650622" y="1534664"/>
            <a:ext cx="1580723" cy="338554"/>
          </a:xfrm>
          <a:prstGeom prst="rect">
            <a:avLst/>
          </a:prstGeom>
          <a:solidFill>
            <a:srgbClr val="00B0F0"/>
          </a:solidFill>
          <a:ln w="15875" cmpd="sng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UCSD BioApp5</a:t>
            </a:r>
            <a:endParaRPr lang="en-US" sz="1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446647" y="1722294"/>
            <a:ext cx="1580723" cy="338554"/>
          </a:xfrm>
          <a:prstGeom prst="rect">
            <a:avLst/>
          </a:prstGeom>
          <a:solidFill>
            <a:srgbClr val="00B0F0"/>
          </a:solidFill>
          <a:ln w="15875" cmpd="sng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UCSD BioApp5</a:t>
            </a:r>
            <a:endParaRPr lang="en-US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039817" y="5442918"/>
            <a:ext cx="1041982" cy="338554"/>
          </a:xfrm>
          <a:prstGeom prst="rect">
            <a:avLst/>
          </a:prstGeom>
          <a:solidFill>
            <a:srgbClr val="FFC000"/>
          </a:solidFill>
          <a:ln w="15875" cmpd="sng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LZU Bio1</a:t>
            </a:r>
            <a:endParaRPr lang="en-US" sz="1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824611" y="4055483"/>
            <a:ext cx="1041982" cy="338554"/>
          </a:xfrm>
          <a:prstGeom prst="rect">
            <a:avLst/>
          </a:prstGeom>
          <a:solidFill>
            <a:srgbClr val="FFC000"/>
          </a:solidFill>
          <a:ln w="15875" cmpd="sng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LZU Bio1</a:t>
            </a:r>
            <a:endParaRPr lang="en-US" sz="16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942964" y="2670899"/>
            <a:ext cx="1041982" cy="338554"/>
          </a:xfrm>
          <a:prstGeom prst="rect">
            <a:avLst/>
          </a:prstGeom>
          <a:solidFill>
            <a:srgbClr val="FFC000"/>
          </a:solidFill>
          <a:ln w="15875" cmpd="sng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LZU Bio1</a:t>
            </a:r>
            <a:endParaRPr lang="en-US" sz="1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1192877" y="1434977"/>
            <a:ext cx="1041982" cy="338554"/>
          </a:xfrm>
          <a:prstGeom prst="rect">
            <a:avLst/>
          </a:prstGeom>
          <a:solidFill>
            <a:srgbClr val="FFC000"/>
          </a:solidFill>
          <a:ln w="15875" cmpd="sng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LZU Bio1</a:t>
            </a:r>
            <a:endParaRPr lang="en-US" sz="1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4905656" y="1224345"/>
            <a:ext cx="1041982" cy="338554"/>
          </a:xfrm>
          <a:prstGeom prst="rect">
            <a:avLst/>
          </a:prstGeom>
          <a:solidFill>
            <a:srgbClr val="FFC000"/>
          </a:solidFill>
          <a:ln w="15875" cmpd="sng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LZU Bio1</a:t>
            </a:r>
            <a:endParaRPr lang="en-US" sz="16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2901592" y="5825361"/>
            <a:ext cx="1041982" cy="338554"/>
          </a:xfrm>
          <a:prstGeom prst="rect">
            <a:avLst/>
          </a:prstGeom>
          <a:solidFill>
            <a:srgbClr val="FFC000"/>
          </a:solidFill>
          <a:ln w="15875" cmpd="sng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LZU Bio1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4631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/>
              <a:t>Virtual Cluster Migration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How to migrate while maintain cluster relationship</a:t>
            </a:r>
          </a:p>
          <a:p>
            <a:pPr lvl="1"/>
            <a:r>
              <a:rPr lang="en-US" dirty="0"/>
              <a:t>Complication with applications</a:t>
            </a:r>
          </a:p>
          <a:p>
            <a:pPr lvl="2"/>
            <a:r>
              <a:rPr lang="en-US" dirty="0"/>
              <a:t>Job scheduler or software </a:t>
            </a:r>
            <a:r>
              <a:rPr lang="en-US" dirty="0" smtClean="0"/>
              <a:t>reconfiguration</a:t>
            </a:r>
          </a:p>
          <a:p>
            <a:pPr lvl="1"/>
            <a:r>
              <a:rPr lang="en-US" dirty="0" smtClean="0"/>
              <a:t>With/without network overlay</a:t>
            </a:r>
          </a:p>
          <a:p>
            <a:r>
              <a:rPr lang="en-US" dirty="0" smtClean="0"/>
              <a:t>Study </a:t>
            </a:r>
            <a:r>
              <a:rPr lang="en-US" dirty="0" smtClean="0"/>
              <a:t>and experiment with a few VC’s migration cases among pilot sites</a:t>
            </a:r>
          </a:p>
          <a:p>
            <a:pPr lvl="1"/>
            <a:r>
              <a:rPr lang="en-US" dirty="0" smtClean="0"/>
              <a:t>Manually migrated an AIST VC to UCSD Rocks/KVM</a:t>
            </a:r>
          </a:p>
          <a:p>
            <a:pPr lvl="1"/>
            <a:r>
              <a:rPr lang="en-US" dirty="0" smtClean="0"/>
              <a:t>Manually migrated a NCHC VC to UCSD Rocks/KVM</a:t>
            </a:r>
          </a:p>
          <a:p>
            <a:pPr lvl="1"/>
            <a:r>
              <a:rPr lang="en-US" dirty="0" smtClean="0"/>
              <a:t>Manually migrated UCSD bioscience application VC to </a:t>
            </a:r>
            <a:r>
              <a:rPr lang="en-US" dirty="0" smtClean="0"/>
              <a:t>EC2 (Wed demo)</a:t>
            </a:r>
            <a:endParaRPr lang="en-US" dirty="0" smtClean="0"/>
          </a:p>
          <a:p>
            <a:r>
              <a:rPr lang="en-US" dirty="0" smtClean="0"/>
              <a:t>Document/share </a:t>
            </a:r>
            <a:r>
              <a:rPr lang="en-US" dirty="0" smtClean="0"/>
              <a:t>findings with PRAGMA community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Discuss what information we need to migrate a VC</a:t>
            </a:r>
          </a:p>
          <a:p>
            <a:r>
              <a:rPr lang="en-US" dirty="0" smtClean="0"/>
              <a:t>Formulate and standardize VC configuration info in xml</a:t>
            </a:r>
          </a:p>
          <a:p>
            <a:r>
              <a:rPr lang="en-US" dirty="0" smtClean="0"/>
              <a:t>Automate </a:t>
            </a:r>
            <a:r>
              <a:rPr lang="en-US" dirty="0"/>
              <a:t>i</a:t>
            </a:r>
            <a:r>
              <a:rPr lang="en-US" dirty="0" smtClean="0"/>
              <a:t>n various virtual environment </a:t>
            </a:r>
          </a:p>
          <a:p>
            <a:r>
              <a:rPr lang="en-US" dirty="0" smtClean="0"/>
              <a:t>Deploy and test with application VCs in PRAGMA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18057"/>
          </a:xfrm>
        </p:spPr>
        <p:txBody>
          <a:bodyPr>
            <a:normAutofit fontScale="90000"/>
          </a:bodyPr>
          <a:lstStyle/>
          <a:p>
            <a:r>
              <a:rPr lang="en-US" altLang="ja-JP" dirty="0" err="1" smtClean="0"/>
              <a:t>Openflow</a:t>
            </a:r>
            <a:r>
              <a:rPr lang="en-US" altLang="ja-JP" dirty="0" smtClean="0"/>
              <a:t> network environment</a:t>
            </a:r>
            <a:endParaRPr kumimoji="1" lang="ja-JP" altLang="en-US" dirty="0"/>
          </a:p>
        </p:txBody>
      </p:sp>
      <p:pic>
        <p:nvPicPr>
          <p:cNvPr id="1027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09" y="5078628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483768" y="5682828"/>
            <a:ext cx="584513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pic>
        <p:nvPicPr>
          <p:cNvPr id="13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065" y="5085184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正方形/長方形 13"/>
          <p:cNvSpPr/>
          <p:nvPr/>
        </p:nvSpPr>
        <p:spPr>
          <a:xfrm>
            <a:off x="1187624" y="5689384"/>
            <a:ext cx="584513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pic>
        <p:nvPicPr>
          <p:cNvPr id="15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14" y="4286540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正方形/長方形 15"/>
          <p:cNvSpPr/>
          <p:nvPr/>
        </p:nvSpPr>
        <p:spPr>
          <a:xfrm>
            <a:off x="1196073" y="4890740"/>
            <a:ext cx="584513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pic>
        <p:nvPicPr>
          <p:cNvPr id="17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784" y="3854492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正方形/長方形 17"/>
          <p:cNvSpPr/>
          <p:nvPr/>
        </p:nvSpPr>
        <p:spPr>
          <a:xfrm>
            <a:off x="4703343" y="4458692"/>
            <a:ext cx="584513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pic>
        <p:nvPicPr>
          <p:cNvPr id="19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479" y="3831209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/>
          <p:cNvSpPr/>
          <p:nvPr/>
        </p:nvSpPr>
        <p:spPr>
          <a:xfrm>
            <a:off x="5991038" y="4435409"/>
            <a:ext cx="584513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pic>
        <p:nvPicPr>
          <p:cNvPr id="21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928" y="3039121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正方形/長方形 21"/>
          <p:cNvSpPr/>
          <p:nvPr/>
        </p:nvSpPr>
        <p:spPr>
          <a:xfrm>
            <a:off x="5999487" y="3643321"/>
            <a:ext cx="584513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pic>
        <p:nvPicPr>
          <p:cNvPr id="23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625" y="5510676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正方形/長方形 23"/>
          <p:cNvSpPr/>
          <p:nvPr/>
        </p:nvSpPr>
        <p:spPr>
          <a:xfrm>
            <a:off x="6228184" y="6114876"/>
            <a:ext cx="584513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pic>
        <p:nvPicPr>
          <p:cNvPr id="25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487393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正方形/長方形 25"/>
          <p:cNvSpPr/>
          <p:nvPr/>
        </p:nvSpPr>
        <p:spPr>
          <a:xfrm>
            <a:off x="7515879" y="6091593"/>
            <a:ext cx="584513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pic>
        <p:nvPicPr>
          <p:cNvPr id="27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769" y="4695305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正方形/長方形 27"/>
          <p:cNvSpPr/>
          <p:nvPr/>
        </p:nvSpPr>
        <p:spPr>
          <a:xfrm>
            <a:off x="7524328" y="5299505"/>
            <a:ext cx="584513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cxnSp>
        <p:nvCxnSpPr>
          <p:cNvPr id="12" name="カギ線コネクタ 11"/>
          <p:cNvCxnSpPr>
            <a:stCxn id="6" idx="1"/>
            <a:endCxn id="14" idx="3"/>
          </p:cNvCxnSpPr>
          <p:nvPr/>
        </p:nvCxnSpPr>
        <p:spPr>
          <a:xfrm rot="10800000" flipV="1">
            <a:off x="1772138" y="5878332"/>
            <a:ext cx="711631" cy="6556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6" idx="1"/>
            <a:endCxn id="16" idx="3"/>
          </p:cNvCxnSpPr>
          <p:nvPr/>
        </p:nvCxnSpPr>
        <p:spPr>
          <a:xfrm rot="10800000">
            <a:off x="1780586" y="5086244"/>
            <a:ext cx="703182" cy="7920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22" idx="1"/>
            <a:endCxn id="18" idx="3"/>
          </p:cNvCxnSpPr>
          <p:nvPr/>
        </p:nvCxnSpPr>
        <p:spPr>
          <a:xfrm rot="10800000" flipV="1">
            <a:off x="5287857" y="3838824"/>
            <a:ext cx="711631" cy="8153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>
            <a:stCxn id="20" idx="1"/>
            <a:endCxn id="18" idx="3"/>
          </p:cNvCxnSpPr>
          <p:nvPr/>
        </p:nvCxnSpPr>
        <p:spPr>
          <a:xfrm rot="10800000" flipV="1">
            <a:off x="5287856" y="4630912"/>
            <a:ext cx="703182" cy="2328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28" idx="1"/>
            <a:endCxn id="24" idx="3"/>
          </p:cNvCxnSpPr>
          <p:nvPr/>
        </p:nvCxnSpPr>
        <p:spPr>
          <a:xfrm rot="10800000" flipV="1">
            <a:off x="6812698" y="5495008"/>
            <a:ext cx="711631" cy="8153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>
            <a:stCxn id="26" idx="1"/>
          </p:cNvCxnSpPr>
          <p:nvPr/>
        </p:nvCxnSpPr>
        <p:spPr>
          <a:xfrm rot="10800000" flipV="1">
            <a:off x="6876257" y="6287096"/>
            <a:ext cx="639623" cy="2328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6" idx="3"/>
            <a:endCxn id="18" idx="2"/>
          </p:cNvCxnSpPr>
          <p:nvPr/>
        </p:nvCxnSpPr>
        <p:spPr>
          <a:xfrm flipV="1">
            <a:off x="3068281" y="4849699"/>
            <a:ext cx="1927319" cy="1028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6" idx="3"/>
            <a:endCxn id="24" idx="1"/>
          </p:cNvCxnSpPr>
          <p:nvPr/>
        </p:nvCxnSpPr>
        <p:spPr>
          <a:xfrm>
            <a:off x="3068281" y="5878332"/>
            <a:ext cx="3159903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8" idx="2"/>
            <a:endCxn id="24" idx="1"/>
          </p:cNvCxnSpPr>
          <p:nvPr/>
        </p:nvCxnSpPr>
        <p:spPr>
          <a:xfrm>
            <a:off x="4995600" y="4849699"/>
            <a:ext cx="1232584" cy="1460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1907703" y="6164820"/>
            <a:ext cx="1788726" cy="6654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Openflow</a:t>
            </a:r>
            <a:r>
              <a:rPr kumimoji="1" lang="en-US" altLang="ja-JP" sz="1400" dirty="0" smtClean="0"/>
              <a:t> Controller</a:t>
            </a:r>
            <a:br>
              <a:rPr kumimoji="1" lang="en-US" altLang="ja-JP" sz="1400" dirty="0" smtClean="0"/>
            </a:br>
            <a:r>
              <a:rPr lang="en-US" altLang="ja-JP" sz="1400" b="1" dirty="0" err="1" smtClean="0"/>
              <a:t>Trema</a:t>
            </a:r>
            <a:r>
              <a:rPr lang="en-US" altLang="ja-JP" sz="1400" b="1" dirty="0" smtClean="0"/>
              <a:t> </a:t>
            </a:r>
            <a:br>
              <a:rPr lang="en-US" altLang="ja-JP" sz="1400" b="1" dirty="0" smtClean="0"/>
            </a:br>
            <a:r>
              <a:rPr lang="en-US" altLang="ja-JP" sz="1200" b="1" dirty="0" smtClean="0"/>
              <a:t>(</a:t>
            </a:r>
            <a:r>
              <a:rPr lang="en-US" altLang="ja-JP" sz="1200" b="1" dirty="0"/>
              <a:t>Sliceable routing switch</a:t>
            </a:r>
            <a:r>
              <a:rPr lang="en-US" altLang="ja-JP" sz="1200" b="1" dirty="0" smtClean="0"/>
              <a:t>)</a:t>
            </a:r>
            <a:endParaRPr lang="ja-JP" altLang="en-US" sz="1200" b="1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67544" y="6298738"/>
            <a:ext cx="130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Osaka Univ.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572000" y="3584343"/>
            <a:ext cx="130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AIST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156176" y="5229200"/>
            <a:ext cx="130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UCSD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938304" y="6435631"/>
            <a:ext cx="2593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 smtClean="0"/>
              <a:t>Openflow</a:t>
            </a:r>
            <a:r>
              <a:rPr kumimoji="1" lang="en-US" altLang="ja-JP" sz="2000" b="1" dirty="0" smtClean="0"/>
              <a:t> network</a:t>
            </a:r>
            <a:endParaRPr kumimoji="1" lang="ja-JP" altLang="en-US" sz="2000" b="1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696429" y="495657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GRE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027447" y="537321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GRE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275519" y="606629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GRE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921559" y="47195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GRE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72586" y="350265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GRE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939816" y="51413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8491973" y="4951220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8491973" y="5373216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8491973" y="5949280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8491973" y="6371276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cxnSp>
        <p:nvCxnSpPr>
          <p:cNvPr id="66" name="直線コネクタ 65"/>
          <p:cNvCxnSpPr>
            <a:stCxn id="59" idx="1"/>
            <a:endCxn id="28" idx="3"/>
          </p:cNvCxnSpPr>
          <p:nvPr/>
        </p:nvCxnSpPr>
        <p:spPr>
          <a:xfrm flipH="1">
            <a:off x="8108841" y="5099903"/>
            <a:ext cx="383132" cy="395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>
            <a:stCxn id="67" idx="1"/>
            <a:endCxn id="28" idx="3"/>
          </p:cNvCxnSpPr>
          <p:nvPr/>
        </p:nvCxnSpPr>
        <p:spPr>
          <a:xfrm flipH="1" flipV="1">
            <a:off x="8108841" y="5495009"/>
            <a:ext cx="383132" cy="268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8" idx="1"/>
            <a:endCxn id="26" idx="3"/>
          </p:cNvCxnSpPr>
          <p:nvPr/>
        </p:nvCxnSpPr>
        <p:spPr>
          <a:xfrm flipH="1">
            <a:off x="8100392" y="6097963"/>
            <a:ext cx="391581" cy="189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69" idx="1"/>
            <a:endCxn id="26" idx="3"/>
          </p:cNvCxnSpPr>
          <p:nvPr/>
        </p:nvCxnSpPr>
        <p:spPr>
          <a:xfrm flipH="1" flipV="1">
            <a:off x="8100392" y="6287097"/>
            <a:ext cx="391581" cy="232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>
            <a:stCxn id="84" idx="1"/>
          </p:cNvCxnSpPr>
          <p:nvPr/>
        </p:nvCxnSpPr>
        <p:spPr>
          <a:xfrm flipH="1">
            <a:off x="6584001" y="3300422"/>
            <a:ext cx="436272" cy="530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7020273" y="3151739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85" name="正方形/長方形 84"/>
          <p:cNvSpPr/>
          <p:nvPr/>
        </p:nvSpPr>
        <p:spPr>
          <a:xfrm>
            <a:off x="7020273" y="3573735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86" name="正方形/長方形 85"/>
          <p:cNvSpPr/>
          <p:nvPr/>
        </p:nvSpPr>
        <p:spPr>
          <a:xfrm>
            <a:off x="7020273" y="4149799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87" name="正方形/長方形 86"/>
          <p:cNvSpPr/>
          <p:nvPr/>
        </p:nvSpPr>
        <p:spPr>
          <a:xfrm>
            <a:off x="7020273" y="4571795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cxnSp>
        <p:nvCxnSpPr>
          <p:cNvPr id="90" name="直線コネクタ 89"/>
          <p:cNvCxnSpPr>
            <a:stCxn id="85" idx="1"/>
          </p:cNvCxnSpPr>
          <p:nvPr/>
        </p:nvCxnSpPr>
        <p:spPr>
          <a:xfrm flipH="1">
            <a:off x="6584001" y="3722418"/>
            <a:ext cx="436272" cy="132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86" idx="1"/>
            <a:endCxn id="20" idx="3"/>
          </p:cNvCxnSpPr>
          <p:nvPr/>
        </p:nvCxnSpPr>
        <p:spPr>
          <a:xfrm flipH="1">
            <a:off x="6575551" y="4298482"/>
            <a:ext cx="444722" cy="3324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87" idx="1"/>
          </p:cNvCxnSpPr>
          <p:nvPr/>
        </p:nvCxnSpPr>
        <p:spPr>
          <a:xfrm flipH="1" flipV="1">
            <a:off x="6584001" y="4654196"/>
            <a:ext cx="436272" cy="66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22" idx="2"/>
            <a:endCxn id="20" idx="0"/>
          </p:cNvCxnSpPr>
          <p:nvPr/>
        </p:nvCxnSpPr>
        <p:spPr>
          <a:xfrm rot="5400000">
            <a:off x="6086980" y="4230644"/>
            <a:ext cx="401081" cy="84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26" idx="0"/>
            <a:endCxn id="28" idx="2"/>
          </p:cNvCxnSpPr>
          <p:nvPr/>
        </p:nvCxnSpPr>
        <p:spPr>
          <a:xfrm rot="5400000" flipH="1" flipV="1">
            <a:off x="7611820" y="5886829"/>
            <a:ext cx="401081" cy="84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カギ線コネクタ 105"/>
          <p:cNvCxnSpPr>
            <a:stCxn id="14" idx="0"/>
            <a:endCxn id="16" idx="2"/>
          </p:cNvCxnSpPr>
          <p:nvPr/>
        </p:nvCxnSpPr>
        <p:spPr>
          <a:xfrm rot="5400000" flipH="1" flipV="1">
            <a:off x="1280287" y="5481342"/>
            <a:ext cx="407637" cy="84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正方形/長方形 108"/>
          <p:cNvSpPr/>
          <p:nvPr/>
        </p:nvSpPr>
        <p:spPr>
          <a:xfrm>
            <a:off x="323528" y="4519891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10" name="正方形/長方形 109"/>
          <p:cNvSpPr/>
          <p:nvPr/>
        </p:nvSpPr>
        <p:spPr>
          <a:xfrm>
            <a:off x="323528" y="4941887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11" name="正方形/長方形 110"/>
          <p:cNvSpPr/>
          <p:nvPr/>
        </p:nvSpPr>
        <p:spPr>
          <a:xfrm>
            <a:off x="323528" y="5517951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12" name="正方形/長方形 111"/>
          <p:cNvSpPr/>
          <p:nvPr/>
        </p:nvSpPr>
        <p:spPr>
          <a:xfrm>
            <a:off x="323528" y="5939947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cxnSp>
        <p:nvCxnSpPr>
          <p:cNvPr id="113" name="直線コネクタ 112"/>
          <p:cNvCxnSpPr>
            <a:stCxn id="16" idx="1"/>
            <a:endCxn id="109" idx="3"/>
          </p:cNvCxnSpPr>
          <p:nvPr/>
        </p:nvCxnSpPr>
        <p:spPr>
          <a:xfrm flipH="1" flipV="1">
            <a:off x="796043" y="4668574"/>
            <a:ext cx="400030" cy="4176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endCxn id="110" idx="3"/>
          </p:cNvCxnSpPr>
          <p:nvPr/>
        </p:nvCxnSpPr>
        <p:spPr>
          <a:xfrm flipH="1" flipV="1">
            <a:off x="796043" y="5090570"/>
            <a:ext cx="391581" cy="253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4" idx="1"/>
            <a:endCxn id="111" idx="3"/>
          </p:cNvCxnSpPr>
          <p:nvPr/>
        </p:nvCxnSpPr>
        <p:spPr>
          <a:xfrm flipH="1" flipV="1">
            <a:off x="796043" y="5666634"/>
            <a:ext cx="391581" cy="2182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4" idx="1"/>
            <a:endCxn id="112" idx="3"/>
          </p:cNvCxnSpPr>
          <p:nvPr/>
        </p:nvCxnSpPr>
        <p:spPr>
          <a:xfrm flipH="1">
            <a:off x="796043" y="5884888"/>
            <a:ext cx="391581" cy="203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雲 123"/>
          <p:cNvSpPr/>
          <p:nvPr/>
        </p:nvSpPr>
        <p:spPr>
          <a:xfrm>
            <a:off x="670356" y="1042218"/>
            <a:ext cx="8065974" cy="79208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/>
          <p:cNvSpPr/>
          <p:nvPr/>
        </p:nvSpPr>
        <p:spPr>
          <a:xfrm>
            <a:off x="5221775" y="867584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28" name="正方形/長方形 127"/>
          <p:cNvSpPr/>
          <p:nvPr/>
        </p:nvSpPr>
        <p:spPr>
          <a:xfrm>
            <a:off x="5611892" y="1058683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29" name="正方形/長方形 128"/>
          <p:cNvSpPr/>
          <p:nvPr/>
        </p:nvSpPr>
        <p:spPr>
          <a:xfrm>
            <a:off x="6504195" y="1124744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30" name="正方形/長方形 129"/>
          <p:cNvSpPr/>
          <p:nvPr/>
        </p:nvSpPr>
        <p:spPr>
          <a:xfrm>
            <a:off x="7020272" y="1196752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31" name="正方形/長方形 130"/>
          <p:cNvSpPr/>
          <p:nvPr/>
        </p:nvSpPr>
        <p:spPr>
          <a:xfrm>
            <a:off x="7483861" y="1412776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32" name="正方形/長方形 131"/>
          <p:cNvSpPr/>
          <p:nvPr/>
        </p:nvSpPr>
        <p:spPr>
          <a:xfrm>
            <a:off x="2832023" y="1058683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33" name="正方形/長方形 132"/>
          <p:cNvSpPr/>
          <p:nvPr/>
        </p:nvSpPr>
        <p:spPr>
          <a:xfrm>
            <a:off x="2497623" y="1211083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34" name="正方形/長方形 133"/>
          <p:cNvSpPr/>
          <p:nvPr/>
        </p:nvSpPr>
        <p:spPr>
          <a:xfrm>
            <a:off x="2025108" y="1524301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25" name="円/楕円 124"/>
          <p:cNvSpPr/>
          <p:nvPr/>
        </p:nvSpPr>
        <p:spPr>
          <a:xfrm flipH="1" flipV="1">
            <a:off x="3455536" y="1376307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円/楕円 136"/>
          <p:cNvSpPr/>
          <p:nvPr/>
        </p:nvSpPr>
        <p:spPr>
          <a:xfrm flipH="1" flipV="1">
            <a:off x="2915816" y="1664339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円/楕円 137"/>
          <p:cNvSpPr/>
          <p:nvPr/>
        </p:nvSpPr>
        <p:spPr>
          <a:xfrm flipH="1" flipV="1">
            <a:off x="3851920" y="1573331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円/楕円 138"/>
          <p:cNvSpPr/>
          <p:nvPr/>
        </p:nvSpPr>
        <p:spPr>
          <a:xfrm flipH="1" flipV="1">
            <a:off x="5076056" y="1232291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円/楕円 139"/>
          <p:cNvSpPr/>
          <p:nvPr/>
        </p:nvSpPr>
        <p:spPr>
          <a:xfrm flipH="1" flipV="1">
            <a:off x="4644008" y="1384691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円/楕円 140"/>
          <p:cNvSpPr/>
          <p:nvPr/>
        </p:nvSpPr>
        <p:spPr>
          <a:xfrm flipH="1" flipV="1">
            <a:off x="4895696" y="1717347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円/楕円 141"/>
          <p:cNvSpPr/>
          <p:nvPr/>
        </p:nvSpPr>
        <p:spPr>
          <a:xfrm flipH="1" flipV="1">
            <a:off x="6119832" y="1520323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円/楕円 142"/>
          <p:cNvSpPr/>
          <p:nvPr/>
        </p:nvSpPr>
        <p:spPr>
          <a:xfrm flipH="1" flipV="1">
            <a:off x="6551880" y="1681808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5" name="直線コネクタ 1024"/>
          <p:cNvCxnSpPr>
            <a:stCxn id="132" idx="3"/>
            <a:endCxn id="125" idx="5"/>
          </p:cNvCxnSpPr>
          <p:nvPr/>
        </p:nvCxnSpPr>
        <p:spPr>
          <a:xfrm>
            <a:off x="3304538" y="1207366"/>
            <a:ext cx="166866" cy="18226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>
            <a:stCxn id="133" idx="3"/>
            <a:endCxn id="125" idx="6"/>
          </p:cNvCxnSpPr>
          <p:nvPr/>
        </p:nvCxnSpPr>
        <p:spPr>
          <a:xfrm>
            <a:off x="2970138" y="1359766"/>
            <a:ext cx="485398" cy="6204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>
            <a:stCxn id="134" idx="3"/>
            <a:endCxn id="137" idx="6"/>
          </p:cNvCxnSpPr>
          <p:nvPr/>
        </p:nvCxnSpPr>
        <p:spPr>
          <a:xfrm>
            <a:off x="2497623" y="1672984"/>
            <a:ext cx="418193" cy="3685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>
            <a:stCxn id="137" idx="1"/>
            <a:endCxn id="138" idx="6"/>
          </p:cNvCxnSpPr>
          <p:nvPr/>
        </p:nvCxnSpPr>
        <p:spPr>
          <a:xfrm flipV="1">
            <a:off x="3008300" y="1618835"/>
            <a:ext cx="843620" cy="12318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/>
          <p:cNvCxnSpPr>
            <a:stCxn id="125" idx="1"/>
            <a:endCxn id="138" idx="4"/>
          </p:cNvCxnSpPr>
          <p:nvPr/>
        </p:nvCxnSpPr>
        <p:spPr>
          <a:xfrm>
            <a:off x="3548020" y="1453987"/>
            <a:ext cx="358076" cy="11934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138" idx="3"/>
            <a:endCxn id="140" idx="7"/>
          </p:cNvCxnSpPr>
          <p:nvPr/>
        </p:nvCxnSpPr>
        <p:spPr>
          <a:xfrm flipV="1">
            <a:off x="3944404" y="1462371"/>
            <a:ext cx="715472" cy="1242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>
            <a:stCxn id="138" idx="1"/>
            <a:endCxn id="141" idx="6"/>
          </p:cNvCxnSpPr>
          <p:nvPr/>
        </p:nvCxnSpPr>
        <p:spPr>
          <a:xfrm>
            <a:off x="3944404" y="1651011"/>
            <a:ext cx="951292" cy="11184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/>
          <p:cNvCxnSpPr>
            <a:stCxn id="140" idx="0"/>
            <a:endCxn id="141" idx="4"/>
          </p:cNvCxnSpPr>
          <p:nvPr/>
        </p:nvCxnSpPr>
        <p:spPr>
          <a:xfrm>
            <a:off x="4698184" y="1475699"/>
            <a:ext cx="251688" cy="24164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stCxn id="140" idx="2"/>
            <a:endCxn id="139" idx="6"/>
          </p:cNvCxnSpPr>
          <p:nvPr/>
        </p:nvCxnSpPr>
        <p:spPr>
          <a:xfrm flipV="1">
            <a:off x="4752360" y="1277795"/>
            <a:ext cx="323696" cy="152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>
            <a:stCxn id="139" idx="3"/>
            <a:endCxn id="127" idx="1"/>
          </p:cNvCxnSpPr>
          <p:nvPr/>
        </p:nvCxnSpPr>
        <p:spPr>
          <a:xfrm flipV="1">
            <a:off x="5168540" y="1016267"/>
            <a:ext cx="53235" cy="22935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>
            <a:stCxn id="139" idx="1"/>
            <a:endCxn id="128" idx="1"/>
          </p:cNvCxnSpPr>
          <p:nvPr/>
        </p:nvCxnSpPr>
        <p:spPr>
          <a:xfrm flipV="1">
            <a:off x="5168540" y="1207366"/>
            <a:ext cx="443352" cy="10260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41" idx="0"/>
            <a:endCxn id="142" idx="3"/>
          </p:cNvCxnSpPr>
          <p:nvPr/>
        </p:nvCxnSpPr>
        <p:spPr>
          <a:xfrm flipV="1">
            <a:off x="4949872" y="1533651"/>
            <a:ext cx="1262444" cy="27470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41" idx="1"/>
            <a:endCxn id="143" idx="4"/>
          </p:cNvCxnSpPr>
          <p:nvPr/>
        </p:nvCxnSpPr>
        <p:spPr>
          <a:xfrm flipV="1">
            <a:off x="4988180" y="1681808"/>
            <a:ext cx="1617876" cy="11321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>
            <a:stCxn id="142" idx="3"/>
            <a:endCxn id="129" idx="1"/>
          </p:cNvCxnSpPr>
          <p:nvPr/>
        </p:nvCxnSpPr>
        <p:spPr>
          <a:xfrm flipV="1">
            <a:off x="6212316" y="1273427"/>
            <a:ext cx="291879" cy="26022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>
            <a:stCxn id="142" idx="0"/>
            <a:endCxn id="130" idx="1"/>
          </p:cNvCxnSpPr>
          <p:nvPr/>
        </p:nvCxnSpPr>
        <p:spPr>
          <a:xfrm flipV="1">
            <a:off x="6174008" y="1345435"/>
            <a:ext cx="846264" cy="2658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>
            <a:stCxn id="143" idx="3"/>
            <a:endCxn id="131" idx="1"/>
          </p:cNvCxnSpPr>
          <p:nvPr/>
        </p:nvCxnSpPr>
        <p:spPr>
          <a:xfrm flipV="1">
            <a:off x="6644364" y="1561459"/>
            <a:ext cx="839497" cy="13367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雲 194"/>
          <p:cNvSpPr/>
          <p:nvPr/>
        </p:nvSpPr>
        <p:spPr>
          <a:xfrm>
            <a:off x="683568" y="2132856"/>
            <a:ext cx="8065974" cy="792088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正方形/長方形 195"/>
          <p:cNvSpPr/>
          <p:nvPr/>
        </p:nvSpPr>
        <p:spPr>
          <a:xfrm>
            <a:off x="5234987" y="1958222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97" name="正方形/長方形 196"/>
          <p:cNvSpPr/>
          <p:nvPr/>
        </p:nvSpPr>
        <p:spPr>
          <a:xfrm>
            <a:off x="5625104" y="2149321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200" name="正方形/長方形 199"/>
          <p:cNvSpPr/>
          <p:nvPr/>
        </p:nvSpPr>
        <p:spPr>
          <a:xfrm>
            <a:off x="7301283" y="2384419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203" name="正方形/長方形 202"/>
          <p:cNvSpPr/>
          <p:nvPr/>
        </p:nvSpPr>
        <p:spPr>
          <a:xfrm>
            <a:off x="2038320" y="2614939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205" name="円/楕円 204"/>
          <p:cNvSpPr/>
          <p:nvPr/>
        </p:nvSpPr>
        <p:spPr>
          <a:xfrm flipH="1" flipV="1">
            <a:off x="2929028" y="2754977"/>
            <a:ext cx="108352" cy="91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円/楕円 205"/>
          <p:cNvSpPr/>
          <p:nvPr/>
        </p:nvSpPr>
        <p:spPr>
          <a:xfrm flipH="1" flipV="1">
            <a:off x="3865132" y="2663969"/>
            <a:ext cx="108352" cy="91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円/楕円 206"/>
          <p:cNvSpPr/>
          <p:nvPr/>
        </p:nvSpPr>
        <p:spPr>
          <a:xfrm flipH="1" flipV="1">
            <a:off x="5089268" y="2322929"/>
            <a:ext cx="108352" cy="91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円/楕円 207"/>
          <p:cNvSpPr/>
          <p:nvPr/>
        </p:nvSpPr>
        <p:spPr>
          <a:xfrm flipH="1" flipV="1">
            <a:off x="4657220" y="2475329"/>
            <a:ext cx="108352" cy="91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円/楕円 208"/>
          <p:cNvSpPr/>
          <p:nvPr/>
        </p:nvSpPr>
        <p:spPr>
          <a:xfrm flipH="1" flipV="1">
            <a:off x="4908908" y="2807985"/>
            <a:ext cx="108352" cy="91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円/楕円 210"/>
          <p:cNvSpPr/>
          <p:nvPr/>
        </p:nvSpPr>
        <p:spPr>
          <a:xfrm flipH="1" flipV="1">
            <a:off x="6565092" y="2672451"/>
            <a:ext cx="108352" cy="91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4" name="直線コネクタ 213"/>
          <p:cNvCxnSpPr>
            <a:stCxn id="203" idx="3"/>
            <a:endCxn id="205" idx="6"/>
          </p:cNvCxnSpPr>
          <p:nvPr/>
        </p:nvCxnSpPr>
        <p:spPr>
          <a:xfrm>
            <a:off x="2510835" y="2763622"/>
            <a:ext cx="418193" cy="36859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15" name="直線コネクタ 214"/>
          <p:cNvCxnSpPr>
            <a:stCxn id="205" idx="1"/>
            <a:endCxn id="206" idx="6"/>
          </p:cNvCxnSpPr>
          <p:nvPr/>
        </p:nvCxnSpPr>
        <p:spPr>
          <a:xfrm flipV="1">
            <a:off x="3021512" y="2709473"/>
            <a:ext cx="843620" cy="123184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17" name="直線コネクタ 216"/>
          <p:cNvCxnSpPr>
            <a:stCxn id="206" idx="3"/>
            <a:endCxn id="208" idx="7"/>
          </p:cNvCxnSpPr>
          <p:nvPr/>
        </p:nvCxnSpPr>
        <p:spPr>
          <a:xfrm flipV="1">
            <a:off x="3957616" y="2553009"/>
            <a:ext cx="715472" cy="124288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18" name="直線コネクタ 217"/>
          <p:cNvCxnSpPr>
            <a:stCxn id="206" idx="1"/>
            <a:endCxn id="209" idx="6"/>
          </p:cNvCxnSpPr>
          <p:nvPr/>
        </p:nvCxnSpPr>
        <p:spPr>
          <a:xfrm>
            <a:off x="3957616" y="2741649"/>
            <a:ext cx="951292" cy="111840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19" name="直線コネクタ 218"/>
          <p:cNvCxnSpPr>
            <a:stCxn id="208" idx="0"/>
            <a:endCxn id="209" idx="4"/>
          </p:cNvCxnSpPr>
          <p:nvPr/>
        </p:nvCxnSpPr>
        <p:spPr>
          <a:xfrm>
            <a:off x="4711396" y="2566337"/>
            <a:ext cx="251688" cy="241648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20" name="直線コネクタ 219"/>
          <p:cNvCxnSpPr>
            <a:stCxn id="208" idx="2"/>
            <a:endCxn id="207" idx="6"/>
          </p:cNvCxnSpPr>
          <p:nvPr/>
        </p:nvCxnSpPr>
        <p:spPr>
          <a:xfrm flipV="1">
            <a:off x="4765572" y="2368433"/>
            <a:ext cx="323696" cy="152400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21" name="直線コネクタ 220"/>
          <p:cNvCxnSpPr>
            <a:stCxn id="207" idx="3"/>
            <a:endCxn id="196" idx="1"/>
          </p:cNvCxnSpPr>
          <p:nvPr/>
        </p:nvCxnSpPr>
        <p:spPr>
          <a:xfrm flipV="1">
            <a:off x="5181752" y="2106905"/>
            <a:ext cx="53235" cy="229352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22" name="直線コネクタ 221"/>
          <p:cNvCxnSpPr>
            <a:stCxn id="207" idx="1"/>
            <a:endCxn id="197" idx="1"/>
          </p:cNvCxnSpPr>
          <p:nvPr/>
        </p:nvCxnSpPr>
        <p:spPr>
          <a:xfrm flipV="1">
            <a:off x="5181752" y="2298004"/>
            <a:ext cx="443352" cy="102605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24" name="直線コネクタ 223"/>
          <p:cNvCxnSpPr>
            <a:stCxn id="209" idx="1"/>
            <a:endCxn id="211" idx="4"/>
          </p:cNvCxnSpPr>
          <p:nvPr/>
        </p:nvCxnSpPr>
        <p:spPr>
          <a:xfrm flipV="1">
            <a:off x="5001392" y="2672451"/>
            <a:ext cx="1617876" cy="213214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27" name="直線コネクタ 226"/>
          <p:cNvCxnSpPr>
            <a:stCxn id="211" idx="3"/>
            <a:endCxn id="200" idx="1"/>
          </p:cNvCxnSpPr>
          <p:nvPr/>
        </p:nvCxnSpPr>
        <p:spPr>
          <a:xfrm flipV="1">
            <a:off x="6657576" y="2533102"/>
            <a:ext cx="643707" cy="152677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51" name="直線コネクタ 150"/>
          <p:cNvCxnSpPr/>
          <p:nvPr/>
        </p:nvCxnSpPr>
        <p:spPr>
          <a:xfrm flipV="1">
            <a:off x="323528" y="2997505"/>
            <a:ext cx="8640960" cy="71455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テキスト ボックス 151"/>
          <p:cNvSpPr txBox="1"/>
          <p:nvPr/>
        </p:nvSpPr>
        <p:spPr>
          <a:xfrm>
            <a:off x="35496" y="827420"/>
            <a:ext cx="234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Virtual network slice A</a:t>
            </a:r>
            <a:endParaRPr kumimoji="1" lang="ja-JP" altLang="en-US" dirty="0"/>
          </a:p>
        </p:txBody>
      </p:sp>
      <p:sp>
        <p:nvSpPr>
          <p:cNvPr id="231" name="テキスト ボックス 230"/>
          <p:cNvSpPr txBox="1"/>
          <p:nvPr/>
        </p:nvSpPr>
        <p:spPr>
          <a:xfrm>
            <a:off x="35496" y="1907540"/>
            <a:ext cx="234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Virtual network slice B</a:t>
            </a:r>
            <a:endParaRPr kumimoji="1" lang="ja-JP" altLang="en-US" dirty="0"/>
          </a:p>
        </p:txBody>
      </p:sp>
      <p:cxnSp>
        <p:nvCxnSpPr>
          <p:cNvPr id="232" name="直線コネクタ 231"/>
          <p:cNvCxnSpPr>
            <a:stCxn id="143" idx="3"/>
            <a:endCxn id="142" idx="1"/>
          </p:cNvCxnSpPr>
          <p:nvPr/>
        </p:nvCxnSpPr>
        <p:spPr>
          <a:xfrm flipH="1" flipV="1">
            <a:off x="6212316" y="1598003"/>
            <a:ext cx="432048" cy="971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コネクタ 234"/>
          <p:cNvCxnSpPr>
            <a:stCxn id="137" idx="4"/>
            <a:endCxn id="125" idx="7"/>
          </p:cNvCxnSpPr>
          <p:nvPr/>
        </p:nvCxnSpPr>
        <p:spPr>
          <a:xfrm flipV="1">
            <a:off x="2969992" y="1453987"/>
            <a:ext cx="501412" cy="21035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8966" y="3122253"/>
            <a:ext cx="408496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Lead by </a:t>
            </a:r>
            <a:r>
              <a:rPr lang="en-US" dirty="0" err="1" smtClean="0"/>
              <a:t>OsakaU</a:t>
            </a:r>
            <a:r>
              <a:rPr lang="en-US" dirty="0" smtClean="0"/>
              <a:t>, joined by AIST and UCSD</a:t>
            </a:r>
          </a:p>
          <a:p>
            <a:r>
              <a:rPr lang="en-US" dirty="0" smtClean="0"/>
              <a:t>Motivation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Eliminate reconfigure network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Better access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UCSD Implementation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goc.pragma-grid.net/wiki/index.php/Network_overlay_setup_at_UCSD</a:t>
            </a: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71612"/>
            <a:ext cx="6675636" cy="4943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5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標準デザイン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3_標準デザイン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7027</TotalTime>
  <Words>603</Words>
  <Application>Microsoft Office PowerPoint</Application>
  <PresentationFormat>On-screen Show (4:3)</PresentationFormat>
  <Paragraphs>220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3_標準デザイン</vt:lpstr>
      <vt:lpstr>Office Theme</vt:lpstr>
      <vt:lpstr>Photo Editor Photo</vt:lpstr>
      <vt:lpstr>Bitmap Image</vt:lpstr>
      <vt:lpstr>Building PRAGMA Cloud Through Collaborations 2011-</vt:lpstr>
      <vt:lpstr>PowerPoint Presentation</vt:lpstr>
      <vt:lpstr>PowerPoint Presentation</vt:lpstr>
      <vt:lpstr>Interoperation Needs Collaboration</vt:lpstr>
      <vt:lpstr>VM/VC Migration- Automation</vt:lpstr>
      <vt:lpstr>PowerPoint Presentation</vt:lpstr>
      <vt:lpstr>Virtual Cluster Migration</vt:lpstr>
      <vt:lpstr>Openflow network environment</vt:lpstr>
      <vt:lpstr>UCSD Implementation http://goc.pragma-grid.net/wiki/index.php/Network_overlay_setup_at_UCSD</vt:lpstr>
      <vt:lpstr>Second Network Overlay Experiment</vt:lpstr>
      <vt:lpstr>Road map for successful collaborations</vt:lpstr>
      <vt:lpstr>PowerPoint Presentation</vt:lpstr>
      <vt:lpstr>You are invited</vt:lpstr>
      <vt:lpstr>PowerPoint Presentation</vt:lpstr>
    </vt:vector>
  </TitlesOfParts>
  <Company>AIST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PRAGMA19, Sep. 15 Resources breakout  Migration from Globus-based Grid to Cloud</dc:title>
  <dc:creator>Yoshio Tanaka</dc:creator>
  <cp:lastModifiedBy>zhengc</cp:lastModifiedBy>
  <cp:revision>306</cp:revision>
  <dcterms:created xsi:type="dcterms:W3CDTF">2010-09-14T14:17:02Z</dcterms:created>
  <dcterms:modified xsi:type="dcterms:W3CDTF">2012-10-09T08:33:48Z</dcterms:modified>
</cp:coreProperties>
</file>