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774" r:id="rId2"/>
    <p:sldId id="783" r:id="rId3"/>
    <p:sldId id="781" r:id="rId4"/>
    <p:sldId id="784" r:id="rId5"/>
  </p:sldIdLst>
  <p:sldSz cx="9144000" cy="6858000" type="screen4x3"/>
  <p:notesSz cx="6669088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  <a:srgbClr val="66FFFF"/>
    <a:srgbClr val="FF9933"/>
    <a:srgbClr val="D22D1C"/>
    <a:srgbClr val="66FF33"/>
    <a:srgbClr val="CCFF99"/>
    <a:srgbClr val="FD7673"/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1867" autoAdjust="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40" y="-102"/>
      </p:cViewPr>
      <p:guideLst>
        <p:guide orient="horz" pos="3110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90404" cy="493554"/>
          </a:xfrm>
          <a:prstGeom prst="rect">
            <a:avLst/>
          </a:prstGeom>
        </p:spPr>
        <p:txBody>
          <a:bodyPr vert="horz" wrap="square" lIns="90320" tIns="45160" rIns="90320" bIns="451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128" y="0"/>
            <a:ext cx="2890404" cy="493554"/>
          </a:xfrm>
          <a:prstGeom prst="rect">
            <a:avLst/>
          </a:prstGeom>
        </p:spPr>
        <p:txBody>
          <a:bodyPr vert="horz" wrap="square" lIns="90320" tIns="45160" rIns="90320" bIns="451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C29E08-1A0C-4E34-9F7F-4F4E367040A5}" type="datetimeFigureOut">
              <a:rPr lang="ko-KR" altLang="en-US"/>
              <a:pPr>
                <a:defRPr/>
              </a:pPr>
              <a:t>2010-07-19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20" tIns="45160" rIns="90320" bIns="4516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7377" y="4689554"/>
            <a:ext cx="5334336" cy="4441989"/>
          </a:xfrm>
          <a:prstGeom prst="rect">
            <a:avLst/>
          </a:prstGeom>
        </p:spPr>
        <p:txBody>
          <a:bodyPr vert="horz" lIns="90320" tIns="45160" rIns="90320" bIns="4516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533"/>
            <a:ext cx="2890404" cy="493553"/>
          </a:xfrm>
          <a:prstGeom prst="rect">
            <a:avLst/>
          </a:prstGeom>
        </p:spPr>
        <p:txBody>
          <a:bodyPr vert="horz" wrap="square" lIns="90320" tIns="45160" rIns="90320" bIns="451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128" y="9377533"/>
            <a:ext cx="2890404" cy="493553"/>
          </a:xfrm>
          <a:prstGeom prst="rect">
            <a:avLst/>
          </a:prstGeom>
        </p:spPr>
        <p:txBody>
          <a:bodyPr vert="horz" wrap="square" lIns="90320" tIns="45160" rIns="90320" bIns="451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75BAAC-2A88-4E64-8DF2-2605633C90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-9525" y="6429375"/>
            <a:ext cx="9153525" cy="4286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552450"/>
            <a:ext cx="914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152900" y="6488113"/>
            <a:ext cx="43633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B2CF4AD3-61C6-489E-8939-7987FAFC3B98}" type="slidenum">
              <a:rPr lang="ko-KR" altLang="en-US" sz="1600" smtClean="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Arial" pitchFamily="34" charset="0"/>
              </a:rPr>
              <a:pPr>
                <a:defRPr/>
              </a:pPr>
              <a:t>‹#›</a:t>
            </a:fld>
            <a:endParaRPr lang="ko-KR" altLang="en-US" sz="1600" dirty="0">
              <a:solidFill>
                <a:schemeClr val="tx1"/>
              </a:solidFill>
              <a:latin typeface="Arial" pitchFamily="34" charset="0"/>
              <a:ea typeface="바탕체" pitchFamily="17" charset="-127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00256"/>
            <a:ext cx="8358246" cy="3682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Trebuchet MS" pitchFamily="34" charset="0"/>
                <a:ea typeface="바탕체" pitchFamily="17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714356"/>
            <a:ext cx="8572560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Tx/>
              <a:buFont typeface="Wingdings" pitchFamily="2" charset="2"/>
              <a:buChar char="n"/>
              <a:defRPr sz="2000" b="1">
                <a:latin typeface="Trebuchet MS" pitchFamily="34" charset="0"/>
                <a:ea typeface="바탕체" pitchFamily="17" charset="-127"/>
                <a:cs typeface="Arial" pitchFamily="34" charset="0"/>
              </a:defRPr>
            </a:lvl1pPr>
            <a:lvl2pPr marL="623888" indent="-260350">
              <a:buClr>
                <a:srgbClr val="C00000"/>
              </a:buClr>
              <a:buFont typeface="Wingdings" pitchFamily="2" charset="2"/>
              <a:buChar char="Ü"/>
              <a:defRPr sz="1800">
                <a:latin typeface="Trebuchet MS" pitchFamily="34" charset="0"/>
                <a:ea typeface="바탕체" pitchFamily="17" charset="-127"/>
                <a:cs typeface="Arial" pitchFamily="34" charset="0"/>
              </a:defRPr>
            </a:lvl2pPr>
            <a:lvl3pPr>
              <a:buFont typeface="Wingdings" pitchFamily="2" charset="2"/>
              <a:buChar char=""/>
              <a:defRPr sz="1600">
                <a:latin typeface="Trebuchet MS" pitchFamily="34" charset="0"/>
                <a:ea typeface="바탕체" pitchFamily="17" charset="-127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Trebuchet MS" pitchFamily="34" charset="0"/>
                <a:ea typeface="바탕체" pitchFamily="17" charset="-127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latin typeface="Arial" pitchFamily="34" charset="0"/>
                <a:ea typeface="바탕체" pitchFamily="17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ncsa.illinois.edu/display/KNSG/SAGE+Docu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Building Grid Infrastructure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08720"/>
            <a:ext cx="8786842" cy="5072098"/>
          </a:xfrm>
          <a:prstGeom prst="rect">
            <a:avLst/>
          </a:prstGeom>
          <a:noFill/>
        </p:spPr>
        <p:txBody>
          <a:bodyPr/>
          <a:lstStyle/>
          <a:p>
            <a:pPr marL="357188" indent="-357188"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"/>
              <a:defRPr/>
            </a:pPr>
            <a:r>
              <a:rPr lang="en-US" altLang="ko-KR" sz="1600" b="1" dirty="0" smtClean="0">
                <a:latin typeface="Trebuchet MS" pitchFamily="34" charset="0"/>
              </a:rPr>
              <a:t>Build Resources</a:t>
            </a:r>
            <a:endParaRPr lang="en-US" altLang="ko-KR" sz="1600" b="1" dirty="0">
              <a:latin typeface="Trebuchet MS" pitchFamily="34" charset="0"/>
            </a:endParaRP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Contributed 64 CPUs (</a:t>
            </a:r>
            <a:r>
              <a:rPr lang="en-US" altLang="ko-KR" sz="1600" dirty="0" err="1" smtClean="0">
                <a:latin typeface="Trebuchet MS" pitchFamily="34" charset="0"/>
              </a:rPr>
              <a:t>Hallasan</a:t>
            </a:r>
            <a:r>
              <a:rPr lang="en-US" altLang="ko-KR" sz="1600" dirty="0" smtClean="0">
                <a:latin typeface="Trebuchet MS" pitchFamily="34" charset="0"/>
              </a:rPr>
              <a:t>) to PRAGMA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Installed GT4 on 20 CPUs (</a:t>
            </a:r>
            <a:r>
              <a:rPr lang="en-US" altLang="ko-KR" sz="1600" dirty="0" err="1" smtClean="0">
                <a:latin typeface="Trebuchet MS" pitchFamily="34" charset="0"/>
              </a:rPr>
              <a:t>Baekdusan</a:t>
            </a:r>
            <a:r>
              <a:rPr lang="en-US" altLang="ko-KR" sz="1600" dirty="0" smtClean="0">
                <a:latin typeface="Trebuchet MS" pitchFamily="34" charset="0"/>
              </a:rPr>
              <a:t>), but not ready to connect to PRAGMA yet 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Scheduled buying some more computing nodes (about 80 core)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altLang="ko-KR" sz="1600" dirty="0" smtClean="0">
              <a:latin typeface="Trebuchet MS" pitchFamily="34" charset="0"/>
            </a:endParaRPr>
          </a:p>
          <a:p>
            <a:pPr marL="357188" indent="-357188"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"/>
              <a:defRPr/>
            </a:pPr>
            <a:r>
              <a:rPr lang="en-US" altLang="ko-KR" sz="1600" b="1" dirty="0" smtClean="0">
                <a:latin typeface="Trebuchet MS" pitchFamily="34" charset="0"/>
              </a:rPr>
              <a:t>Utilization of e-AIRS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At 7 classes in 3 Universities, Seoul National Univ., </a:t>
            </a:r>
            <a:r>
              <a:rPr lang="en-US" altLang="ko-KR" sz="1600" dirty="0" err="1" smtClean="0">
                <a:latin typeface="Trebuchet MS" pitchFamily="34" charset="0"/>
              </a:rPr>
              <a:t>Chungnam</a:t>
            </a:r>
            <a:r>
              <a:rPr lang="en-US" altLang="ko-KR" sz="1600" dirty="0" smtClean="0">
                <a:latin typeface="Trebuchet MS" pitchFamily="34" charset="0"/>
              </a:rPr>
              <a:t> National Univ. and etc.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Utilize in Tohoku University (Japan)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altLang="ko-KR" sz="16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CFD Education System (globalize e-AIRS)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000364" y="714356"/>
            <a:ext cx="2960440" cy="23574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타원 3"/>
          <p:cNvSpPr/>
          <p:nvPr/>
        </p:nvSpPr>
        <p:spPr>
          <a:xfrm>
            <a:off x="71406" y="1071546"/>
            <a:ext cx="2928958" cy="2500330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pragma-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730" y="5211923"/>
            <a:ext cx="1333500" cy="109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6009" y="1701657"/>
            <a:ext cx="853772" cy="707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929190" y="1428736"/>
            <a:ext cx="85725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</a:rPr>
              <a:t>Portal in KISTI</a:t>
            </a:r>
            <a:endParaRPr lang="ko-KR" altLang="en-US" sz="1400" b="1" dirty="0">
              <a:latin typeface="Calibri" pitchFamily="34" charset="0"/>
            </a:endParaRPr>
          </a:p>
        </p:txBody>
      </p:sp>
      <p:pic>
        <p:nvPicPr>
          <p:cNvPr id="8" name="Picture 88" descr="MCj041672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714356"/>
            <a:ext cx="731804" cy="51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왼쪽/오른쪽 화살표 8"/>
          <p:cNvSpPr/>
          <p:nvPr/>
        </p:nvSpPr>
        <p:spPr>
          <a:xfrm rot="13633016">
            <a:off x="3999474" y="1386735"/>
            <a:ext cx="578938" cy="25024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286248" y="642918"/>
            <a:ext cx="109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Domestic User</a:t>
            </a:r>
            <a:endParaRPr lang="ko-KR" altLang="en-US" sz="1400" b="1" dirty="0">
              <a:latin typeface="Calibri" pitchFamily="34" charset="0"/>
            </a:endParaRPr>
          </a:p>
        </p:txBody>
      </p:sp>
      <p:graphicFrame>
        <p:nvGraphicFramePr>
          <p:cNvPr id="11" name="Object 65"/>
          <p:cNvGraphicFramePr>
            <a:graphicFrameLocks noChangeAspect="1"/>
          </p:cNvGraphicFramePr>
          <p:nvPr/>
        </p:nvGraphicFramePr>
        <p:xfrm>
          <a:off x="2786050" y="4584727"/>
          <a:ext cx="3000396" cy="1281510"/>
        </p:xfrm>
        <a:graphic>
          <a:graphicData uri="http://schemas.openxmlformats.org/presentationml/2006/ole">
            <p:oleObj spid="_x0000_s30722" name="Image" r:id="rId6" imgW="6685714" imgH="5000000" progId="">
              <p:embed/>
            </p:oleObj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47331" y="3481277"/>
            <a:ext cx="3077866" cy="6098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/>
              <a:t>Globus</a:t>
            </a:r>
            <a:r>
              <a:rPr lang="en-US" altLang="ko-KR" dirty="0"/>
              <a:t> </a:t>
            </a:r>
            <a:r>
              <a:rPr lang="en-US" altLang="ko-KR" dirty="0" smtClean="0"/>
              <a:t>Middleware (GSI)</a:t>
            </a:r>
            <a:endParaRPr lang="ko-KR" altLang="en-US" dirty="0"/>
          </a:p>
        </p:txBody>
      </p:sp>
      <p:sp>
        <p:nvSpPr>
          <p:cNvPr id="13" name="Freeform 265"/>
          <p:cNvSpPr>
            <a:spLocks/>
          </p:cNvSpPr>
          <p:nvPr/>
        </p:nvSpPr>
        <p:spPr bwMode="auto">
          <a:xfrm rot="10800000">
            <a:off x="3143268" y="3110140"/>
            <a:ext cx="2285988" cy="1280650"/>
          </a:xfrm>
          <a:custGeom>
            <a:avLst/>
            <a:gdLst>
              <a:gd name="T0" fmla="*/ 2147483647 w 2785"/>
              <a:gd name="T1" fmla="*/ 0 h 2009"/>
              <a:gd name="T2" fmla="*/ 2147483647 w 2785"/>
              <a:gd name="T3" fmla="*/ 2147483647 h 2009"/>
              <a:gd name="T4" fmla="*/ 2147483647 w 2785"/>
              <a:gd name="T5" fmla="*/ 2147483647 h 2009"/>
              <a:gd name="T6" fmla="*/ 2147483647 w 2785"/>
              <a:gd name="T7" fmla="*/ 2147483647 h 2009"/>
              <a:gd name="T8" fmla="*/ 2147483647 w 2785"/>
              <a:gd name="T9" fmla="*/ 2147483647 h 2009"/>
              <a:gd name="T10" fmla="*/ 2147483647 w 2785"/>
              <a:gd name="T11" fmla="*/ 2147483647 h 2009"/>
              <a:gd name="T12" fmla="*/ 2147483647 w 2785"/>
              <a:gd name="T13" fmla="*/ 2147483647 h 2009"/>
              <a:gd name="T14" fmla="*/ 2147483647 w 2785"/>
              <a:gd name="T15" fmla="*/ 2147483647 h 2009"/>
              <a:gd name="T16" fmla="*/ 2147483647 w 2785"/>
              <a:gd name="T17" fmla="*/ 2147483647 h 2009"/>
              <a:gd name="T18" fmla="*/ 2147483647 w 2785"/>
              <a:gd name="T19" fmla="*/ 2147483647 h 2009"/>
              <a:gd name="T20" fmla="*/ 2147483647 w 2785"/>
              <a:gd name="T21" fmla="*/ 2147483647 h 2009"/>
              <a:gd name="T22" fmla="*/ 0 w 2785"/>
              <a:gd name="T23" fmla="*/ 2147483647 h 2009"/>
              <a:gd name="T24" fmla="*/ 2147483647 w 2785"/>
              <a:gd name="T25" fmla="*/ 2147483647 h 2009"/>
              <a:gd name="T26" fmla="*/ 2147483647 w 2785"/>
              <a:gd name="T27" fmla="*/ 2147483647 h 2009"/>
              <a:gd name="T28" fmla="*/ 2147483647 w 2785"/>
              <a:gd name="T29" fmla="*/ 2147483647 h 2009"/>
              <a:gd name="T30" fmla="*/ 2147483647 w 2785"/>
              <a:gd name="T31" fmla="*/ 2147483647 h 2009"/>
              <a:gd name="T32" fmla="*/ 2147483647 w 2785"/>
              <a:gd name="T33" fmla="*/ 2147483647 h 2009"/>
              <a:gd name="T34" fmla="*/ 2147483647 w 2785"/>
              <a:gd name="T35" fmla="*/ 2147483647 h 2009"/>
              <a:gd name="T36" fmla="*/ 2147483647 w 2785"/>
              <a:gd name="T37" fmla="*/ 2147483647 h 2009"/>
              <a:gd name="T38" fmla="*/ 2147483647 w 2785"/>
              <a:gd name="T39" fmla="*/ 2147483647 h 2009"/>
              <a:gd name="T40" fmla="*/ 2147483647 w 2785"/>
              <a:gd name="T41" fmla="*/ 2147483647 h 2009"/>
              <a:gd name="T42" fmla="*/ 2147483647 w 2785"/>
              <a:gd name="T43" fmla="*/ 2147483647 h 2009"/>
              <a:gd name="T44" fmla="*/ 2147483647 w 2785"/>
              <a:gd name="T45" fmla="*/ 2147483647 h 2009"/>
              <a:gd name="T46" fmla="*/ 2147483647 w 2785"/>
              <a:gd name="T47" fmla="*/ 0 h 200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85"/>
              <a:gd name="T73" fmla="*/ 0 h 2009"/>
              <a:gd name="T74" fmla="*/ 2785 w 2785"/>
              <a:gd name="T75" fmla="*/ 2009 h 200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85" h="2009">
                <a:moveTo>
                  <a:pt x="1400" y="0"/>
                </a:moveTo>
                <a:lnTo>
                  <a:pt x="184" y="712"/>
                </a:lnTo>
                <a:lnTo>
                  <a:pt x="760" y="712"/>
                </a:lnTo>
                <a:lnTo>
                  <a:pt x="760" y="920"/>
                </a:lnTo>
                <a:lnTo>
                  <a:pt x="720" y="1152"/>
                </a:lnTo>
                <a:lnTo>
                  <a:pt x="640" y="1352"/>
                </a:lnTo>
                <a:lnTo>
                  <a:pt x="560" y="1536"/>
                </a:lnTo>
                <a:lnTo>
                  <a:pt x="464" y="1672"/>
                </a:lnTo>
                <a:lnTo>
                  <a:pt x="328" y="1824"/>
                </a:lnTo>
                <a:lnTo>
                  <a:pt x="208" y="1912"/>
                </a:lnTo>
                <a:lnTo>
                  <a:pt x="96" y="1976"/>
                </a:lnTo>
                <a:lnTo>
                  <a:pt x="0" y="2008"/>
                </a:lnTo>
                <a:lnTo>
                  <a:pt x="2784" y="2008"/>
                </a:lnTo>
                <a:lnTo>
                  <a:pt x="2664" y="1952"/>
                </a:lnTo>
                <a:lnTo>
                  <a:pt x="2568" y="1904"/>
                </a:lnTo>
                <a:lnTo>
                  <a:pt x="2456" y="1808"/>
                </a:lnTo>
                <a:lnTo>
                  <a:pt x="2288" y="1616"/>
                </a:lnTo>
                <a:lnTo>
                  <a:pt x="2200" y="1448"/>
                </a:lnTo>
                <a:lnTo>
                  <a:pt x="2128" y="1272"/>
                </a:lnTo>
                <a:lnTo>
                  <a:pt x="2080" y="1080"/>
                </a:lnTo>
                <a:lnTo>
                  <a:pt x="2048" y="848"/>
                </a:lnTo>
                <a:lnTo>
                  <a:pt x="2032" y="712"/>
                </a:lnTo>
                <a:lnTo>
                  <a:pt x="2584" y="712"/>
                </a:lnTo>
                <a:lnTo>
                  <a:pt x="1400" y="0"/>
                </a:lnTo>
              </a:path>
            </a:pathLst>
          </a:custGeom>
          <a:gradFill rotWithShape="0">
            <a:gsLst>
              <a:gs pos="0">
                <a:srgbClr val="FFFFFF">
                  <a:alpha val="28998"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">
              <a:rot lat="899994" lon="0" rev="0"/>
            </a:camera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flatTx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0430" y="3161884"/>
            <a:ext cx="15486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</a:rPr>
              <a:t>Single Sign On</a:t>
            </a:r>
            <a:endParaRPr lang="ko-KR" altLang="en-US" sz="1600" b="1" dirty="0">
              <a:latin typeface="Calibri" pitchFamily="34" charset="0"/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3143240" y="1928802"/>
            <a:ext cx="645364" cy="73179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 smtClean="0">
                <a:latin typeface="Calibri" pitchFamily="34" charset="0"/>
              </a:rPr>
              <a:t>Local Account DB</a:t>
            </a:r>
            <a:endParaRPr lang="ko-KR" altLang="en-US" sz="1400" dirty="0">
              <a:latin typeface="Calibri" pitchFamily="34" charset="0"/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3786182" y="2071678"/>
            <a:ext cx="785818" cy="25645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3857620" y="2190270"/>
            <a:ext cx="107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ID / Password</a:t>
            </a:r>
          </a:p>
          <a:p>
            <a:r>
              <a:rPr lang="en-US" altLang="ko-KR" sz="1400" b="1" dirty="0" smtClean="0">
                <a:latin typeface="Calibri" pitchFamily="34" charset="0"/>
              </a:rPr>
              <a:t>Checking</a:t>
            </a:r>
            <a:endParaRPr lang="ko-KR" altLang="en-US" sz="1400" b="1" dirty="0">
              <a:latin typeface="Calibri" pitchFamily="34" charset="0"/>
            </a:endParaRPr>
          </a:p>
        </p:txBody>
      </p:sp>
      <p:pic>
        <p:nvPicPr>
          <p:cNvPr id="23" name="Picture 88" descr="MCj041672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071546"/>
            <a:ext cx="731804" cy="51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71472" y="1142984"/>
            <a:ext cx="74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U.K. User</a:t>
            </a:r>
            <a:endParaRPr lang="ko-KR" altLang="en-US" sz="1400" b="1" dirty="0">
              <a:latin typeface="Calibri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1928802"/>
            <a:ext cx="853772" cy="707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1860796" y="1625845"/>
            <a:ext cx="92525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</a:rPr>
              <a:t>Portal in U.K.</a:t>
            </a:r>
            <a:endParaRPr lang="ko-KR" altLang="en-US" sz="1400" b="1" dirty="0">
              <a:latin typeface="Calibri" pitchFamily="34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142844" y="1785926"/>
            <a:ext cx="645364" cy="7927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 smtClean="0">
                <a:latin typeface="Calibri" pitchFamily="34" charset="0"/>
              </a:rPr>
              <a:t>Local Account DB</a:t>
            </a:r>
            <a:endParaRPr lang="ko-KR" altLang="en-US" sz="1400" dirty="0">
              <a:latin typeface="Calibri" pitchFamily="34" charset="0"/>
            </a:endParaRPr>
          </a:p>
        </p:txBody>
      </p:sp>
      <p:sp>
        <p:nvSpPr>
          <p:cNvPr id="28" name="왼쪽/오른쪽 화살표 27"/>
          <p:cNvSpPr/>
          <p:nvPr/>
        </p:nvSpPr>
        <p:spPr>
          <a:xfrm>
            <a:off x="785786" y="2143116"/>
            <a:ext cx="496434" cy="25645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2910" y="2500306"/>
            <a:ext cx="107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ID / Password</a:t>
            </a:r>
          </a:p>
          <a:p>
            <a:r>
              <a:rPr lang="en-US" altLang="ko-KR" sz="1400" b="1" dirty="0" smtClean="0">
                <a:latin typeface="Calibri" pitchFamily="34" charset="0"/>
              </a:rPr>
              <a:t>Checking</a:t>
            </a:r>
            <a:endParaRPr lang="ko-KR" altLang="en-US" sz="1400" b="1" dirty="0">
              <a:latin typeface="Calibri" pitchFamily="34" charset="0"/>
            </a:endParaRPr>
          </a:p>
        </p:txBody>
      </p:sp>
      <p:sp>
        <p:nvSpPr>
          <p:cNvPr id="30" name="왼쪽/오른쪽 화살표 29"/>
          <p:cNvSpPr/>
          <p:nvPr/>
        </p:nvSpPr>
        <p:spPr>
          <a:xfrm rot="13633016">
            <a:off x="1214133" y="1558776"/>
            <a:ext cx="578938" cy="25024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929322" y="1071546"/>
            <a:ext cx="2928958" cy="25003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8" descr="MCj041672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1214422"/>
            <a:ext cx="731804" cy="51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429388" y="1285860"/>
            <a:ext cx="74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Tohoku</a:t>
            </a:r>
          </a:p>
          <a:p>
            <a:r>
              <a:rPr lang="en-US" altLang="ko-KR" sz="1400" b="1" dirty="0" smtClean="0">
                <a:latin typeface="Calibri" pitchFamily="34" charset="0"/>
              </a:rPr>
              <a:t>User</a:t>
            </a:r>
            <a:endParaRPr lang="ko-KR" altLang="en-US" sz="1400" b="1" dirty="0">
              <a:latin typeface="Calibri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071678"/>
            <a:ext cx="853772" cy="707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5" name="TextBox 34"/>
          <p:cNvSpPr txBox="1"/>
          <p:nvPr/>
        </p:nvSpPr>
        <p:spPr>
          <a:xfrm>
            <a:off x="7718712" y="1768721"/>
            <a:ext cx="92525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</a:rPr>
              <a:t>Portal in Japan</a:t>
            </a:r>
            <a:endParaRPr lang="ko-KR" altLang="en-US" sz="1400" b="1" dirty="0">
              <a:latin typeface="Calibri" pitchFamily="34" charset="0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6000760" y="1928802"/>
            <a:ext cx="645364" cy="7927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 smtClean="0">
                <a:latin typeface="Calibri" pitchFamily="34" charset="0"/>
              </a:rPr>
              <a:t>Local Account DB</a:t>
            </a:r>
            <a:endParaRPr lang="ko-KR" altLang="en-US" sz="1400" dirty="0">
              <a:latin typeface="Calibri" pitchFamily="34" charset="0"/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6643702" y="2285992"/>
            <a:ext cx="496434" cy="25645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00826" y="2643182"/>
            <a:ext cx="107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</a:rPr>
              <a:t>ID / Password</a:t>
            </a:r>
          </a:p>
          <a:p>
            <a:r>
              <a:rPr lang="en-US" altLang="ko-KR" sz="1400" b="1" dirty="0" smtClean="0">
                <a:latin typeface="Calibri" pitchFamily="34" charset="0"/>
              </a:rPr>
              <a:t>Checking</a:t>
            </a:r>
            <a:endParaRPr lang="ko-KR" altLang="en-US" sz="1400" b="1" dirty="0">
              <a:latin typeface="Calibri" pitchFamily="34" charset="0"/>
            </a:endParaRPr>
          </a:p>
        </p:txBody>
      </p:sp>
      <p:sp>
        <p:nvSpPr>
          <p:cNvPr id="39" name="왼쪽/오른쪽 화살표 38"/>
          <p:cNvSpPr/>
          <p:nvPr/>
        </p:nvSpPr>
        <p:spPr>
          <a:xfrm rot="13633016">
            <a:off x="7072049" y="1701652"/>
            <a:ext cx="578938" cy="25024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72198" y="3714752"/>
            <a:ext cx="3071802" cy="2357454"/>
          </a:xfrm>
          <a:prstGeom prst="rect">
            <a:avLst/>
          </a:prstGeom>
          <a:noFill/>
        </p:spPr>
        <p:txBody>
          <a:bodyPr/>
          <a:lstStyle/>
          <a:p>
            <a:pPr marL="357188" indent="-357188"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"/>
              <a:defRPr/>
            </a:pPr>
            <a:r>
              <a:rPr lang="en-US" altLang="ko-KR" sz="1600" b="1" dirty="0" smtClean="0">
                <a:latin typeface="Trebuchet MS" pitchFamily="34" charset="0"/>
              </a:rPr>
              <a:t>e-AIRS in Japan</a:t>
            </a:r>
            <a:endParaRPr lang="en-US" altLang="ko-KR" sz="1600" b="1" dirty="0">
              <a:latin typeface="Trebuchet MS" pitchFamily="34" charset="0"/>
            </a:endParaRP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Porting e-AIRS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Tohoku University</a:t>
            </a:r>
            <a:endParaRPr lang="en-US" altLang="ko-KR" sz="1600" dirty="0">
              <a:latin typeface="Trebuchet MS" pitchFamily="34" charset="0"/>
            </a:endParaRP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Utilization of e-AIRS on June 21.</a:t>
            </a:r>
          </a:p>
          <a:p>
            <a:pPr marL="357188" indent="-357188"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"/>
              <a:defRPr/>
            </a:pPr>
            <a:r>
              <a:rPr lang="en-US" altLang="ko-KR" sz="1600" b="1" smtClean="0">
                <a:latin typeface="Trebuchet MS" pitchFamily="34" charset="0"/>
              </a:rPr>
              <a:t>e-AIRS in </a:t>
            </a:r>
            <a:r>
              <a:rPr lang="en-US" altLang="ko-KR" sz="1600" b="1" dirty="0" smtClean="0">
                <a:latin typeface="Trebuchet MS" pitchFamily="34" charset="0"/>
              </a:rPr>
              <a:t>U.K.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Maybe September or October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Development of KISTI-NCSA Science Gateway(KNSG)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215370" cy="5072098"/>
          </a:xfrm>
          <a:prstGeom prst="rect">
            <a:avLst/>
          </a:prstGeom>
          <a:noFill/>
        </p:spPr>
        <p:txBody>
          <a:bodyPr/>
          <a:lstStyle/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Goals</a:t>
            </a:r>
          </a:p>
          <a:p>
            <a:pPr marL="1171575" lvl="1" indent="-357188">
              <a:spcBef>
                <a:spcPts val="600"/>
              </a:spcBef>
              <a:buClr>
                <a:srgbClr val="C00000"/>
              </a:buClr>
              <a:buFontTx/>
              <a:buChar char="-"/>
              <a:defRPr/>
            </a:pPr>
            <a:r>
              <a:rPr lang="en-US" altLang="ko-KR" sz="1600" dirty="0" smtClean="0">
                <a:latin typeface="Trebuchet MS" pitchFamily="34" charset="0"/>
              </a:rPr>
              <a:t>Establishing Fundamental Technology for KISTI-NCSA Science Gateway</a:t>
            </a:r>
          </a:p>
          <a:p>
            <a:pPr marL="1171575" lvl="1" indent="-357188">
              <a:spcBef>
                <a:spcPts val="600"/>
              </a:spcBef>
              <a:buClr>
                <a:srgbClr val="C00000"/>
              </a:buClr>
              <a:buFontTx/>
              <a:buChar char="-"/>
              <a:defRPr/>
            </a:pPr>
            <a:r>
              <a:rPr lang="en-US" altLang="ko-KR" sz="1600" dirty="0" smtClean="0">
                <a:latin typeface="Trebuchet MS" pitchFamily="34" charset="0"/>
              </a:rPr>
              <a:t>Build a prototype system to provide a user-friendly environment for high performance computing (HPC) resources.</a:t>
            </a:r>
          </a:p>
          <a:p>
            <a:pPr marL="1171575" lvl="1" indent="-357188">
              <a:spcBef>
                <a:spcPts val="600"/>
              </a:spcBef>
              <a:buClr>
                <a:srgbClr val="C00000"/>
              </a:buClr>
              <a:buFontTx/>
              <a:buChar char="-"/>
              <a:defRPr/>
            </a:pPr>
            <a:r>
              <a:rPr lang="en-US" altLang="ko-KR" sz="1600" dirty="0" smtClean="0">
                <a:latin typeface="Trebuchet MS" pitchFamily="34" charset="0"/>
              </a:rPr>
              <a:t>Build a prototype platform to assist with building stand-alone applications in support of HPC.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Duration: 2/28/2010 – 10/31/2010 (8 mo)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7544" y="5733256"/>
            <a:ext cx="8382000" cy="67322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>
                <a:ea typeface="굴림" charset="-127"/>
              </a:rPr>
              <a:t>Wiki page: </a:t>
            </a:r>
          </a:p>
          <a:p>
            <a:pPr lvl="1"/>
            <a:r>
              <a:rPr lang="en-US" altLang="ko-KR" dirty="0" smtClean="0">
                <a:ea typeface="굴림" charset="-127"/>
                <a:hlinkClick r:id="rId2"/>
              </a:rPr>
              <a:t>https://wiki.ncsa.illinois.edu/display/KNSG/SAGE+Documentation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Separation of data model and view (presentation)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043608" y="3212976"/>
            <a:ext cx="7189788" cy="2304256"/>
            <a:chOff x="1981200" y="1905000"/>
            <a:chExt cx="5486400" cy="2209800"/>
          </a:xfrm>
        </p:grpSpPr>
        <p:sp>
          <p:nvSpPr>
            <p:cNvPr id="17" name="Rounded Rectangle 8"/>
            <p:cNvSpPr/>
            <p:nvPr/>
          </p:nvSpPr>
          <p:spPr>
            <a:xfrm>
              <a:off x="1981200" y="1905000"/>
              <a:ext cx="5486400" cy="1371600"/>
            </a:xfrm>
            <a:prstGeom prst="roundRect">
              <a:avLst>
                <a:gd name="adj" fmla="val 9260"/>
              </a:avLst>
            </a:prstGeom>
            <a:gradFill rotWithShape="1">
              <a:gsLst>
                <a:gs pos="0">
                  <a:srgbClr val="4E5782">
                    <a:shade val="51000"/>
                    <a:satMod val="130000"/>
                  </a:srgbClr>
                </a:gs>
                <a:gs pos="80000">
                  <a:srgbClr val="4E5782">
                    <a:shade val="93000"/>
                    <a:satMod val="130000"/>
                  </a:srgbClr>
                </a:gs>
                <a:gs pos="100000">
                  <a:srgbClr val="4E578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Framework for KNSG</a:t>
              </a:r>
            </a:p>
          </p:txBody>
        </p:sp>
        <p:sp>
          <p:nvSpPr>
            <p:cNvPr id="18" name="Rounded Rectangle 9"/>
            <p:cNvSpPr/>
            <p:nvPr/>
          </p:nvSpPr>
          <p:spPr>
            <a:xfrm>
              <a:off x="2210154" y="2438066"/>
              <a:ext cx="1142343" cy="685716"/>
            </a:xfrm>
            <a:prstGeom prst="roundRect">
              <a:avLst/>
            </a:prstGeom>
            <a:gradFill rotWithShape="1">
              <a:gsLst>
                <a:gs pos="0">
                  <a:srgbClr val="1491F8">
                    <a:tint val="50000"/>
                    <a:satMod val="300000"/>
                  </a:srgbClr>
                </a:gs>
                <a:gs pos="35000">
                  <a:srgbClr val="1491F8">
                    <a:tint val="37000"/>
                    <a:satMod val="300000"/>
                  </a:srgbClr>
                </a:gs>
                <a:gs pos="100000">
                  <a:srgbClr val="1491F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491F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E578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Scenario Manager</a:t>
              </a:r>
            </a:p>
          </p:txBody>
        </p:sp>
        <p:sp>
          <p:nvSpPr>
            <p:cNvPr id="19" name="Rounded Rectangle 10"/>
            <p:cNvSpPr/>
            <p:nvPr/>
          </p:nvSpPr>
          <p:spPr>
            <a:xfrm>
              <a:off x="3505133" y="2438066"/>
              <a:ext cx="1143555" cy="685716"/>
            </a:xfrm>
            <a:prstGeom prst="roundRect">
              <a:avLst/>
            </a:prstGeom>
            <a:gradFill rotWithShape="1">
              <a:gsLst>
                <a:gs pos="0">
                  <a:srgbClr val="1491F8">
                    <a:tint val="50000"/>
                    <a:satMod val="300000"/>
                  </a:srgbClr>
                </a:gs>
                <a:gs pos="35000">
                  <a:srgbClr val="1491F8">
                    <a:tint val="37000"/>
                    <a:satMod val="300000"/>
                  </a:srgbClr>
                </a:gs>
                <a:gs pos="100000">
                  <a:srgbClr val="1491F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491F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E578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Analysis Manager</a:t>
              </a:r>
            </a:p>
          </p:txBody>
        </p:sp>
        <p:sp>
          <p:nvSpPr>
            <p:cNvPr id="20" name="Rounded Rectangle 11"/>
            <p:cNvSpPr/>
            <p:nvPr/>
          </p:nvSpPr>
          <p:spPr>
            <a:xfrm>
              <a:off x="4800112" y="2438066"/>
              <a:ext cx="1143555" cy="685716"/>
            </a:xfrm>
            <a:prstGeom prst="roundRect">
              <a:avLst/>
            </a:prstGeom>
            <a:gradFill rotWithShape="1">
              <a:gsLst>
                <a:gs pos="0">
                  <a:srgbClr val="1491F8">
                    <a:tint val="50000"/>
                    <a:satMod val="300000"/>
                  </a:srgbClr>
                </a:gs>
                <a:gs pos="35000">
                  <a:srgbClr val="1491F8">
                    <a:tint val="37000"/>
                    <a:satMod val="300000"/>
                  </a:srgbClr>
                </a:gs>
                <a:gs pos="100000">
                  <a:srgbClr val="1491F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491F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E578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Repository Manager</a:t>
              </a:r>
            </a:p>
          </p:txBody>
        </p:sp>
        <p:sp>
          <p:nvSpPr>
            <p:cNvPr id="21" name="Rounded Rectangle 12"/>
            <p:cNvSpPr/>
            <p:nvPr/>
          </p:nvSpPr>
          <p:spPr>
            <a:xfrm>
              <a:off x="6096303" y="2438066"/>
              <a:ext cx="1142343" cy="685716"/>
            </a:xfrm>
            <a:prstGeom prst="roundRect">
              <a:avLst/>
            </a:prstGeom>
            <a:gradFill rotWithShape="1">
              <a:gsLst>
                <a:gs pos="0">
                  <a:srgbClr val="1491F8">
                    <a:tint val="50000"/>
                    <a:satMod val="300000"/>
                  </a:srgbClr>
                </a:gs>
                <a:gs pos="35000">
                  <a:srgbClr val="1491F8">
                    <a:tint val="37000"/>
                    <a:satMod val="300000"/>
                  </a:srgbClr>
                </a:gs>
                <a:gs pos="100000">
                  <a:srgbClr val="1491F8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491F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E578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Service Manager</a:t>
              </a:r>
            </a:p>
          </p:txBody>
        </p:sp>
        <p:sp>
          <p:nvSpPr>
            <p:cNvPr id="22" name="Rounded Rectangle 5"/>
            <p:cNvSpPr/>
            <p:nvPr/>
          </p:nvSpPr>
          <p:spPr>
            <a:xfrm>
              <a:off x="1981200" y="3276600"/>
              <a:ext cx="1828800" cy="838200"/>
            </a:xfrm>
            <a:prstGeom prst="roundRect">
              <a:avLst/>
            </a:prstGeom>
            <a:gradFill rotWithShape="1">
              <a:gsLst>
                <a:gs pos="0">
                  <a:srgbClr val="1491F8">
                    <a:shade val="51000"/>
                    <a:satMod val="130000"/>
                  </a:srgbClr>
                </a:gs>
                <a:gs pos="80000">
                  <a:srgbClr val="1491F8">
                    <a:shade val="93000"/>
                    <a:satMod val="130000"/>
                  </a:srgbClr>
                </a:gs>
                <a:gs pos="100000">
                  <a:srgbClr val="1491F8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PTPFlow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ounded Rectangle 6"/>
            <p:cNvSpPr/>
            <p:nvPr/>
          </p:nvSpPr>
          <p:spPr>
            <a:xfrm>
              <a:off x="3810000" y="3276600"/>
              <a:ext cx="18288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굴림" charset="-127"/>
                  <a:cs typeface="+mn-cs"/>
                </a:rPr>
                <a:t>Medici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굴림" charset="-127"/>
                  <a:cs typeface="+mn-cs"/>
                </a:rPr>
                <a:t>(Bard, Tupelo)</a:t>
              </a:r>
              <a:endPara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굴림" charset="-127"/>
                <a:cs typeface="+mn-cs"/>
              </a:endParaRPr>
            </a:p>
          </p:txBody>
        </p:sp>
        <p:sp>
          <p:nvSpPr>
            <p:cNvPr id="24" name="Rounded Rectangle 7"/>
            <p:cNvSpPr/>
            <p:nvPr/>
          </p:nvSpPr>
          <p:spPr>
            <a:xfrm>
              <a:off x="5638800" y="3276600"/>
              <a:ext cx="1828800" cy="838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MyProxy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KLEON (Korea Lake Ecological Observatory Network)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39552" y="2204865"/>
            <a:ext cx="5760640" cy="1800200"/>
            <a:chOff x="539552" y="2204864"/>
            <a:chExt cx="5760640" cy="253493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5849" y="2204864"/>
              <a:ext cx="2804343" cy="223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923928" y="4432020"/>
              <a:ext cx="18960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&lt;      Lake </a:t>
              </a:r>
              <a:r>
                <a:rPr lang="en-US" altLang="ko-KR" sz="1400" dirty="0" err="1" smtClean="0"/>
                <a:t>Soyang</a:t>
              </a:r>
              <a:r>
                <a:rPr lang="en-US" altLang="ko-KR" sz="1400" dirty="0" smtClean="0"/>
                <a:t> &gt;</a:t>
              </a:r>
            </a:p>
          </p:txBody>
        </p:sp>
        <p:pic>
          <p:nvPicPr>
            <p:cNvPr id="26" name="Picture 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2207393"/>
              <a:ext cx="2641999" cy="2224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827584" y="4406312"/>
              <a:ext cx="21175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&lt; Sensor information &gt;</a:t>
              </a:r>
              <a:endParaRPr lang="ko-KR" altLang="en-US" sz="1400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221748" y="4507520"/>
              <a:ext cx="206236" cy="1825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8266" y="2204864"/>
            <a:ext cx="2392206" cy="2174893"/>
            <a:chOff x="6795781" y="4941168"/>
            <a:chExt cx="1600118" cy="1440160"/>
          </a:xfrm>
        </p:grpSpPr>
        <p:sp>
          <p:nvSpPr>
            <p:cNvPr id="30" name="TextBox 59"/>
            <p:cNvSpPr txBox="1">
              <a:spLocks noChangeArrowheads="1"/>
            </p:cNvSpPr>
            <p:nvPr/>
          </p:nvSpPr>
          <p:spPr bwMode="auto">
            <a:xfrm>
              <a:off x="6795781" y="6104329"/>
              <a:ext cx="160011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ko-KR" sz="1200" b="1" dirty="0">
                  <a:latin typeface="Times New Roman" pitchFamily="18" charset="0"/>
                  <a:ea typeface="맑은 고딕"/>
                  <a:cs typeface="Times New Roman" pitchFamily="18" charset="0"/>
                </a:rPr>
                <a:t>Domestic </a:t>
              </a:r>
              <a:r>
                <a:rPr kumimoji="0" lang="en-US" altLang="ko-KR" sz="1200" b="1" dirty="0" smtClean="0">
                  <a:latin typeface="Times New Roman" pitchFamily="18" charset="0"/>
                  <a:ea typeface="맑은 고딕"/>
                  <a:cs typeface="Times New Roman" pitchFamily="18" charset="0"/>
                </a:rPr>
                <a:t>observation</a:t>
              </a:r>
              <a:endParaRPr kumimoji="0" lang="en-US" altLang="ko-KR" sz="1200" b="1" dirty="0"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1" name="Freeform 7"/>
            <p:cNvSpPr>
              <a:spLocks noChangeAspect="1"/>
            </p:cNvSpPr>
            <p:nvPr/>
          </p:nvSpPr>
          <p:spPr bwMode="auto">
            <a:xfrm>
              <a:off x="7164288" y="4941168"/>
              <a:ext cx="864096" cy="951399"/>
            </a:xfrm>
            <a:custGeom>
              <a:avLst/>
              <a:gdLst>
                <a:gd name="T0" fmla="*/ 2147483647 w 4544"/>
                <a:gd name="T1" fmla="*/ 2147483647 h 6493"/>
                <a:gd name="T2" fmla="*/ 2147483647 w 4544"/>
                <a:gd name="T3" fmla="*/ 2147483647 h 6493"/>
                <a:gd name="T4" fmla="*/ 2147483647 w 4544"/>
                <a:gd name="T5" fmla="*/ 2147483647 h 6493"/>
                <a:gd name="T6" fmla="*/ 2147483647 w 4544"/>
                <a:gd name="T7" fmla="*/ 2147483647 h 6493"/>
                <a:gd name="T8" fmla="*/ 2147483647 w 4544"/>
                <a:gd name="T9" fmla="*/ 2147483647 h 6493"/>
                <a:gd name="T10" fmla="*/ 2147483647 w 4544"/>
                <a:gd name="T11" fmla="*/ 2147483647 h 6493"/>
                <a:gd name="T12" fmla="*/ 2147483647 w 4544"/>
                <a:gd name="T13" fmla="*/ 2147483647 h 6493"/>
                <a:gd name="T14" fmla="*/ 2147483647 w 4544"/>
                <a:gd name="T15" fmla="*/ 2147483647 h 6493"/>
                <a:gd name="T16" fmla="*/ 2147483647 w 4544"/>
                <a:gd name="T17" fmla="*/ 2147483647 h 6493"/>
                <a:gd name="T18" fmla="*/ 2147483647 w 4544"/>
                <a:gd name="T19" fmla="*/ 2147483647 h 6493"/>
                <a:gd name="T20" fmla="*/ 2147483647 w 4544"/>
                <a:gd name="T21" fmla="*/ 2147483647 h 6493"/>
                <a:gd name="T22" fmla="*/ 2147483647 w 4544"/>
                <a:gd name="T23" fmla="*/ 2147483647 h 6493"/>
                <a:gd name="T24" fmla="*/ 2147483647 w 4544"/>
                <a:gd name="T25" fmla="*/ 2147483647 h 6493"/>
                <a:gd name="T26" fmla="*/ 2147483647 w 4544"/>
                <a:gd name="T27" fmla="*/ 2147483647 h 6493"/>
                <a:gd name="T28" fmla="*/ 2147483647 w 4544"/>
                <a:gd name="T29" fmla="*/ 2147483647 h 6493"/>
                <a:gd name="T30" fmla="*/ 2147483647 w 4544"/>
                <a:gd name="T31" fmla="*/ 2147483647 h 6493"/>
                <a:gd name="T32" fmla="*/ 2147483647 w 4544"/>
                <a:gd name="T33" fmla="*/ 2147483647 h 6493"/>
                <a:gd name="T34" fmla="*/ 2147483647 w 4544"/>
                <a:gd name="T35" fmla="*/ 2147483647 h 6493"/>
                <a:gd name="T36" fmla="*/ 2147483647 w 4544"/>
                <a:gd name="T37" fmla="*/ 2147483647 h 6493"/>
                <a:gd name="T38" fmla="*/ 2147483647 w 4544"/>
                <a:gd name="T39" fmla="*/ 2147483647 h 6493"/>
                <a:gd name="T40" fmla="*/ 2147483647 w 4544"/>
                <a:gd name="T41" fmla="*/ 2147483647 h 6493"/>
                <a:gd name="T42" fmla="*/ 2147483647 w 4544"/>
                <a:gd name="T43" fmla="*/ 2147483647 h 6493"/>
                <a:gd name="T44" fmla="*/ 2147483647 w 4544"/>
                <a:gd name="T45" fmla="*/ 2147483647 h 6493"/>
                <a:gd name="T46" fmla="*/ 2147483647 w 4544"/>
                <a:gd name="T47" fmla="*/ 2147483647 h 6493"/>
                <a:gd name="T48" fmla="*/ 2147483647 w 4544"/>
                <a:gd name="T49" fmla="*/ 2147483647 h 6493"/>
                <a:gd name="T50" fmla="*/ 2147483647 w 4544"/>
                <a:gd name="T51" fmla="*/ 2147483647 h 6493"/>
                <a:gd name="T52" fmla="*/ 2147483647 w 4544"/>
                <a:gd name="T53" fmla="*/ 2147483647 h 6493"/>
                <a:gd name="T54" fmla="*/ 2147483647 w 4544"/>
                <a:gd name="T55" fmla="*/ 2147483647 h 6493"/>
                <a:gd name="T56" fmla="*/ 2147483647 w 4544"/>
                <a:gd name="T57" fmla="*/ 2147483647 h 6493"/>
                <a:gd name="T58" fmla="*/ 2147483647 w 4544"/>
                <a:gd name="T59" fmla="*/ 2147483647 h 6493"/>
                <a:gd name="T60" fmla="*/ 2147483647 w 4544"/>
                <a:gd name="T61" fmla="*/ 2147483647 h 6493"/>
                <a:gd name="T62" fmla="*/ 2147483647 w 4544"/>
                <a:gd name="T63" fmla="*/ 2147483647 h 6493"/>
                <a:gd name="T64" fmla="*/ 2147483647 w 4544"/>
                <a:gd name="T65" fmla="*/ 2147483647 h 6493"/>
                <a:gd name="T66" fmla="*/ 2147483647 w 4544"/>
                <a:gd name="T67" fmla="*/ 2147483647 h 6493"/>
                <a:gd name="T68" fmla="*/ 2147483647 w 4544"/>
                <a:gd name="T69" fmla="*/ 2147483647 h 6493"/>
                <a:gd name="T70" fmla="*/ 2147483647 w 4544"/>
                <a:gd name="T71" fmla="*/ 2147483647 h 6493"/>
                <a:gd name="T72" fmla="*/ 2147483647 w 4544"/>
                <a:gd name="T73" fmla="*/ 2147483647 h 6493"/>
                <a:gd name="T74" fmla="*/ 2147483647 w 4544"/>
                <a:gd name="T75" fmla="*/ 2147483647 h 6493"/>
                <a:gd name="T76" fmla="*/ 2147483647 w 4544"/>
                <a:gd name="T77" fmla="*/ 0 h 64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544"/>
                <a:gd name="T118" fmla="*/ 0 h 6493"/>
                <a:gd name="T119" fmla="*/ 4544 w 4544"/>
                <a:gd name="T120" fmla="*/ 6493 h 64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544" h="6493">
                  <a:moveTo>
                    <a:pt x="3014" y="0"/>
                  </a:moveTo>
                  <a:lnTo>
                    <a:pt x="3500" y="799"/>
                  </a:lnTo>
                  <a:lnTo>
                    <a:pt x="3723" y="1009"/>
                  </a:lnTo>
                  <a:lnTo>
                    <a:pt x="4159" y="1644"/>
                  </a:lnTo>
                  <a:lnTo>
                    <a:pt x="4322" y="2066"/>
                  </a:lnTo>
                  <a:lnTo>
                    <a:pt x="4387" y="2560"/>
                  </a:lnTo>
                  <a:lnTo>
                    <a:pt x="4364" y="3392"/>
                  </a:lnTo>
                  <a:lnTo>
                    <a:pt x="4412" y="3851"/>
                  </a:lnTo>
                  <a:lnTo>
                    <a:pt x="4544" y="3851"/>
                  </a:lnTo>
                  <a:lnTo>
                    <a:pt x="4340" y="4568"/>
                  </a:lnTo>
                  <a:lnTo>
                    <a:pt x="4183" y="4890"/>
                  </a:lnTo>
                  <a:lnTo>
                    <a:pt x="3681" y="5314"/>
                  </a:lnTo>
                  <a:lnTo>
                    <a:pt x="3218" y="5203"/>
                  </a:lnTo>
                  <a:lnTo>
                    <a:pt x="2900" y="5722"/>
                  </a:lnTo>
                  <a:lnTo>
                    <a:pt x="2809" y="5553"/>
                  </a:lnTo>
                  <a:lnTo>
                    <a:pt x="2422" y="5432"/>
                  </a:lnTo>
                  <a:lnTo>
                    <a:pt x="2306" y="5456"/>
                  </a:lnTo>
                  <a:lnTo>
                    <a:pt x="2010" y="5601"/>
                  </a:lnTo>
                  <a:lnTo>
                    <a:pt x="2098" y="5722"/>
                  </a:lnTo>
                  <a:lnTo>
                    <a:pt x="2060" y="5880"/>
                  </a:lnTo>
                  <a:lnTo>
                    <a:pt x="1919" y="5975"/>
                  </a:lnTo>
                  <a:lnTo>
                    <a:pt x="1738" y="5722"/>
                  </a:lnTo>
                  <a:lnTo>
                    <a:pt x="1715" y="6094"/>
                  </a:lnTo>
                  <a:lnTo>
                    <a:pt x="1574" y="6187"/>
                  </a:lnTo>
                  <a:lnTo>
                    <a:pt x="1456" y="6211"/>
                  </a:lnTo>
                  <a:lnTo>
                    <a:pt x="1389" y="6094"/>
                  </a:lnTo>
                  <a:lnTo>
                    <a:pt x="1548" y="5975"/>
                  </a:lnTo>
                  <a:lnTo>
                    <a:pt x="1574" y="5839"/>
                  </a:lnTo>
                  <a:lnTo>
                    <a:pt x="1235" y="6001"/>
                  </a:lnTo>
                  <a:lnTo>
                    <a:pt x="1004" y="6265"/>
                  </a:lnTo>
                  <a:lnTo>
                    <a:pt x="915" y="6265"/>
                  </a:lnTo>
                  <a:lnTo>
                    <a:pt x="839" y="6118"/>
                  </a:lnTo>
                  <a:lnTo>
                    <a:pt x="515" y="6450"/>
                  </a:lnTo>
                  <a:lnTo>
                    <a:pt x="499" y="6236"/>
                  </a:lnTo>
                  <a:lnTo>
                    <a:pt x="294" y="6306"/>
                  </a:lnTo>
                  <a:lnTo>
                    <a:pt x="208" y="6493"/>
                  </a:lnTo>
                  <a:lnTo>
                    <a:pt x="128" y="6399"/>
                  </a:lnTo>
                  <a:lnTo>
                    <a:pt x="271" y="5975"/>
                  </a:lnTo>
                  <a:lnTo>
                    <a:pt x="515" y="6068"/>
                  </a:lnTo>
                  <a:lnTo>
                    <a:pt x="499" y="5908"/>
                  </a:lnTo>
                  <a:lnTo>
                    <a:pt x="568" y="5739"/>
                  </a:lnTo>
                  <a:lnTo>
                    <a:pt x="454" y="5668"/>
                  </a:lnTo>
                  <a:lnTo>
                    <a:pt x="332" y="5815"/>
                  </a:lnTo>
                  <a:lnTo>
                    <a:pt x="247" y="5625"/>
                  </a:lnTo>
                  <a:lnTo>
                    <a:pt x="385" y="5314"/>
                  </a:lnTo>
                  <a:lnTo>
                    <a:pt x="385" y="5085"/>
                  </a:lnTo>
                  <a:lnTo>
                    <a:pt x="635" y="4611"/>
                  </a:lnTo>
                  <a:lnTo>
                    <a:pt x="568" y="4518"/>
                  </a:lnTo>
                  <a:lnTo>
                    <a:pt x="772" y="4354"/>
                  </a:lnTo>
                  <a:lnTo>
                    <a:pt x="839" y="4186"/>
                  </a:lnTo>
                  <a:lnTo>
                    <a:pt x="749" y="4045"/>
                  </a:lnTo>
                  <a:lnTo>
                    <a:pt x="749" y="3933"/>
                  </a:lnTo>
                  <a:lnTo>
                    <a:pt x="593" y="3788"/>
                  </a:lnTo>
                  <a:lnTo>
                    <a:pt x="454" y="2943"/>
                  </a:lnTo>
                  <a:lnTo>
                    <a:pt x="309" y="2872"/>
                  </a:lnTo>
                  <a:lnTo>
                    <a:pt x="385" y="3129"/>
                  </a:lnTo>
                  <a:lnTo>
                    <a:pt x="247" y="3192"/>
                  </a:lnTo>
                  <a:lnTo>
                    <a:pt x="128" y="2982"/>
                  </a:lnTo>
                  <a:lnTo>
                    <a:pt x="0" y="2982"/>
                  </a:lnTo>
                  <a:lnTo>
                    <a:pt x="18" y="2755"/>
                  </a:lnTo>
                  <a:lnTo>
                    <a:pt x="208" y="2584"/>
                  </a:lnTo>
                  <a:lnTo>
                    <a:pt x="721" y="2463"/>
                  </a:lnTo>
                  <a:lnTo>
                    <a:pt x="1029" y="2662"/>
                  </a:lnTo>
                  <a:lnTo>
                    <a:pt x="915" y="2448"/>
                  </a:lnTo>
                  <a:lnTo>
                    <a:pt x="915" y="2238"/>
                  </a:lnTo>
                  <a:lnTo>
                    <a:pt x="821" y="2135"/>
                  </a:lnTo>
                  <a:lnTo>
                    <a:pt x="915" y="1949"/>
                  </a:lnTo>
                  <a:lnTo>
                    <a:pt x="707" y="1856"/>
                  </a:lnTo>
                  <a:lnTo>
                    <a:pt x="617" y="1711"/>
                  </a:lnTo>
                  <a:lnTo>
                    <a:pt x="593" y="1618"/>
                  </a:lnTo>
                  <a:lnTo>
                    <a:pt x="658" y="1603"/>
                  </a:lnTo>
                  <a:lnTo>
                    <a:pt x="477" y="1312"/>
                  </a:lnTo>
                  <a:lnTo>
                    <a:pt x="477" y="1195"/>
                  </a:lnTo>
                  <a:lnTo>
                    <a:pt x="584" y="1195"/>
                  </a:lnTo>
                  <a:lnTo>
                    <a:pt x="1416" y="518"/>
                  </a:lnTo>
                  <a:lnTo>
                    <a:pt x="2214" y="492"/>
                  </a:lnTo>
                  <a:lnTo>
                    <a:pt x="2578" y="346"/>
                  </a:lnTo>
                  <a:lnTo>
                    <a:pt x="3014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33"/>
                </a:gs>
                <a:gs pos="100000">
                  <a:srgbClr val="87A921"/>
                </a:gs>
              </a:gsLst>
              <a:lin ang="0" scaled="1"/>
            </a:gra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kumimoji="0" lang="ko-KR" altLang="en-US" sz="500"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231620" y="5940229"/>
              <a:ext cx="308096" cy="153067"/>
            </a:xfrm>
            <a:custGeom>
              <a:avLst/>
              <a:gdLst>
                <a:gd name="connsiteX0" fmla="*/ 262254 w 493576"/>
                <a:gd name="connsiteY0" fmla="*/ 6803 h 317156"/>
                <a:gd name="connsiteX1" fmla="*/ 229597 w 493576"/>
                <a:gd name="connsiteY1" fmla="*/ 47624 h 317156"/>
                <a:gd name="connsiteX2" fmla="*/ 205104 w 493576"/>
                <a:gd name="connsiteY2" fmla="*/ 72117 h 317156"/>
                <a:gd name="connsiteX3" fmla="*/ 58147 w 493576"/>
                <a:gd name="connsiteY3" fmla="*/ 96610 h 317156"/>
                <a:gd name="connsiteX4" fmla="*/ 33654 w 493576"/>
                <a:gd name="connsiteY4" fmla="*/ 112938 h 317156"/>
                <a:gd name="connsiteX5" fmla="*/ 17325 w 493576"/>
                <a:gd name="connsiteY5" fmla="*/ 161924 h 317156"/>
                <a:gd name="connsiteX6" fmla="*/ 25490 w 493576"/>
                <a:gd name="connsiteY6" fmla="*/ 251731 h 317156"/>
                <a:gd name="connsiteX7" fmla="*/ 172447 w 493576"/>
                <a:gd name="connsiteY7" fmla="*/ 235403 h 317156"/>
                <a:gd name="connsiteX8" fmla="*/ 319404 w 493576"/>
                <a:gd name="connsiteY8" fmla="*/ 227238 h 317156"/>
                <a:gd name="connsiteX9" fmla="*/ 368390 w 493576"/>
                <a:gd name="connsiteY9" fmla="*/ 194581 h 317156"/>
                <a:gd name="connsiteX10" fmla="*/ 417375 w 493576"/>
                <a:gd name="connsiteY10" fmla="*/ 170088 h 317156"/>
                <a:gd name="connsiteX11" fmla="*/ 450033 w 493576"/>
                <a:gd name="connsiteY11" fmla="*/ 121103 h 317156"/>
                <a:gd name="connsiteX12" fmla="*/ 458197 w 493576"/>
                <a:gd name="connsiteY12" fmla="*/ 96610 h 317156"/>
                <a:gd name="connsiteX13" fmla="*/ 482690 w 493576"/>
                <a:gd name="connsiteY13" fmla="*/ 80281 h 317156"/>
                <a:gd name="connsiteX14" fmla="*/ 490854 w 493576"/>
                <a:gd name="connsiteY14" fmla="*/ 55788 h 317156"/>
                <a:gd name="connsiteX15" fmla="*/ 441868 w 493576"/>
                <a:gd name="connsiteY15" fmla="*/ 23131 h 317156"/>
                <a:gd name="connsiteX16" fmla="*/ 417375 w 493576"/>
                <a:gd name="connsiteY16" fmla="*/ 6803 h 317156"/>
                <a:gd name="connsiteX17" fmla="*/ 262254 w 493576"/>
                <a:gd name="connsiteY17" fmla="*/ 6803 h 31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3576" h="317156">
                  <a:moveTo>
                    <a:pt x="262254" y="6803"/>
                  </a:moveTo>
                  <a:cubicBezTo>
                    <a:pt x="230958" y="13606"/>
                    <a:pt x="263686" y="19217"/>
                    <a:pt x="229597" y="47624"/>
                  </a:cubicBezTo>
                  <a:cubicBezTo>
                    <a:pt x="220727" y="55016"/>
                    <a:pt x="213974" y="64725"/>
                    <a:pt x="205104" y="72117"/>
                  </a:cubicBezTo>
                  <a:cubicBezTo>
                    <a:pt x="159294" y="110292"/>
                    <a:pt x="137350" y="91330"/>
                    <a:pt x="58147" y="96610"/>
                  </a:cubicBezTo>
                  <a:cubicBezTo>
                    <a:pt x="49983" y="102053"/>
                    <a:pt x="38855" y="104617"/>
                    <a:pt x="33654" y="112938"/>
                  </a:cubicBezTo>
                  <a:cubicBezTo>
                    <a:pt x="24532" y="127534"/>
                    <a:pt x="17325" y="161924"/>
                    <a:pt x="17325" y="161924"/>
                  </a:cubicBezTo>
                  <a:cubicBezTo>
                    <a:pt x="20047" y="191860"/>
                    <a:pt x="0" y="235800"/>
                    <a:pt x="25490" y="251731"/>
                  </a:cubicBezTo>
                  <a:cubicBezTo>
                    <a:pt x="130170" y="317156"/>
                    <a:pt x="114688" y="240904"/>
                    <a:pt x="172447" y="235403"/>
                  </a:cubicBezTo>
                  <a:cubicBezTo>
                    <a:pt x="221287" y="230751"/>
                    <a:pt x="270418" y="229960"/>
                    <a:pt x="319404" y="227238"/>
                  </a:cubicBezTo>
                  <a:cubicBezTo>
                    <a:pt x="365833" y="180811"/>
                    <a:pt x="321129" y="218211"/>
                    <a:pt x="368390" y="194581"/>
                  </a:cubicBezTo>
                  <a:cubicBezTo>
                    <a:pt x="431700" y="162926"/>
                    <a:pt x="355811" y="190612"/>
                    <a:pt x="417375" y="170088"/>
                  </a:cubicBezTo>
                  <a:cubicBezTo>
                    <a:pt x="428261" y="153760"/>
                    <a:pt x="443827" y="139720"/>
                    <a:pt x="450033" y="121103"/>
                  </a:cubicBezTo>
                  <a:cubicBezTo>
                    <a:pt x="452754" y="112939"/>
                    <a:pt x="452821" y="103330"/>
                    <a:pt x="458197" y="96610"/>
                  </a:cubicBezTo>
                  <a:cubicBezTo>
                    <a:pt x="464327" y="88948"/>
                    <a:pt x="474526" y="85724"/>
                    <a:pt x="482690" y="80281"/>
                  </a:cubicBezTo>
                  <a:cubicBezTo>
                    <a:pt x="485411" y="72117"/>
                    <a:pt x="493576" y="63952"/>
                    <a:pt x="490854" y="55788"/>
                  </a:cubicBezTo>
                  <a:cubicBezTo>
                    <a:pt x="481569" y="27933"/>
                    <a:pt x="461443" y="32918"/>
                    <a:pt x="441868" y="23131"/>
                  </a:cubicBezTo>
                  <a:cubicBezTo>
                    <a:pt x="433092" y="18743"/>
                    <a:pt x="425539" y="12246"/>
                    <a:pt x="417375" y="6803"/>
                  </a:cubicBezTo>
                  <a:cubicBezTo>
                    <a:pt x="275866" y="15127"/>
                    <a:pt x="293550" y="0"/>
                    <a:pt x="262254" y="6803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12171" y="5075904"/>
              <a:ext cx="111200" cy="889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374446" y="5276632"/>
              <a:ext cx="110180" cy="889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7707026" y="5544271"/>
              <a:ext cx="110180" cy="89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ko-KR" alt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623371" y="5191639"/>
              <a:ext cx="111200" cy="89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0" lang="ko-KR" alt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401991" y="5186809"/>
              <a:ext cx="110180" cy="89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0" lang="ko-KR" altLang="en-US" sz="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520332" y="5186809"/>
              <a:ext cx="110180" cy="89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0" lang="ko-KR" altLang="en-US" sz="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7623370" y="5013176"/>
              <a:ext cx="188990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ko-KR" sz="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1520" y="836712"/>
            <a:ext cx="8215370" cy="5072098"/>
          </a:xfrm>
          <a:prstGeom prst="rect">
            <a:avLst/>
          </a:prstGeom>
          <a:noFill/>
        </p:spPr>
        <p:txBody>
          <a:bodyPr/>
          <a:lstStyle/>
          <a:p>
            <a:pPr marL="714375" indent="-35718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ko-KR" sz="1600" dirty="0" smtClean="0">
                <a:latin typeface="Trebuchet MS" pitchFamily="34" charset="0"/>
              </a:rPr>
              <a:t>Building of Korea Lake Ecological Network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ko-KR" sz="1600" dirty="0" smtClean="0">
                <a:latin typeface="Trebuchet MS" pitchFamily="34" charset="0"/>
              </a:rPr>
              <a:t>    - Data collection from 6 sites, Lake </a:t>
            </a:r>
            <a:r>
              <a:rPr lang="en-US" altLang="ko-KR" sz="1600" dirty="0" err="1" smtClean="0">
                <a:latin typeface="Trebuchet MS" pitchFamily="34" charset="0"/>
              </a:rPr>
              <a:t>Soyang</a:t>
            </a:r>
            <a:r>
              <a:rPr lang="en-US" altLang="ko-KR" sz="1600" dirty="0" smtClean="0">
                <a:latin typeface="Trebuchet MS" pitchFamily="34" charset="0"/>
              </a:rPr>
              <a:t>, </a:t>
            </a:r>
            <a:r>
              <a:rPr lang="en-US" altLang="ko-KR" sz="1600" dirty="0" err="1" smtClean="0">
                <a:latin typeface="Trebuchet MS" pitchFamily="34" charset="0"/>
              </a:rPr>
              <a:t>Euiam</a:t>
            </a:r>
            <a:r>
              <a:rPr lang="en-US" altLang="ko-KR" sz="1600" dirty="0" smtClean="0">
                <a:latin typeface="Trebuchet MS" pitchFamily="34" charset="0"/>
              </a:rPr>
              <a:t> and etc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ko-KR" sz="1600" dirty="0" smtClean="0">
                <a:latin typeface="Trebuchet MS" pitchFamily="34" charset="0"/>
              </a:rPr>
              <a:t>    - Development of  data management, sensor and sampling.</a:t>
            </a:r>
          </a:p>
          <a:p>
            <a:pPr marL="714375" indent="-357188"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ko-KR" sz="1600" dirty="0" smtClean="0">
                <a:latin typeface="Trebuchet MS" pitchFamily="34" charset="0"/>
              </a:rPr>
              <a:t>    - Collaboration with GLEON project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23528" y="4221088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Organized Korea e-Science forum Workshop</a:t>
            </a:r>
          </a:p>
          <a:p>
            <a:pPr lvl="1"/>
            <a:r>
              <a:rPr lang="en-US" altLang="ko-KR" sz="1400" dirty="0" smtClean="0"/>
              <a:t>Date: 2010. 6. 13</a:t>
            </a:r>
          </a:p>
          <a:p>
            <a:pPr lvl="1"/>
            <a:r>
              <a:rPr lang="en-US" altLang="ko-KR" sz="1400" dirty="0" smtClean="0"/>
              <a:t>Venue: Kookmin University(Seoul)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1560" y="5085184"/>
            <a:ext cx="7632848" cy="1584176"/>
            <a:chOff x="396304" y="2780928"/>
            <a:chExt cx="8514510" cy="1800200"/>
          </a:xfrm>
        </p:grpSpPr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5207" y="2780928"/>
              <a:ext cx="4555607" cy="1800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304" y="2780928"/>
              <a:ext cx="3887664" cy="18001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b="1" dirty="0" smtClean="0"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14334</TotalTime>
  <Words>315</Words>
  <Application>Microsoft Office PowerPoint</Application>
  <PresentationFormat>화면 슬라이드 쇼(4:3)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Image</vt:lpstr>
      <vt:lpstr>Building Grid Infrastructure</vt:lpstr>
      <vt:lpstr>Global CFD Education System (globalize e-AIRS)</vt:lpstr>
      <vt:lpstr>Development of KISTI-NCSA Science Gateway(KNSG)</vt:lpstr>
      <vt:lpstr>KLEON (Korea Lake Ecological Observatory Network)</vt:lpstr>
    </vt:vector>
  </TitlesOfParts>
  <Company>LG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Seo-Young Noh</dc:creator>
  <cp:lastModifiedBy>kisti</cp:lastModifiedBy>
  <cp:revision>1265</cp:revision>
  <dcterms:created xsi:type="dcterms:W3CDTF">2008-04-03T01:46:01Z</dcterms:created>
  <dcterms:modified xsi:type="dcterms:W3CDTF">2010-07-18T23:52:57Z</dcterms:modified>
</cp:coreProperties>
</file>