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4" r:id="rId2"/>
  </p:sldMasterIdLst>
  <p:notesMasterIdLst>
    <p:notesMasterId r:id="rId11"/>
  </p:notesMasterIdLst>
  <p:sldIdLst>
    <p:sldId id="256" r:id="rId3"/>
    <p:sldId id="270" r:id="rId4"/>
    <p:sldId id="264" r:id="rId5"/>
    <p:sldId id="273" r:id="rId6"/>
    <p:sldId id="275" r:id="rId7"/>
    <p:sldId id="274" r:id="rId8"/>
    <p:sldId id="272" r:id="rId9"/>
    <p:sldId id="27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99"/>
    <a:srgbClr val="66FF66"/>
    <a:srgbClr val="F586FE"/>
    <a:srgbClr val="CCFF33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83" autoAdjust="0"/>
  </p:normalViewPr>
  <p:slideViewPr>
    <p:cSldViewPr>
      <p:cViewPr>
        <p:scale>
          <a:sx n="70" d="100"/>
          <a:sy n="7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5E36-A9ED-4EE4-9174-7AD6494FDAAE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ADD3-B00F-4B6D-8280-9340ABF62A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4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39666FD3-95F4-4CBF-85FB-5429E24C8FDD}" type="slidenum">
              <a:rPr lang="ja-JP" altLang="en-US" sz="1200" b="0" smtClean="0">
                <a:ea typeface="MS PGothic" pitchFamily="34" charset="-128"/>
                <a:cs typeface="Arial" charset="0"/>
              </a:rPr>
              <a:pPr eaLnBrk="1" hangingPunct="1"/>
              <a:t>3</a:t>
            </a:fld>
            <a:endParaRPr lang="en-US" altLang="ja-JP" sz="1200" b="0" smtClean="0">
              <a:ea typeface="MS PGothic" pitchFamily="34" charset="-128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3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00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00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158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9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990-C82A-41ED-B6C2-C22C7579561F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C616-6D66-485C-A454-B1402F8C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70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380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244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2011/10/17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50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Photo Editor Photo" r:id="rId3" imgW="2657846" imgH="2104762" progId="">
                  <p:embed/>
                </p:oleObj>
              </mc:Choice>
              <mc:Fallback>
                <p:oleObj name="Photo Editor Photo" r:id="rId3" imgW="2657846" imgH="210476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RAGMA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Photo Editor Photo" r:id="rId7" imgW="2657846" imgH="2104762" progId="">
                  <p:embed/>
                </p:oleObj>
              </mc:Choice>
              <mc:Fallback>
                <p:oleObj name="Photo Editor Photo" r:id="rId7" imgW="2657846" imgH="2104762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1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PRAGMA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50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1051" name="Picture 32" descr="119_j-yoko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06800" y="6654800"/>
            <a:ext cx="19177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8A78706D-9617-463B-96D2-AB68E4B34D5F}" type="slidenum">
              <a:rPr lang="en-US" altLang="ja-JP" sz="1400">
                <a:solidFill>
                  <a:prstClr val="black"/>
                </a:solidFill>
                <a:latin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40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DDAE-AB96-4CD8-BA5A-93730F6B5D9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2011/10/17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E36B-988F-4FF0-9FB5-FF781D940E7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farm.apgrid.org/" TargetMode="External"/><Relationship Id="rId2" Type="http://schemas.openxmlformats.org/officeDocument/2006/relationships/hyperlink" Target="http://goc.pragma-grid.net/mediawiki-1.16.2/index.php/Gfarm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goc.pragma-grid.net/mediawiki-1.16.2/index.php/Gfarm_roll_user_gui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mediawiki-1.16.2/index.php/VM_deployment_script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0071" y="242088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ja-JP" sz="4000" b="1" dirty="0" smtClean="0">
                <a:solidFill>
                  <a:schemeClr val="accent1">
                    <a:lumMod val="75000"/>
                  </a:schemeClr>
                </a:solidFill>
              </a:rPr>
              <a:t>PRAGMA20 – PRAGMA 21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en-US" altLang="ja-JP" sz="6000" b="1" dirty="0" smtClean="0">
                <a:solidFill>
                  <a:srgbClr val="C00000"/>
                </a:solidFill>
              </a:rPr>
              <a:t>Collaborative Activities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844752"/>
            <a:ext cx="6400800" cy="1752600"/>
          </a:xfrm>
        </p:spPr>
        <p:txBody>
          <a:bodyPr/>
          <a:lstStyle/>
          <a:p>
            <a:r>
              <a:rPr lang="en-US" altLang="ja-JP" dirty="0"/>
              <a:t>Resources </a:t>
            </a:r>
            <a:r>
              <a:rPr lang="en-US" altLang="ja-JP" dirty="0" smtClean="0"/>
              <a:t>Working Group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Works by PRAGMA21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VM issues</a:t>
            </a:r>
          </a:p>
          <a:p>
            <a:pPr lvl="1"/>
            <a:r>
              <a:rPr lang="en-US" altLang="ja-JP" dirty="0" smtClean="0"/>
              <a:t>Supporting cluster environments</a:t>
            </a:r>
          </a:p>
          <a:p>
            <a:pPr lvl="2"/>
            <a:r>
              <a:rPr lang="en-US" altLang="ja-JP" dirty="0" smtClean="0"/>
              <a:t>E.g. Condor (as a batch scheduler) + MPI</a:t>
            </a:r>
          </a:p>
          <a:p>
            <a:pPr lvl="1"/>
            <a:r>
              <a:rPr lang="en-US" altLang="ja-JP" dirty="0" smtClean="0"/>
              <a:t>Expand three sites to more</a:t>
            </a:r>
          </a:p>
          <a:p>
            <a:pPr lvl="2"/>
            <a:r>
              <a:rPr lang="pt-BR" altLang="ja-JP" dirty="0" smtClean="0"/>
              <a:t>IU,  ASTI, Monash, Osaka, Tsukuba</a:t>
            </a:r>
          </a:p>
          <a:p>
            <a:pPr lvl="3"/>
            <a:r>
              <a:rPr lang="pt-BR" altLang="ja-JP" dirty="0" smtClean="0"/>
              <a:t>TBC: LZU, MIMOS, USM, </a:t>
            </a:r>
          </a:p>
          <a:p>
            <a:pPr lvl="2"/>
            <a:r>
              <a:rPr lang="pt-BR" altLang="ja-JP" dirty="0" smtClean="0"/>
              <a:t>Create their own VM images</a:t>
            </a:r>
          </a:p>
          <a:p>
            <a:pPr lvl="2"/>
            <a:r>
              <a:rPr lang="pt-BR" altLang="ja-JP" dirty="0" smtClean="0"/>
              <a:t>Start with F-Motif and Bloss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 repository to share VM images</a:t>
            </a:r>
          </a:p>
          <a:p>
            <a:pPr lvl="2"/>
            <a:r>
              <a:rPr lang="en-US" altLang="ja-JP" dirty="0" smtClean="0"/>
              <a:t>Use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as back end</a:t>
            </a:r>
          </a:p>
          <a:p>
            <a:pPr lvl="2"/>
            <a:r>
              <a:rPr lang="en-US" altLang="ja-JP" dirty="0" smtClean="0"/>
              <a:t>Deploy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at San Diego by the end of March</a:t>
            </a:r>
          </a:p>
          <a:p>
            <a:pPr lvl="3"/>
            <a:r>
              <a:rPr lang="en-US" altLang="ja-JP" dirty="0" smtClean="0"/>
              <a:t>San Diego, AIST,  Tsukuba</a:t>
            </a:r>
          </a:p>
          <a:p>
            <a:pPr lvl="1"/>
            <a:r>
              <a:rPr kumimoji="1" lang="en-US" altLang="ja-JP" dirty="0" smtClean="0"/>
              <a:t>From prototyping to production</a:t>
            </a:r>
          </a:p>
          <a:p>
            <a:pPr lvl="2"/>
            <a:r>
              <a:rPr lang="en-US" altLang="ja-JP" dirty="0" smtClean="0"/>
              <a:t>What is the real scenario?</a:t>
            </a:r>
          </a:p>
          <a:p>
            <a:pPr lvl="1"/>
            <a:r>
              <a:rPr lang="en-US" altLang="ja-JP" dirty="0" smtClean="0"/>
              <a:t>Contribution by HKU</a:t>
            </a:r>
          </a:p>
          <a:p>
            <a:pPr lvl="2"/>
            <a:r>
              <a:rPr lang="en-US" altLang="ja-JP" dirty="0" smtClean="0"/>
              <a:t>Live migration on PRAGMA?</a:t>
            </a:r>
          </a:p>
          <a:p>
            <a:pPr lvl="2"/>
            <a:r>
              <a:rPr lang="en-US" altLang="ja-JP" dirty="0" smtClean="0"/>
              <a:t>Possible collaboration between HKU and AIST</a:t>
            </a:r>
          </a:p>
          <a:p>
            <a:pPr lvl="2"/>
            <a:r>
              <a:rPr lang="en-US" altLang="ja-JP" dirty="0" smtClean="0"/>
              <a:t>Start Beginning of May</a:t>
            </a:r>
          </a:p>
          <a:p>
            <a:pPr lvl="2"/>
            <a:r>
              <a:rPr lang="en-US" altLang="ja-JP" dirty="0" smtClean="0"/>
              <a:t>Start with  HK, JP, US</a:t>
            </a:r>
          </a:p>
          <a:p>
            <a:pPr lvl="1"/>
            <a:endParaRPr lang="en-US" altLang="ja-JP" dirty="0" smtClean="0"/>
          </a:p>
          <a:p>
            <a:pPr lvl="2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221972"/>
              </p:ext>
            </p:extLst>
          </p:nvPr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Bitmap Image" r:id="rId4" imgW="5858693" imgH="3228571" progId="PBrush">
                  <p:embed/>
                </p:oleObj>
              </mc:Choice>
              <mc:Fallback>
                <p:oleObj name="Bitmap Image" r:id="rId4" imgW="5858693" imgH="3228571" progId="PBrush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3" name="AutoShape 7"/>
          <p:cNvSpPr>
            <a:spLocks noChangeArrowheads="1"/>
          </p:cNvSpPr>
          <p:nvPr/>
        </p:nvSpPr>
        <p:spPr bwMode="auto">
          <a:xfrm>
            <a:off x="37338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7162800" y="2438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8" name="AutoShape 12"/>
          <p:cNvSpPr>
            <a:spLocks noChangeArrowheads="1"/>
          </p:cNvSpPr>
          <p:nvPr/>
        </p:nvSpPr>
        <p:spPr bwMode="auto">
          <a:xfrm>
            <a:off x="8458200" y="50292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0" name="AutoShape 14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1858963" y="349250"/>
            <a:ext cx="5380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cs typeface="Arial" charset="0"/>
              </a:rPr>
              <a:t>PRAGMA Grid/Clouds</a:t>
            </a: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  <a:cs typeface="Arial" charset="0"/>
            </a:endParaRPr>
          </a:p>
        </p:txBody>
      </p:sp>
      <p:sp>
        <p:nvSpPr>
          <p:cNvPr id="633873" name="AutoShape 17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4" name="AutoShape 18"/>
          <p:cNvSpPr>
            <a:spLocks noChangeArrowheads="1"/>
          </p:cNvSpPr>
          <p:nvPr/>
        </p:nvSpPr>
        <p:spPr bwMode="auto">
          <a:xfrm>
            <a:off x="3810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5" name="AutoShape 19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6" name="AutoShape 20"/>
          <p:cNvSpPr>
            <a:spLocks noChangeArrowheads="1"/>
          </p:cNvSpPr>
          <p:nvPr/>
        </p:nvSpPr>
        <p:spPr bwMode="auto">
          <a:xfrm>
            <a:off x="32004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7" name="AutoShape 21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9" name="AutoShape 23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9" name="Text Box 30"/>
          <p:cNvSpPr txBox="1">
            <a:spLocks noChangeArrowheads="1"/>
          </p:cNvSpPr>
          <p:nvPr/>
        </p:nvSpPr>
        <p:spPr bwMode="auto">
          <a:xfrm>
            <a:off x="609600" y="6096000"/>
            <a:ext cx="800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A50021"/>
                </a:solidFill>
                <a:cs typeface="Arial" charset="0"/>
              </a:rPr>
              <a:t>26 institutions </a:t>
            </a:r>
            <a:r>
              <a:rPr lang="en-US" dirty="0">
                <a:cs typeface="Arial" charset="0"/>
              </a:rPr>
              <a:t>in </a:t>
            </a:r>
            <a:r>
              <a:rPr lang="en-US" dirty="0" smtClean="0">
                <a:cs typeface="Arial" charset="0"/>
              </a:rPr>
              <a:t>17 </a:t>
            </a:r>
            <a:r>
              <a:rPr lang="en-US" dirty="0">
                <a:cs typeface="Arial" charset="0"/>
              </a:rPr>
              <a:t>countries/regions</a:t>
            </a:r>
            <a:r>
              <a:rPr lang="en-US" dirty="0">
                <a:solidFill>
                  <a:srgbClr val="A50021"/>
                </a:solidFill>
                <a:cs typeface="Arial" charset="0"/>
              </a:rPr>
              <a:t>,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solidFill>
                  <a:srgbClr val="4D4D4D"/>
                </a:solidFill>
                <a:cs typeface="Arial" charset="0"/>
              </a:rPr>
              <a:t>23 </a:t>
            </a:r>
            <a:r>
              <a:rPr lang="en-US" dirty="0">
                <a:solidFill>
                  <a:srgbClr val="4D4D4D"/>
                </a:solidFill>
                <a:cs typeface="Arial" charset="0"/>
              </a:rPr>
              <a:t>compute sites, </a:t>
            </a:r>
            <a:r>
              <a:rPr lang="en-US" dirty="0" smtClean="0">
                <a:solidFill>
                  <a:srgbClr val="FF9900"/>
                </a:solidFill>
                <a:cs typeface="Arial" charset="0"/>
              </a:rPr>
              <a:t>10VM sites</a:t>
            </a:r>
            <a:endParaRPr lang="en-US" dirty="0">
              <a:cs typeface="Arial" charset="0"/>
            </a:endParaRPr>
          </a:p>
        </p:txBody>
      </p:sp>
      <p:sp>
        <p:nvSpPr>
          <p:cNvPr id="633887" name="AutoShape 31"/>
          <p:cNvSpPr>
            <a:spLocks noChangeArrowheads="1"/>
          </p:cNvSpPr>
          <p:nvPr/>
        </p:nvSpPr>
        <p:spPr bwMode="auto">
          <a:xfrm>
            <a:off x="5105400" y="51054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89" name="AutoShape 33"/>
          <p:cNvSpPr>
            <a:spLocks noChangeArrowheads="1"/>
          </p:cNvSpPr>
          <p:nvPr/>
        </p:nvSpPr>
        <p:spPr bwMode="auto">
          <a:xfrm>
            <a:off x="82296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82" name="Text Box 35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/>
              <a:t>Switzerland</a:t>
            </a:r>
          </a:p>
        </p:txBody>
      </p:sp>
      <p:sp>
        <p:nvSpPr>
          <p:cNvPr id="15383" name="Line 36"/>
          <p:cNvSpPr>
            <a:spLocks noChangeShapeType="1"/>
          </p:cNvSpPr>
          <p:nvPr/>
        </p:nvSpPr>
        <p:spPr bwMode="auto">
          <a:xfrm flipV="1">
            <a:off x="533400" y="1600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4" name="Text Box 37"/>
          <p:cNvSpPr txBox="1">
            <a:spLocks noChangeArrowheads="1"/>
          </p:cNvSpPr>
          <p:nvPr/>
        </p:nvSpPr>
        <p:spPr bwMode="auto">
          <a:xfrm>
            <a:off x="1447800" y="3429000"/>
            <a:ext cx="995363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NECTEC</a:t>
            </a:r>
          </a:p>
          <a:p>
            <a:pPr eaLnBrk="1" hangingPunct="1"/>
            <a:r>
              <a:rPr lang="en-US" u="sng" dirty="0">
                <a:solidFill>
                  <a:srgbClr val="00CC00"/>
                </a:solidFill>
              </a:rPr>
              <a:t>KU</a:t>
            </a:r>
          </a:p>
          <a:p>
            <a:pPr eaLnBrk="1" hangingPunct="1"/>
            <a:r>
              <a:rPr lang="en-US" dirty="0"/>
              <a:t>Thailand</a:t>
            </a:r>
          </a:p>
        </p:txBody>
      </p:sp>
      <p:sp>
        <p:nvSpPr>
          <p:cNvPr id="15385" name="Line 38"/>
          <p:cNvSpPr>
            <a:spLocks noChangeShapeType="1"/>
          </p:cNvSpPr>
          <p:nvPr/>
        </p:nvSpPr>
        <p:spPr bwMode="auto">
          <a:xfrm flipH="1">
            <a:off x="2438400" y="32766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1143000" y="2743200"/>
            <a:ext cx="9906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 smtClean="0">
                <a:solidFill>
                  <a:srgbClr val="C00000"/>
                </a:solidFill>
              </a:rPr>
              <a:t>UoHyd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15387" name="Line 40"/>
          <p:cNvSpPr>
            <a:spLocks noChangeShapeType="1"/>
          </p:cNvSpPr>
          <p:nvPr/>
        </p:nvSpPr>
        <p:spPr bwMode="auto">
          <a:xfrm>
            <a:off x="2057400" y="30480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8" name="Text Box 41"/>
          <p:cNvSpPr txBox="1">
            <a:spLocks noChangeArrowheads="1"/>
          </p:cNvSpPr>
          <p:nvPr/>
        </p:nvSpPr>
        <p:spPr bwMode="auto">
          <a:xfrm>
            <a:off x="1524000" y="4343400"/>
            <a:ext cx="837730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MIMOS</a:t>
            </a:r>
          </a:p>
          <a:p>
            <a:pPr eaLnBrk="1" hangingPunct="1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USM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 smtClean="0"/>
              <a:t>Malaysia</a:t>
            </a:r>
            <a:endParaRPr lang="en-US" dirty="0"/>
          </a:p>
        </p:txBody>
      </p:sp>
      <p:sp>
        <p:nvSpPr>
          <p:cNvPr id="15389" name="Line 42"/>
          <p:cNvSpPr>
            <a:spLocks noChangeShapeType="1"/>
          </p:cNvSpPr>
          <p:nvPr/>
        </p:nvSpPr>
        <p:spPr bwMode="auto">
          <a:xfrm flipV="1">
            <a:off x="2362200" y="35814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0" name="Text Box 43"/>
          <p:cNvSpPr txBox="1">
            <a:spLocks noChangeArrowheads="1"/>
          </p:cNvSpPr>
          <p:nvPr/>
        </p:nvSpPr>
        <p:spPr bwMode="auto">
          <a:xfrm>
            <a:off x="2286000" y="2514600"/>
            <a:ext cx="962025" cy="4841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HKU</a:t>
            </a:r>
          </a:p>
          <a:p>
            <a:pPr eaLnBrk="1" hangingPunct="1"/>
            <a:r>
              <a:rPr lang="en-US" dirty="0" err="1"/>
              <a:t>HongKong</a:t>
            </a:r>
            <a:endParaRPr lang="en-US" dirty="0"/>
          </a:p>
        </p:txBody>
      </p:sp>
      <p:sp>
        <p:nvSpPr>
          <p:cNvPr id="15391" name="Line 44"/>
          <p:cNvSpPr>
            <a:spLocks noChangeShapeType="1"/>
          </p:cNvSpPr>
          <p:nvPr/>
        </p:nvSpPr>
        <p:spPr bwMode="auto">
          <a:xfrm flipH="1" flipV="1">
            <a:off x="3276600" y="2743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2" name="Text Box 45"/>
          <p:cNvSpPr txBox="1">
            <a:spLocks noChangeArrowheads="1"/>
          </p:cNvSpPr>
          <p:nvPr/>
        </p:nvSpPr>
        <p:spPr bwMode="auto">
          <a:xfrm>
            <a:off x="4419600" y="2362200"/>
            <a:ext cx="766763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ASGC</a:t>
            </a:r>
          </a:p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NCHC</a:t>
            </a:r>
          </a:p>
          <a:p>
            <a:pPr eaLnBrk="1" hangingPunct="1"/>
            <a:r>
              <a:rPr lang="en-US" dirty="0"/>
              <a:t>Taiwan</a:t>
            </a:r>
          </a:p>
        </p:txBody>
      </p:sp>
      <p:sp>
        <p:nvSpPr>
          <p:cNvPr id="15393" name="Line 46"/>
          <p:cNvSpPr>
            <a:spLocks noChangeShapeType="1"/>
          </p:cNvSpPr>
          <p:nvPr/>
        </p:nvSpPr>
        <p:spPr bwMode="auto">
          <a:xfrm flipV="1">
            <a:off x="3733800" y="2743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4" name="Text Box 47"/>
          <p:cNvSpPr txBox="1">
            <a:spLocks noChangeArrowheads="1"/>
          </p:cNvSpPr>
          <p:nvPr/>
        </p:nvSpPr>
        <p:spPr bwMode="auto">
          <a:xfrm>
            <a:off x="4572000" y="3733800"/>
            <a:ext cx="1066800" cy="1114151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HCMUT</a:t>
            </a:r>
          </a:p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HUT</a:t>
            </a:r>
          </a:p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IOIT-Hanoi</a:t>
            </a:r>
          </a:p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IOIT-HCM</a:t>
            </a:r>
          </a:p>
          <a:p>
            <a:pPr eaLnBrk="1" hangingPunct="1"/>
            <a:r>
              <a:rPr lang="en-US" dirty="0"/>
              <a:t>Vietnam</a:t>
            </a:r>
          </a:p>
        </p:txBody>
      </p:sp>
      <p:sp>
        <p:nvSpPr>
          <p:cNvPr id="15395" name="Line 48"/>
          <p:cNvSpPr>
            <a:spLocks noChangeShapeType="1"/>
          </p:cNvSpPr>
          <p:nvPr/>
        </p:nvSpPr>
        <p:spPr bwMode="auto">
          <a:xfrm>
            <a:off x="3352800" y="3505200"/>
            <a:ext cx="1219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6" name="Text Box 49"/>
          <p:cNvSpPr txBox="1">
            <a:spLocks noChangeArrowheads="1"/>
          </p:cNvSpPr>
          <p:nvPr/>
        </p:nvSpPr>
        <p:spPr bwMode="auto">
          <a:xfrm>
            <a:off x="4876800" y="1219200"/>
            <a:ext cx="943015" cy="95410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AIST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OsakaU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UTsukuba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/>
              <a:t>Japan</a:t>
            </a:r>
          </a:p>
        </p:txBody>
      </p:sp>
      <p:sp>
        <p:nvSpPr>
          <p:cNvPr id="15397" name="Line 50"/>
          <p:cNvSpPr>
            <a:spLocks noChangeShapeType="1"/>
          </p:cNvSpPr>
          <p:nvPr/>
        </p:nvSpPr>
        <p:spPr bwMode="auto">
          <a:xfrm flipV="1">
            <a:off x="41910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0" name="Text Box 53"/>
          <p:cNvSpPr txBox="1">
            <a:spLocks noChangeArrowheads="1"/>
          </p:cNvSpPr>
          <p:nvPr/>
        </p:nvSpPr>
        <p:spPr bwMode="auto">
          <a:xfrm>
            <a:off x="3957638" y="5410200"/>
            <a:ext cx="8699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</a:t>
            </a:r>
          </a:p>
          <a:p>
            <a:pPr eaLnBrk="1" hangingPunct="1"/>
            <a:r>
              <a:rPr lang="en-US" dirty="0"/>
              <a:t>Australia</a:t>
            </a:r>
          </a:p>
        </p:txBody>
      </p:sp>
      <p:sp>
        <p:nvSpPr>
          <p:cNvPr id="15401" name="Line 54"/>
          <p:cNvSpPr>
            <a:spLocks noChangeShapeType="1"/>
          </p:cNvSpPr>
          <p:nvPr/>
        </p:nvSpPr>
        <p:spPr bwMode="auto">
          <a:xfrm flipH="1" flipV="1">
            <a:off x="4419600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2" name="Text Box 57"/>
          <p:cNvSpPr txBox="1">
            <a:spLocks noChangeArrowheads="1"/>
          </p:cNvSpPr>
          <p:nvPr/>
        </p:nvSpPr>
        <p:spPr bwMode="auto">
          <a:xfrm>
            <a:off x="4033838" y="1447800"/>
            <a:ext cx="600485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KISTI</a:t>
            </a:r>
          </a:p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KMU</a:t>
            </a:r>
          </a:p>
          <a:p>
            <a:pPr eaLnBrk="1" hangingPunct="1"/>
            <a:r>
              <a:rPr lang="en-US" dirty="0"/>
              <a:t>Korea</a:t>
            </a:r>
          </a:p>
        </p:txBody>
      </p:sp>
      <p:sp>
        <p:nvSpPr>
          <p:cNvPr id="15403" name="Line 58"/>
          <p:cNvSpPr>
            <a:spLocks noChangeShapeType="1"/>
          </p:cNvSpPr>
          <p:nvPr/>
        </p:nvSpPr>
        <p:spPr bwMode="auto">
          <a:xfrm flipV="1">
            <a:off x="3886200" y="2209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4" name="Text Box 59"/>
          <p:cNvSpPr txBox="1">
            <a:spLocks noChangeArrowheads="1"/>
          </p:cNvSpPr>
          <p:nvPr/>
        </p:nvSpPr>
        <p:spPr bwMode="auto">
          <a:xfrm>
            <a:off x="3352800" y="12192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JLU</a:t>
            </a:r>
          </a:p>
          <a:p>
            <a:pPr eaLnBrk="1" hangingPunct="1"/>
            <a:r>
              <a:rPr lang="en-US" dirty="0"/>
              <a:t>China</a:t>
            </a:r>
          </a:p>
        </p:txBody>
      </p:sp>
      <p:sp>
        <p:nvSpPr>
          <p:cNvPr id="15405" name="Line 60"/>
          <p:cNvSpPr>
            <a:spLocks noChangeShapeType="1"/>
          </p:cNvSpPr>
          <p:nvPr/>
        </p:nvSpPr>
        <p:spPr bwMode="auto">
          <a:xfrm flipH="1" flipV="1">
            <a:off x="3657600" y="1752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6" name="Text Box 61"/>
          <p:cNvSpPr txBox="1">
            <a:spLocks noChangeArrowheads="1"/>
          </p:cNvSpPr>
          <p:nvPr/>
        </p:nvSpPr>
        <p:spPr bwMode="auto">
          <a:xfrm>
            <a:off x="6400800" y="1752600"/>
            <a:ext cx="6905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SDSC</a:t>
            </a:r>
          </a:p>
          <a:p>
            <a:pPr eaLnBrk="1" hangingPunct="1"/>
            <a:r>
              <a:rPr lang="en-US" dirty="0"/>
              <a:t>USA</a:t>
            </a:r>
          </a:p>
        </p:txBody>
      </p:sp>
      <p:sp>
        <p:nvSpPr>
          <p:cNvPr id="15407" name="Line 62"/>
          <p:cNvSpPr>
            <a:spLocks noChangeShapeType="1"/>
          </p:cNvSpPr>
          <p:nvPr/>
        </p:nvSpPr>
        <p:spPr bwMode="auto">
          <a:xfrm>
            <a:off x="6781800" y="22860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0" name="Text Box 69"/>
          <p:cNvSpPr txBox="1">
            <a:spLocks noChangeArrowheads="1"/>
          </p:cNvSpPr>
          <p:nvPr/>
        </p:nvSpPr>
        <p:spPr bwMode="auto">
          <a:xfrm>
            <a:off x="7615238" y="5334000"/>
            <a:ext cx="6731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UChile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/>
              <a:t>Chile</a:t>
            </a:r>
          </a:p>
        </p:txBody>
      </p:sp>
      <p:sp>
        <p:nvSpPr>
          <p:cNvPr id="15411" name="Line 70"/>
          <p:cNvSpPr>
            <a:spLocks noChangeShapeType="1"/>
          </p:cNvSpPr>
          <p:nvPr/>
        </p:nvSpPr>
        <p:spPr bwMode="auto">
          <a:xfrm flipV="1">
            <a:off x="8229600" y="5181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2" name="Text Box 80"/>
          <p:cNvSpPr txBox="1">
            <a:spLocks noChangeArrowheads="1"/>
          </p:cNvSpPr>
          <p:nvPr/>
        </p:nvSpPr>
        <p:spPr bwMode="auto">
          <a:xfrm>
            <a:off x="6700838" y="3505200"/>
            <a:ext cx="1176337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CeNAT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-ITCR</a:t>
            </a:r>
          </a:p>
          <a:p>
            <a:pPr eaLnBrk="1" hangingPunct="1"/>
            <a:r>
              <a:rPr lang="en-US" dirty="0"/>
              <a:t>Costa Rica</a:t>
            </a:r>
          </a:p>
        </p:txBody>
      </p:sp>
      <p:sp>
        <p:nvSpPr>
          <p:cNvPr id="15413" name="Line 81"/>
          <p:cNvSpPr>
            <a:spLocks noChangeShapeType="1"/>
          </p:cNvSpPr>
          <p:nvPr/>
        </p:nvSpPr>
        <p:spPr bwMode="auto">
          <a:xfrm flipV="1">
            <a:off x="7848600" y="35052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4" name="Text Box 82"/>
          <p:cNvSpPr txBox="1">
            <a:spLocks noChangeArrowheads="1"/>
          </p:cNvSpPr>
          <p:nvPr/>
        </p:nvSpPr>
        <p:spPr bwMode="auto">
          <a:xfrm>
            <a:off x="5486400" y="5410200"/>
            <a:ext cx="1184275" cy="5286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BESTGrid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/>
              <a:t>New Zealand</a:t>
            </a:r>
          </a:p>
        </p:txBody>
      </p:sp>
      <p:sp>
        <p:nvSpPr>
          <p:cNvPr id="15415" name="Line 83"/>
          <p:cNvSpPr>
            <a:spLocks noChangeShapeType="1"/>
          </p:cNvSpPr>
          <p:nvPr/>
        </p:nvSpPr>
        <p:spPr bwMode="auto">
          <a:xfrm flipH="1" flipV="1">
            <a:off x="5257800" y="52578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6" name="Text Box 86"/>
          <p:cNvSpPr txBox="1">
            <a:spLocks noChangeArrowheads="1"/>
          </p:cNvSpPr>
          <p:nvPr/>
        </p:nvSpPr>
        <p:spPr bwMode="auto">
          <a:xfrm>
            <a:off x="2438400" y="1295400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CNIC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15417" name="Line 87"/>
          <p:cNvSpPr>
            <a:spLocks noChangeShapeType="1"/>
          </p:cNvSpPr>
          <p:nvPr/>
        </p:nvSpPr>
        <p:spPr bwMode="auto">
          <a:xfrm flipH="1" flipV="1">
            <a:off x="3124200" y="1828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44" name="AutoShape 88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45" name="AutoShape 89"/>
          <p:cNvSpPr>
            <a:spLocks noChangeArrowheads="1"/>
          </p:cNvSpPr>
          <p:nvPr/>
        </p:nvSpPr>
        <p:spPr bwMode="auto">
          <a:xfrm>
            <a:off x="3352800" y="28956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52" name="AutoShape 96"/>
          <p:cNvSpPr>
            <a:spLocks noChangeArrowheads="1"/>
          </p:cNvSpPr>
          <p:nvPr/>
        </p:nvSpPr>
        <p:spPr bwMode="auto">
          <a:xfrm>
            <a:off x="3048000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1" name="Text Box 97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22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57" name="AutoShape 101"/>
          <p:cNvSpPr>
            <a:spLocks noChangeArrowheads="1"/>
          </p:cNvSpPr>
          <p:nvPr/>
        </p:nvSpPr>
        <p:spPr bwMode="auto">
          <a:xfrm>
            <a:off x="8077200" y="21336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4" name="Line 104"/>
          <p:cNvSpPr>
            <a:spLocks noChangeShapeType="1"/>
          </p:cNvSpPr>
          <p:nvPr/>
        </p:nvSpPr>
        <p:spPr bwMode="auto">
          <a:xfrm flipH="1" flipV="1">
            <a:off x="8077200" y="20574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25" name="Picture 1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6" name="Picture 1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34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7" name="Picture 14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8" name="Picture 1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9" name="Picture 1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16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2" name="Picture 1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3" name="Picture 14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4" name="Text Box 213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UZH</a:t>
            </a:r>
          </a:p>
          <a:p>
            <a:pPr eaLnBrk="1" hangingPunct="1"/>
            <a:r>
              <a:rPr lang="en-US" dirty="0"/>
              <a:t>Switzerland</a:t>
            </a:r>
          </a:p>
        </p:txBody>
      </p:sp>
      <p:sp>
        <p:nvSpPr>
          <p:cNvPr id="15435" name="Text Box 214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LZU</a:t>
            </a:r>
          </a:p>
          <a:p>
            <a:pPr eaLnBrk="1" hangingPunct="1"/>
            <a:r>
              <a:rPr lang="en-US" dirty="0"/>
              <a:t>China</a:t>
            </a:r>
          </a:p>
        </p:txBody>
      </p:sp>
      <p:pic>
        <p:nvPicPr>
          <p:cNvPr id="15436" name="Picture 2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7" name="Picture 2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8" name="Picture 2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9" name="Picture 2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0" name="Picture 2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1" name="Picture 2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2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3" name="Picture 2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7" name="Picture 2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8" name="Picture 2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9" name="Picture 2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093" name="AutoShape 237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1" name="Line 238"/>
          <p:cNvSpPr>
            <a:spLocks noChangeShapeType="1"/>
          </p:cNvSpPr>
          <p:nvPr/>
        </p:nvSpPr>
        <p:spPr bwMode="auto">
          <a:xfrm flipV="1">
            <a:off x="3733800" y="3352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52" name="Text Box 239"/>
          <p:cNvSpPr txBox="1">
            <a:spLocks noChangeArrowheads="1"/>
          </p:cNvSpPr>
          <p:nvPr/>
        </p:nvSpPr>
        <p:spPr bwMode="auto">
          <a:xfrm>
            <a:off x="4105275" y="3200400"/>
            <a:ext cx="982663" cy="4651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ASTI</a:t>
            </a:r>
          </a:p>
          <a:p>
            <a:pPr eaLnBrk="1" hangingPunct="1"/>
            <a:r>
              <a:rPr lang="en-US" dirty="0"/>
              <a:t>Philippines</a:t>
            </a:r>
          </a:p>
        </p:txBody>
      </p:sp>
      <p:sp>
        <p:nvSpPr>
          <p:cNvPr id="15453" name="Text Box 241"/>
          <p:cNvSpPr txBox="1">
            <a:spLocks noChangeArrowheads="1"/>
          </p:cNvSpPr>
          <p:nvPr/>
        </p:nvSpPr>
        <p:spPr bwMode="auto">
          <a:xfrm>
            <a:off x="7543800" y="1524000"/>
            <a:ext cx="8588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rgbClr val="C00000"/>
                </a:solidFill>
              </a:rPr>
              <a:t>IndianaU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USA</a:t>
            </a:r>
          </a:p>
        </p:txBody>
      </p:sp>
      <p:pic>
        <p:nvPicPr>
          <p:cNvPr id="15454" name="Picture 2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5" name="Picture 243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6" name="Picture 24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7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8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9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0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67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1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189288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3048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3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6245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2148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6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1514475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7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13239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330656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728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65" y="2561941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8382000" y="3505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Text Box 80"/>
          <p:cNvSpPr txBox="1">
            <a:spLocks noChangeArrowheads="1"/>
          </p:cNvSpPr>
          <p:nvPr/>
        </p:nvSpPr>
        <p:spPr bwMode="auto">
          <a:xfrm>
            <a:off x="7191233" y="4229427"/>
            <a:ext cx="908262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UValle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 smtClean="0"/>
              <a:t>Colombia</a:t>
            </a:r>
            <a:endParaRPr lang="en-US" dirty="0"/>
          </a:p>
        </p:txBody>
      </p:sp>
      <p:sp>
        <p:nvSpPr>
          <p:cNvPr id="105" name="Line 81"/>
          <p:cNvSpPr>
            <a:spLocks noChangeShapeType="1"/>
          </p:cNvSpPr>
          <p:nvPr/>
        </p:nvSpPr>
        <p:spPr bwMode="auto">
          <a:xfrm flipV="1">
            <a:off x="8110536" y="3657599"/>
            <a:ext cx="347663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06" name="Picture 2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4227152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" name="Picture 6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30" y="3652837"/>
            <a:ext cx="6286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2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4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4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4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54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4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4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4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54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Gfarm</a:t>
            </a:r>
            <a:r>
              <a:rPr lang="en-US" dirty="0" smtClean="0"/>
              <a:t> Development </a:t>
            </a:r>
            <a:r>
              <a:rPr lang="en-US" dirty="0"/>
              <a:t>and deployment</a:t>
            </a:r>
            <a:br>
              <a:rPr lang="en-US" dirty="0"/>
            </a:br>
            <a:r>
              <a:rPr lang="en-US" sz="2000" dirty="0">
                <a:hlinkClick r:id="rId2"/>
              </a:rPr>
              <a:t>http://goc.pragma-grid.net/mediawiki-1.16.2/index.php/Gfarm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Gfarm</a:t>
            </a:r>
            <a:r>
              <a:rPr lang="en-US" dirty="0" smtClean="0"/>
              <a:t> 2.4.2 to 2.5.1 (</a:t>
            </a:r>
            <a:r>
              <a:rPr lang="en-US" dirty="0" smtClean="0">
                <a:solidFill>
                  <a:srgbClr val="FF0000"/>
                </a:solidFill>
              </a:rPr>
              <a:t>U. Tsukuba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Major enhancement: GSI authentication</a:t>
            </a:r>
          </a:p>
          <a:p>
            <a:pPr marL="457200" lvl="1" indent="0">
              <a:buNone/>
            </a:pPr>
            <a:r>
              <a:rPr lang="en-US" sz="1900" dirty="0">
                <a:hlinkClick r:id="rId3"/>
              </a:rPr>
              <a:t>http://</a:t>
            </a:r>
            <a:r>
              <a:rPr lang="en-US" sz="1900" dirty="0" smtClean="0">
                <a:hlinkClick r:id="rId3"/>
              </a:rPr>
              <a:t>datafarm.apgrid.org</a:t>
            </a:r>
            <a:endParaRPr lang="en-US" sz="1900" dirty="0" smtClean="0"/>
          </a:p>
          <a:p>
            <a:r>
              <a:rPr lang="en-US" dirty="0" err="1" smtClean="0"/>
              <a:t>Gfarm</a:t>
            </a:r>
            <a:r>
              <a:rPr lang="en-US" dirty="0" smtClean="0"/>
              <a:t> roll for Rocks 5.4 (</a:t>
            </a:r>
            <a:r>
              <a:rPr lang="en-US" dirty="0" smtClean="0">
                <a:solidFill>
                  <a:srgbClr val="FF0000"/>
                </a:solidFill>
              </a:rPr>
              <a:t>SDSC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1900" dirty="0">
                <a:hlinkClick r:id="rId4"/>
              </a:rPr>
              <a:t>http://</a:t>
            </a:r>
            <a:r>
              <a:rPr lang="en-US" sz="1900" dirty="0" smtClean="0">
                <a:hlinkClick r:id="rId4"/>
              </a:rPr>
              <a:t>goc.pragma-grid.net/mediawiki-1.16.2/index.php/Gfarm_roll_user_guide</a:t>
            </a:r>
            <a:r>
              <a:rPr lang="en-US" sz="1900" dirty="0" smtClean="0"/>
              <a:t> </a:t>
            </a:r>
          </a:p>
          <a:p>
            <a:r>
              <a:rPr lang="en-US" dirty="0" err="1" smtClean="0"/>
              <a:t>Gfarm</a:t>
            </a:r>
            <a:r>
              <a:rPr lang="en-US" dirty="0" smtClean="0"/>
              <a:t> deployed to 7 sites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SDSC</a:t>
            </a:r>
            <a:r>
              <a:rPr lang="en-US" dirty="0" smtClean="0"/>
              <a:t> (meta server, file system, client)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AIST</a:t>
            </a:r>
            <a:r>
              <a:rPr lang="en-US" dirty="0" smtClean="0"/>
              <a:t> (client)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NCHC, IU, LZU, </a:t>
            </a:r>
            <a:r>
              <a:rPr lang="en-US" dirty="0" err="1" smtClean="0">
                <a:solidFill>
                  <a:srgbClr val="FF0000"/>
                </a:solidFill>
              </a:rPr>
              <a:t>OsakaU</a:t>
            </a:r>
            <a:r>
              <a:rPr lang="en-US" dirty="0" smtClean="0">
                <a:solidFill>
                  <a:srgbClr val="FF0000"/>
                </a:solidFill>
              </a:rPr>
              <a:t>, CNIC </a:t>
            </a:r>
            <a:r>
              <a:rPr lang="en-US" dirty="0" smtClean="0"/>
              <a:t>(file system nodes, clients)</a:t>
            </a:r>
          </a:p>
        </p:txBody>
      </p:sp>
    </p:spTree>
    <p:extLst>
      <p:ext uri="{BB962C8B-B14F-4D97-AF65-F5344CB8AC3E}">
        <p14:creationId xmlns:p14="http://schemas.microsoft.com/office/powerpoint/2010/main" val="25227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VM Deployment Automation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http://goc.pragma-grid.net/mediawiki-1.16.2/index.php/VM_deployment_script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VM-deploy scripts (</a:t>
            </a:r>
            <a:r>
              <a:rPr lang="en-US" dirty="0" smtClean="0">
                <a:solidFill>
                  <a:srgbClr val="FF0000"/>
                </a:solidFill>
              </a:rPr>
              <a:t>SDSC, AIST</a:t>
            </a:r>
            <a:r>
              <a:rPr lang="en-US" dirty="0" smtClean="0"/>
              <a:t>) – see demo</a:t>
            </a:r>
          </a:p>
          <a:p>
            <a:pPr lvl="1"/>
            <a:r>
              <a:rPr lang="en-US" dirty="0" smtClean="0"/>
              <a:t>Get VM image from </a:t>
            </a:r>
            <a:r>
              <a:rPr lang="en-US" dirty="0" err="1" smtClean="0"/>
              <a:t>gfarm</a:t>
            </a:r>
            <a:endParaRPr lang="en-US" dirty="0" smtClean="0"/>
          </a:p>
          <a:p>
            <a:pPr lvl="1"/>
            <a:r>
              <a:rPr lang="en-US" dirty="0" smtClean="0"/>
              <a:t>Modify VM image to fit local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Do this by scripts</a:t>
            </a:r>
            <a:endParaRPr lang="en-US" dirty="0" smtClean="0"/>
          </a:p>
          <a:p>
            <a:pPr lvl="1"/>
            <a:r>
              <a:rPr lang="en-US" dirty="0" smtClean="0"/>
              <a:t>Start VM</a:t>
            </a:r>
          </a:p>
          <a:p>
            <a:r>
              <a:rPr lang="en-US" dirty="0" smtClean="0"/>
              <a:t>Web-OS (</a:t>
            </a:r>
            <a:r>
              <a:rPr lang="en-US" dirty="0" smtClean="0">
                <a:solidFill>
                  <a:srgbClr val="FF0000"/>
                </a:solidFill>
              </a:rPr>
              <a:t>NCHC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Deploy VM via internet to physical non-VM systems</a:t>
            </a:r>
          </a:p>
          <a:p>
            <a:pPr lvl="2"/>
            <a:r>
              <a:rPr lang="en-US" dirty="0" smtClean="0"/>
              <a:t>User account</a:t>
            </a:r>
          </a:p>
          <a:p>
            <a:pPr lvl="2"/>
            <a:r>
              <a:rPr lang="en-US" dirty="0" smtClean="0"/>
              <a:t>Access to /</a:t>
            </a:r>
            <a:r>
              <a:rPr lang="en-US" dirty="0" err="1" smtClean="0"/>
              <a:t>srv</a:t>
            </a:r>
            <a:r>
              <a:rPr lang="en-US" dirty="0" smtClean="0"/>
              <a:t>/cloud</a:t>
            </a:r>
          </a:p>
        </p:txBody>
      </p:sp>
    </p:spTree>
    <p:extLst>
      <p:ext uri="{BB962C8B-B14F-4D97-AF65-F5344CB8AC3E}">
        <p14:creationId xmlns:p14="http://schemas.microsoft.com/office/powerpoint/2010/main" val="1931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AIST</a:t>
            </a:r>
            <a:r>
              <a:rPr lang="en-US" dirty="0" smtClean="0"/>
              <a:t> developed 3 timely and important applications</a:t>
            </a:r>
          </a:p>
          <a:p>
            <a:pPr lvl="1"/>
            <a:r>
              <a:rPr lang="en-US" dirty="0" smtClean="0"/>
              <a:t>WMS Server: </a:t>
            </a:r>
            <a:r>
              <a:rPr lang="en-US" altLang="ja-JP" dirty="0" smtClean="0"/>
              <a:t>provide </a:t>
            </a:r>
            <a:r>
              <a:rPr lang="en-US" altLang="ja-JP" dirty="0"/>
              <a:t>a simple HTTP interface for requesting geo-registered map images from one or more distributed geospatial </a:t>
            </a:r>
            <a:r>
              <a:rPr lang="en-US" altLang="ja-JP" dirty="0" smtClean="0"/>
              <a:t>databases</a:t>
            </a:r>
            <a:endParaRPr lang="en-US" dirty="0"/>
          </a:p>
          <a:p>
            <a:pPr lvl="1"/>
            <a:r>
              <a:rPr lang="en-US" dirty="0" smtClean="0"/>
              <a:t>Hot Spot: find </a:t>
            </a:r>
            <a:r>
              <a:rPr lang="en-US" dirty="0" smtClean="0"/>
              <a:t>high-temperature, </a:t>
            </a:r>
            <a:r>
              <a:rPr lang="en-US" dirty="0"/>
              <a:t>e.g. a forest fire, spot from satellite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err="1" smtClean="0"/>
              <a:t>QuickQuake</a:t>
            </a:r>
            <a:r>
              <a:rPr lang="en-US" dirty="0" smtClean="0"/>
              <a:t>: generate </a:t>
            </a:r>
            <a:r>
              <a:rPr lang="en-US" dirty="0"/>
              <a:t>ground motion map of earth </a:t>
            </a:r>
            <a:r>
              <a:rPr lang="en-US" dirty="0" smtClean="0"/>
              <a:t>quake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Arrow Connector 132"/>
          <p:cNvCxnSpPr/>
          <p:nvPr/>
        </p:nvCxnSpPr>
        <p:spPr>
          <a:xfrm flipH="1" flipV="1">
            <a:off x="1536848" y="980654"/>
            <a:ext cx="4547493" cy="542017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6084341" y="5061857"/>
            <a:ext cx="1588289" cy="133897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6084341" y="2970110"/>
            <a:ext cx="1588289" cy="343071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6084341" y="863971"/>
            <a:ext cx="1726547" cy="553685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1536849" y="5061857"/>
            <a:ext cx="4547492" cy="133897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1536848" y="2970110"/>
            <a:ext cx="4547493" cy="343071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1" idx="3"/>
          </p:cNvCxnSpPr>
          <p:nvPr/>
        </p:nvCxnSpPr>
        <p:spPr>
          <a:xfrm>
            <a:off x="2055767" y="1357086"/>
            <a:ext cx="1490277" cy="951728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78513" y="4944444"/>
            <a:ext cx="1533693" cy="53378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230391" y="3378571"/>
            <a:ext cx="939905" cy="21245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3"/>
          </p:cNvCxnSpPr>
          <p:nvPr/>
        </p:nvCxnSpPr>
        <p:spPr>
          <a:xfrm>
            <a:off x="2106808" y="3381706"/>
            <a:ext cx="792741" cy="300485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085275" y="4944444"/>
            <a:ext cx="1490277" cy="554138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99642" y="4316787"/>
            <a:ext cx="2175211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HotSpot</a:t>
            </a:r>
            <a:r>
              <a:rPr lang="en-US" sz="1600" b="1" dirty="0" smtClean="0"/>
              <a:t> + Condor </a:t>
            </a:r>
            <a:endParaRPr lang="en-US" sz="1600" b="1" dirty="0"/>
          </a:p>
        </p:txBody>
      </p:sp>
      <p:sp>
        <p:nvSpPr>
          <p:cNvPr id="47" name="Can 46"/>
          <p:cNvSpPr/>
          <p:nvPr/>
        </p:nvSpPr>
        <p:spPr>
          <a:xfrm>
            <a:off x="3540376" y="2060402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505200" y="2124148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49" name="Can 48"/>
          <p:cNvSpPr/>
          <p:nvPr/>
        </p:nvSpPr>
        <p:spPr>
          <a:xfrm>
            <a:off x="5763570" y="3342613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28394" y="340635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51" name="Can 50"/>
          <p:cNvSpPr/>
          <p:nvPr/>
        </p:nvSpPr>
        <p:spPr>
          <a:xfrm>
            <a:off x="2899549" y="3389274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64373" y="3453020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53" name="Can 52"/>
          <p:cNvSpPr/>
          <p:nvPr/>
        </p:nvSpPr>
        <p:spPr>
          <a:xfrm>
            <a:off x="5121313" y="4696032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86137" y="4759778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3575552" y="4680643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540376" y="474438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2212" y="4677600"/>
            <a:ext cx="1905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614" y="556986"/>
            <a:ext cx="1905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2212" y="2578471"/>
            <a:ext cx="1905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614" y="2576286"/>
            <a:ext cx="1905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614" y="4671786"/>
            <a:ext cx="1905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02212" y="559171"/>
            <a:ext cx="1905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568672" y="1108674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7094245" y="5251330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7118440" y="3169860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1615214" y="3127974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1643633" y="5227103"/>
            <a:ext cx="457200" cy="49682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9164" y="1550734"/>
            <a:ext cx="126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Arial" pitchFamily="34" charset="0"/>
              </a:rPr>
              <a:t>SDSC (USA)</a:t>
            </a:r>
          </a:p>
          <a:p>
            <a:pPr algn="ctr"/>
            <a:r>
              <a:rPr lang="en-US" b="1" dirty="0" smtClean="0">
                <a:cs typeface="Arial" pitchFamily="34" charset="0"/>
              </a:rPr>
              <a:t>Rocks </a:t>
            </a:r>
            <a:r>
              <a:rPr lang="en-US" b="1" dirty="0" err="1" smtClean="0">
                <a:cs typeface="Arial" pitchFamily="34" charset="0"/>
              </a:rPr>
              <a:t>Xen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767" y="3588767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Arial" pitchFamily="34" charset="0"/>
              </a:rPr>
              <a:t>NCHC (Taiwan)</a:t>
            </a:r>
          </a:p>
          <a:p>
            <a:pPr algn="ctr"/>
            <a:r>
              <a:rPr lang="en-US" b="1" dirty="0" err="1" smtClean="0">
                <a:cs typeface="Arial" pitchFamily="34" charset="0"/>
              </a:rPr>
              <a:t>OpenNebula</a:t>
            </a:r>
            <a:r>
              <a:rPr lang="en-US" b="1" dirty="0" smtClean="0">
                <a:cs typeface="Arial" pitchFamily="34" charset="0"/>
              </a:rPr>
              <a:t> KVM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387" y="5665479"/>
            <a:ext cx="1325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cs typeface="Arial" pitchFamily="34" charset="0"/>
              </a:rPr>
              <a:t>LZU (China)</a:t>
            </a:r>
          </a:p>
          <a:p>
            <a:r>
              <a:rPr lang="en-US" b="1" dirty="0" smtClean="0">
                <a:cs typeface="Arial" pitchFamily="34" charset="0"/>
              </a:rPr>
              <a:t>Rocks KVM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70505" y="1598543"/>
            <a:ext cx="180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Arial" pitchFamily="34" charset="0"/>
              </a:rPr>
              <a:t>AIST (Japan)</a:t>
            </a:r>
          </a:p>
          <a:p>
            <a:pPr algn="ctr"/>
            <a:r>
              <a:rPr lang="en-US" b="1" dirty="0" err="1" smtClean="0">
                <a:cs typeface="Arial" pitchFamily="34" charset="0"/>
              </a:rPr>
              <a:t>OpenNebula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smtClean="0">
                <a:cs typeface="Arial" pitchFamily="34" charset="0"/>
              </a:rPr>
              <a:t>Xen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8896" y="3601096"/>
            <a:ext cx="114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Arial" pitchFamily="34" charset="0"/>
              </a:rPr>
              <a:t>IU (USA)</a:t>
            </a:r>
          </a:p>
          <a:p>
            <a:pPr algn="ctr"/>
            <a:r>
              <a:rPr lang="en-US" b="1" dirty="0" smtClean="0">
                <a:cs typeface="Arial" pitchFamily="34" charset="0"/>
              </a:rPr>
              <a:t>Rocks </a:t>
            </a:r>
            <a:r>
              <a:rPr lang="en-US" b="1" dirty="0" err="1" smtClean="0">
                <a:cs typeface="Arial" pitchFamily="34" charset="0"/>
              </a:rPr>
              <a:t>Xen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3060" y="5711981"/>
            <a:ext cx="151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Arial" pitchFamily="34" charset="0"/>
              </a:rPr>
              <a:t>Osaka (Japan)</a:t>
            </a:r>
          </a:p>
          <a:p>
            <a:pPr algn="ctr"/>
            <a:r>
              <a:rPr lang="en-US" b="1" dirty="0" smtClean="0">
                <a:cs typeface="Arial" pitchFamily="34" charset="0"/>
              </a:rPr>
              <a:t>Rocks </a:t>
            </a:r>
            <a:r>
              <a:rPr lang="en-US" b="1" dirty="0" err="1" smtClean="0">
                <a:cs typeface="Arial" pitchFamily="34" charset="0"/>
              </a:rPr>
              <a:t>Xen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37639" y="4820238"/>
            <a:ext cx="457200" cy="24841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615214" y="4813445"/>
            <a:ext cx="457200" cy="24841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37639" y="2676627"/>
            <a:ext cx="457200" cy="24841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615214" y="2674442"/>
            <a:ext cx="457200" cy="24841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557157" y="737580"/>
            <a:ext cx="457200" cy="24841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170296" y="739765"/>
            <a:ext cx="457200" cy="24841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36848" y="677120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gFC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624175" y="4759778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gFC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598534" y="2629371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gFC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136675" y="4775167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gFC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112206" y="2631556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gFC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157579" y="694694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gFC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553770" y="1172420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71846" y="5328167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94245" y="328107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08457" y="5290849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04811" y="3197040"/>
            <a:ext cx="50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gFS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2761498" y="2049592"/>
            <a:ext cx="3639302" cy="3177511"/>
          </a:xfrm>
          <a:prstGeom prst="hexagon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33752" y="2224528"/>
            <a:ext cx="1917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GFARM Grid File</a:t>
            </a:r>
          </a:p>
          <a:p>
            <a:r>
              <a:rPr lang="en-US" sz="2000" b="1" dirty="0" smtClean="0"/>
              <a:t>System (Japan)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546044" y="2897904"/>
            <a:ext cx="246131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QuickQuake</a:t>
            </a:r>
            <a:r>
              <a:rPr lang="en-US" sz="1600" b="1" dirty="0" smtClean="0"/>
              <a:t> + Condor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38178" y="4224652"/>
            <a:ext cx="191873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AIST </a:t>
            </a:r>
            <a:r>
              <a:rPr lang="en-US" sz="1600" b="1" dirty="0" err="1" smtClean="0"/>
              <a:t>Geogrid</a:t>
            </a:r>
            <a:r>
              <a:rPr lang="en-US" sz="1600" b="1" dirty="0" smtClean="0"/>
              <a:t> + </a:t>
            </a:r>
            <a:r>
              <a:rPr lang="en-US" sz="1600" b="1" dirty="0" err="1" smtClean="0"/>
              <a:t>Bloss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28149" y="3886098"/>
            <a:ext cx="2916696" cy="338554"/>
          </a:xfrm>
          <a:prstGeom prst="rect">
            <a:avLst/>
          </a:prstGeom>
          <a:solidFill>
            <a:srgbClr val="F5FE9C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AIST Web Map Service + Condor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6622" y="3557615"/>
            <a:ext cx="234352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UCSD </a:t>
            </a:r>
            <a:r>
              <a:rPr lang="en-US" sz="1600" b="1" dirty="0" err="1" smtClean="0"/>
              <a:t>Autodock</a:t>
            </a:r>
            <a:r>
              <a:rPr lang="en-US" sz="1600" b="1" dirty="0" smtClean="0"/>
              <a:t> + Condor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41139" y="3236458"/>
            <a:ext cx="127150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NCHC </a:t>
            </a:r>
            <a:r>
              <a:rPr lang="en-US" sz="1600" b="1" dirty="0" err="1" smtClean="0"/>
              <a:t>Fmotif</a:t>
            </a:r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716027" y="5696781"/>
            <a:ext cx="159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= VM deploy Script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7117" y="980654"/>
            <a:ext cx="9931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VM Image</a:t>
            </a:r>
          </a:p>
          <a:p>
            <a:r>
              <a:rPr lang="en-US" sz="1200" b="1" dirty="0"/>
              <a:t>c</a:t>
            </a:r>
            <a:r>
              <a:rPr lang="en-US" sz="1200" b="1" dirty="0" smtClean="0"/>
              <a:t>opied from </a:t>
            </a:r>
          </a:p>
          <a:p>
            <a:r>
              <a:rPr lang="en-US" sz="1200" b="1" dirty="0" err="1" smtClean="0"/>
              <a:t>gFarm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67117" y="5029126"/>
            <a:ext cx="9931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VM Image</a:t>
            </a:r>
          </a:p>
          <a:p>
            <a:r>
              <a:rPr lang="en-US" sz="1200" b="1" dirty="0"/>
              <a:t>c</a:t>
            </a:r>
            <a:r>
              <a:rPr lang="en-US" sz="1200" b="1" dirty="0" smtClean="0"/>
              <a:t>opied from </a:t>
            </a:r>
          </a:p>
          <a:p>
            <a:r>
              <a:rPr lang="en-US" sz="1200" b="1" dirty="0" err="1" smtClean="0"/>
              <a:t>gFarm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1964" y="2991355"/>
            <a:ext cx="9931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VM Image</a:t>
            </a:r>
          </a:p>
          <a:p>
            <a:r>
              <a:rPr lang="en-US" sz="1200" b="1" dirty="0"/>
              <a:t>c</a:t>
            </a:r>
            <a:r>
              <a:rPr lang="en-US" sz="1200" b="1" dirty="0" smtClean="0"/>
              <a:t>opied from </a:t>
            </a:r>
          </a:p>
          <a:p>
            <a:r>
              <a:rPr lang="en-US" sz="1200" b="1" dirty="0" err="1" smtClean="0"/>
              <a:t>gFarm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903145" y="5094267"/>
            <a:ext cx="9931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VM Image</a:t>
            </a:r>
          </a:p>
          <a:p>
            <a:r>
              <a:rPr lang="en-US" sz="1200" b="1" dirty="0"/>
              <a:t>c</a:t>
            </a:r>
            <a:r>
              <a:rPr lang="en-US" sz="1200" b="1" dirty="0" smtClean="0"/>
              <a:t>opied from </a:t>
            </a:r>
          </a:p>
          <a:p>
            <a:r>
              <a:rPr lang="en-US" sz="1200" b="1" dirty="0" err="1" smtClean="0"/>
              <a:t>gFarm</a:t>
            </a:r>
            <a:endParaRPr 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908367" y="3014696"/>
            <a:ext cx="9931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VM Image</a:t>
            </a:r>
          </a:p>
          <a:p>
            <a:r>
              <a:rPr lang="en-US" sz="1200" b="1" dirty="0"/>
              <a:t>c</a:t>
            </a:r>
            <a:r>
              <a:rPr lang="en-US" sz="1200" b="1" dirty="0" smtClean="0"/>
              <a:t>opied from </a:t>
            </a:r>
          </a:p>
          <a:p>
            <a:r>
              <a:rPr lang="en-US" sz="1200" b="1" dirty="0" err="1" smtClean="0"/>
              <a:t>gFarm</a:t>
            </a:r>
            <a:endParaRPr lang="en-US" sz="1200" b="1" dirty="0"/>
          </a:p>
        </p:txBody>
      </p:sp>
      <p:sp>
        <p:nvSpPr>
          <p:cNvPr id="84" name="Plaque 83"/>
          <p:cNvSpPr/>
          <p:nvPr/>
        </p:nvSpPr>
        <p:spPr>
          <a:xfrm>
            <a:off x="7017655" y="1142952"/>
            <a:ext cx="885490" cy="475864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Condor </a:t>
            </a:r>
          </a:p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916019" y="1000626"/>
            <a:ext cx="9931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VM Image</a:t>
            </a:r>
          </a:p>
          <a:p>
            <a:r>
              <a:rPr lang="en-US" sz="1200" b="1" dirty="0"/>
              <a:t>c</a:t>
            </a:r>
            <a:r>
              <a:rPr lang="en-US" sz="1200" b="1" dirty="0" smtClean="0"/>
              <a:t>opied from </a:t>
            </a:r>
          </a:p>
          <a:p>
            <a:r>
              <a:rPr lang="en-US" sz="1200" b="1" dirty="0" err="1" smtClean="0"/>
              <a:t>gFarm</a:t>
            </a:r>
            <a:endParaRPr lang="en-US" sz="1200" b="1" dirty="0"/>
          </a:p>
        </p:txBody>
      </p:sp>
      <p:cxnSp>
        <p:nvCxnSpPr>
          <p:cNvPr id="86" name="Straight Arrow Connector 85"/>
          <p:cNvCxnSpPr>
            <a:stCxn id="4" idx="4"/>
            <a:endCxn id="31" idx="6"/>
          </p:cNvCxnSpPr>
          <p:nvPr/>
        </p:nvCxnSpPr>
        <p:spPr>
          <a:xfrm flipH="1" flipV="1">
            <a:off x="2014357" y="861786"/>
            <a:ext cx="1541519" cy="11878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8" idx="1"/>
          </p:cNvCxnSpPr>
          <p:nvPr/>
        </p:nvCxnSpPr>
        <p:spPr>
          <a:xfrm>
            <a:off x="6007359" y="4393929"/>
            <a:ext cx="1129316" cy="5505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39" idx="1"/>
          </p:cNvCxnSpPr>
          <p:nvPr/>
        </p:nvCxnSpPr>
        <p:spPr>
          <a:xfrm flipV="1">
            <a:off x="6220770" y="2800833"/>
            <a:ext cx="891436" cy="393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32" idx="2"/>
          </p:cNvCxnSpPr>
          <p:nvPr/>
        </p:nvCxnSpPr>
        <p:spPr>
          <a:xfrm flipV="1">
            <a:off x="5728394" y="863971"/>
            <a:ext cx="1441902" cy="13380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0" idx="6"/>
          </p:cNvCxnSpPr>
          <p:nvPr/>
        </p:nvCxnSpPr>
        <p:spPr>
          <a:xfrm flipH="1" flipV="1">
            <a:off x="2072414" y="2798648"/>
            <a:ext cx="919262" cy="2685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34" idx="3"/>
          </p:cNvCxnSpPr>
          <p:nvPr/>
        </p:nvCxnSpPr>
        <p:spPr>
          <a:xfrm flipH="1">
            <a:off x="2106808" y="4811642"/>
            <a:ext cx="1258902" cy="1174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1265120" y="986206"/>
            <a:ext cx="543681" cy="1862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un 111"/>
          <p:cNvSpPr/>
          <p:nvPr/>
        </p:nvSpPr>
        <p:spPr>
          <a:xfrm>
            <a:off x="7582288" y="4684276"/>
            <a:ext cx="457200" cy="45720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3" name="Sun 112"/>
          <p:cNvSpPr/>
          <p:nvPr/>
        </p:nvSpPr>
        <p:spPr>
          <a:xfrm>
            <a:off x="7608556" y="2609981"/>
            <a:ext cx="457200" cy="45720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4" name="Sun 113"/>
          <p:cNvSpPr/>
          <p:nvPr/>
        </p:nvSpPr>
        <p:spPr>
          <a:xfrm>
            <a:off x="1158014" y="4680643"/>
            <a:ext cx="457200" cy="45720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5" name="Sun 114"/>
          <p:cNvSpPr/>
          <p:nvPr/>
        </p:nvSpPr>
        <p:spPr>
          <a:xfrm>
            <a:off x="1158014" y="2580362"/>
            <a:ext cx="457200" cy="45720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6" name="Sun 115"/>
          <p:cNvSpPr/>
          <p:nvPr/>
        </p:nvSpPr>
        <p:spPr>
          <a:xfrm>
            <a:off x="7638904" y="556986"/>
            <a:ext cx="457200" cy="45720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7" name="Sun 116"/>
          <p:cNvSpPr/>
          <p:nvPr/>
        </p:nvSpPr>
        <p:spPr>
          <a:xfrm>
            <a:off x="1122838" y="559542"/>
            <a:ext cx="457200" cy="45720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Sun 120"/>
          <p:cNvSpPr/>
          <p:nvPr/>
        </p:nvSpPr>
        <p:spPr>
          <a:xfrm>
            <a:off x="2334317" y="5696781"/>
            <a:ext cx="361311" cy="303431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27238" y="5961993"/>
            <a:ext cx="40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gFC</a:t>
            </a:r>
            <a:endParaRPr lang="en-US" sz="1200" dirty="0"/>
          </a:p>
        </p:txBody>
      </p:sp>
      <p:sp>
        <p:nvSpPr>
          <p:cNvPr id="123" name="Oval 122"/>
          <p:cNvSpPr/>
          <p:nvPr/>
        </p:nvSpPr>
        <p:spPr>
          <a:xfrm>
            <a:off x="2338372" y="6014949"/>
            <a:ext cx="377655" cy="171089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Can 123"/>
          <p:cNvSpPr/>
          <p:nvPr/>
        </p:nvSpPr>
        <p:spPr>
          <a:xfrm>
            <a:off x="2357127" y="6241452"/>
            <a:ext cx="310145" cy="24841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2321053" y="6233184"/>
            <a:ext cx="39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gFS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716027" y="596295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= Grid </a:t>
            </a:r>
            <a:r>
              <a:rPr lang="en-US" sz="1400" b="1" dirty="0"/>
              <a:t>Farm </a:t>
            </a:r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701232" y="6216499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= </a:t>
            </a:r>
            <a:r>
              <a:rPr lang="en-US" sz="1400" b="1" dirty="0"/>
              <a:t>Grid Farm Server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429241" y="995032"/>
            <a:ext cx="486778" cy="1136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81" idx="1"/>
          </p:cNvCxnSpPr>
          <p:nvPr/>
        </p:nvCxnSpPr>
        <p:spPr>
          <a:xfrm>
            <a:off x="7378794" y="2932414"/>
            <a:ext cx="529573" cy="4054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80" idx="1"/>
          </p:cNvCxnSpPr>
          <p:nvPr/>
        </p:nvCxnSpPr>
        <p:spPr>
          <a:xfrm>
            <a:off x="7386240" y="5085228"/>
            <a:ext cx="516905" cy="3322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78" idx="3"/>
          </p:cNvCxnSpPr>
          <p:nvPr/>
        </p:nvCxnSpPr>
        <p:spPr>
          <a:xfrm flipH="1">
            <a:off x="1260273" y="5085228"/>
            <a:ext cx="590756" cy="267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79" idx="3"/>
          </p:cNvCxnSpPr>
          <p:nvPr/>
        </p:nvCxnSpPr>
        <p:spPr>
          <a:xfrm flipH="1">
            <a:off x="1265120" y="2909896"/>
            <a:ext cx="625369" cy="404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laque 96"/>
          <p:cNvSpPr/>
          <p:nvPr/>
        </p:nvSpPr>
        <p:spPr>
          <a:xfrm>
            <a:off x="755681" y="1401703"/>
            <a:ext cx="494444" cy="199174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r>
              <a:rPr lang="en-US" sz="1200" dirty="0" smtClean="0"/>
              <a:t>slave</a:t>
            </a:r>
            <a:endParaRPr lang="en-US" sz="1200" dirty="0"/>
          </a:p>
        </p:txBody>
      </p:sp>
      <p:sp>
        <p:nvSpPr>
          <p:cNvPr id="98" name="Plaque 97"/>
          <p:cNvSpPr/>
          <p:nvPr/>
        </p:nvSpPr>
        <p:spPr>
          <a:xfrm>
            <a:off x="770676" y="3423783"/>
            <a:ext cx="494444" cy="199174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r>
              <a:rPr lang="en-US" sz="1200" dirty="0" smtClean="0"/>
              <a:t>slave</a:t>
            </a:r>
            <a:endParaRPr lang="en-US" sz="1200" dirty="0"/>
          </a:p>
        </p:txBody>
      </p:sp>
      <p:sp>
        <p:nvSpPr>
          <p:cNvPr id="99" name="Plaque 98"/>
          <p:cNvSpPr/>
          <p:nvPr/>
        </p:nvSpPr>
        <p:spPr>
          <a:xfrm>
            <a:off x="8417385" y="3425624"/>
            <a:ext cx="494444" cy="199174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r>
              <a:rPr lang="en-US" sz="1200" dirty="0" smtClean="0"/>
              <a:t>slave</a:t>
            </a:r>
            <a:endParaRPr lang="en-US" sz="1200" dirty="0"/>
          </a:p>
        </p:txBody>
      </p:sp>
      <p:sp>
        <p:nvSpPr>
          <p:cNvPr id="100" name="Plaque 99"/>
          <p:cNvSpPr/>
          <p:nvPr/>
        </p:nvSpPr>
        <p:spPr>
          <a:xfrm>
            <a:off x="749997" y="5452529"/>
            <a:ext cx="494444" cy="199174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r>
              <a:rPr lang="en-US" sz="1200" dirty="0" smtClean="0"/>
              <a:t>slave</a:t>
            </a:r>
            <a:endParaRPr lang="en-US" sz="1200" dirty="0"/>
          </a:p>
        </p:txBody>
      </p:sp>
      <p:sp>
        <p:nvSpPr>
          <p:cNvPr id="101" name="Plaque 100"/>
          <p:cNvSpPr/>
          <p:nvPr/>
        </p:nvSpPr>
        <p:spPr>
          <a:xfrm>
            <a:off x="8399723" y="5517915"/>
            <a:ext cx="494444" cy="199174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r>
              <a:rPr lang="en-US" sz="1200" dirty="0" smtClean="0"/>
              <a:t>slave</a:t>
            </a:r>
            <a:endParaRPr lang="en-US" sz="1200" dirty="0"/>
          </a:p>
        </p:txBody>
      </p:sp>
      <p:sp>
        <p:nvSpPr>
          <p:cNvPr id="153" name="Plaque 152"/>
          <p:cNvSpPr/>
          <p:nvPr/>
        </p:nvSpPr>
        <p:spPr>
          <a:xfrm>
            <a:off x="8417385" y="1433395"/>
            <a:ext cx="494444" cy="199174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r>
              <a:rPr lang="en-US" sz="1200" dirty="0" smtClean="0"/>
              <a:t>slave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692511" y="154240"/>
            <a:ext cx="393652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Put all together</a:t>
            </a:r>
            <a:endParaRPr lang="en-US" sz="2400" b="1" dirty="0"/>
          </a:p>
          <a:p>
            <a:pPr algn="ctr"/>
            <a:r>
              <a:rPr lang="en-US" sz="1600" b="1" dirty="0" smtClean="0"/>
              <a:t>VM images stored in </a:t>
            </a:r>
            <a:r>
              <a:rPr lang="en-US" sz="1600" b="1" dirty="0" err="1" smtClean="0"/>
              <a:t>Gfarm</a:t>
            </a:r>
            <a:r>
              <a:rPr lang="en-US" sz="1600" b="1" dirty="0" smtClean="0"/>
              <a:t> systems</a:t>
            </a:r>
          </a:p>
          <a:p>
            <a:pPr algn="ctr"/>
            <a:r>
              <a:rPr lang="en-US" sz="1600" b="1" dirty="0" smtClean="0"/>
              <a:t>Deployment scripts Run </a:t>
            </a:r>
            <a:r>
              <a:rPr lang="en-US" sz="1600" b="1" dirty="0"/>
              <a:t>at PRAGMA Sites</a:t>
            </a:r>
          </a:p>
          <a:p>
            <a:pPr algn="ctr"/>
            <a:r>
              <a:rPr lang="en-US" sz="1600" b="1" dirty="0" smtClean="0"/>
              <a:t>Copy VM images </a:t>
            </a:r>
            <a:r>
              <a:rPr lang="en-US" sz="1600" b="1" dirty="0"/>
              <a:t>on Demand from </a:t>
            </a:r>
            <a:r>
              <a:rPr lang="en-US" sz="1600" b="1" dirty="0" err="1" smtClean="0"/>
              <a:t>gFarm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Modify/start VM instances at PRAGMA sites</a:t>
            </a:r>
          </a:p>
          <a:p>
            <a:pPr algn="ctr"/>
            <a:r>
              <a:rPr lang="en-US" sz="1600" b="1" dirty="0" smtClean="0"/>
              <a:t>Jobs managed by Condor</a:t>
            </a:r>
            <a:endParaRPr lang="en-US" sz="1600" b="1" dirty="0"/>
          </a:p>
        </p:txBody>
      </p:sp>
      <p:pic>
        <p:nvPicPr>
          <p:cNvPr id="7170" name="Picture 2" descr="C:\cygwin\home\zhengc\photos\PRAGMA\forSlides\Hoo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254" y="5290849"/>
            <a:ext cx="724209" cy="132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Breakouts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Breakout 1</a:t>
            </a:r>
          </a:p>
          <a:p>
            <a:pPr lvl="1"/>
            <a:r>
              <a:rPr kumimoji="1" lang="en-US" altLang="ja-JP" dirty="0" smtClean="0"/>
              <a:t>Test and confirm the demo</a:t>
            </a:r>
          </a:p>
          <a:p>
            <a:r>
              <a:rPr kumimoji="1" lang="en-US" altLang="ja-JP" dirty="0" smtClean="0"/>
              <a:t>Breakout 2</a:t>
            </a:r>
          </a:p>
          <a:p>
            <a:pPr lvl="1"/>
            <a:r>
              <a:rPr kumimoji="1" lang="en-US" altLang="ja-JP" dirty="0" smtClean="0"/>
              <a:t>Discuss next steps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3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547</Words>
  <Application>Microsoft Office PowerPoint</Application>
  <PresentationFormat>画面に合わせる (4:3)</PresentationFormat>
  <Paragraphs>188</Paragraphs>
  <Slides>8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3_標準デザイン</vt:lpstr>
      <vt:lpstr>Office Theme</vt:lpstr>
      <vt:lpstr>Photo Editor Photo</vt:lpstr>
      <vt:lpstr>Bitmap Image</vt:lpstr>
      <vt:lpstr>PRAGMA20 – PRAGMA 21  Collaborative Activities </vt:lpstr>
      <vt:lpstr>Works by PRAGMA21</vt:lpstr>
      <vt:lpstr>PowerPoint プレゼンテーション</vt:lpstr>
      <vt:lpstr>Gfarm Development and deployment http://goc.pragma-grid.net/mediawiki-1.16.2/index.php/Gfarm</vt:lpstr>
      <vt:lpstr>VM Deployment Automation http://goc.pragma-grid.net/mediawiki-1.16.2/index.php/VM_deployment_script</vt:lpstr>
      <vt:lpstr>Application VMs</vt:lpstr>
      <vt:lpstr>PowerPoint プレゼンテーション</vt:lpstr>
      <vt:lpstr>Breakouts</vt:lpstr>
    </vt:vector>
  </TitlesOfParts>
  <Company>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PRAGMA19, Sep. 15 Resources breakout  Migration from Globus-based Grid to Cloud</dc:title>
  <dc:creator>Yoshio Tanaka</dc:creator>
  <cp:lastModifiedBy>yoshio</cp:lastModifiedBy>
  <cp:revision>107</cp:revision>
  <dcterms:created xsi:type="dcterms:W3CDTF">2010-09-14T14:17:02Z</dcterms:created>
  <dcterms:modified xsi:type="dcterms:W3CDTF">2011-10-18T07:20:06Z</dcterms:modified>
</cp:coreProperties>
</file>