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0" r:id="rId4"/>
    <p:sldId id="269" r:id="rId5"/>
    <p:sldId id="272" r:id="rId6"/>
    <p:sldId id="273" r:id="rId7"/>
    <p:sldId id="263" r:id="rId8"/>
    <p:sldId id="267" r:id="rId9"/>
    <p:sldId id="258" r:id="rId10"/>
    <p:sldId id="259" r:id="rId11"/>
    <p:sldId id="261" r:id="rId12"/>
    <p:sldId id="271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9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797-0301-4BF2-A4EC-B59155EF693F}" type="datetimeFigureOut">
              <a:rPr lang="ko-KR" altLang="en-US" smtClean="0"/>
              <a:pPr/>
              <a:t>2008-10-24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E556-9852-4251-BE24-3F0AEB6A26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797-0301-4BF2-A4EC-B59155EF693F}" type="datetimeFigureOut">
              <a:rPr lang="ko-KR" altLang="en-US" smtClean="0"/>
              <a:pPr/>
              <a:t>2008-10-24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E556-9852-4251-BE24-3F0AEB6A26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797-0301-4BF2-A4EC-B59155EF693F}" type="datetimeFigureOut">
              <a:rPr lang="ko-KR" altLang="en-US" smtClean="0"/>
              <a:pPr/>
              <a:t>2008-10-24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E556-9852-4251-BE24-3F0AEB6A26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857256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286412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797-0301-4BF2-A4EC-B59155EF693F}" type="datetimeFigureOut">
              <a:rPr lang="ko-KR" altLang="en-US" smtClean="0"/>
              <a:pPr/>
              <a:t>2008-10-24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E556-9852-4251-BE24-3F0AEB6A26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797-0301-4BF2-A4EC-B59155EF693F}" type="datetimeFigureOut">
              <a:rPr lang="ko-KR" altLang="en-US" smtClean="0"/>
              <a:pPr/>
              <a:t>2008-10-24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E556-9852-4251-BE24-3F0AEB6A26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797-0301-4BF2-A4EC-B59155EF693F}" type="datetimeFigureOut">
              <a:rPr lang="ko-KR" altLang="en-US" smtClean="0"/>
              <a:pPr/>
              <a:t>2008-10-24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E556-9852-4251-BE24-3F0AEB6A26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797-0301-4BF2-A4EC-B59155EF693F}" type="datetimeFigureOut">
              <a:rPr lang="ko-KR" altLang="en-US" smtClean="0"/>
              <a:pPr/>
              <a:t>2008-10-24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E556-9852-4251-BE24-3F0AEB6A26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797-0301-4BF2-A4EC-B59155EF693F}" type="datetimeFigureOut">
              <a:rPr lang="ko-KR" altLang="en-US" smtClean="0"/>
              <a:pPr/>
              <a:t>2008-10-24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E556-9852-4251-BE24-3F0AEB6A26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797-0301-4BF2-A4EC-B59155EF693F}" type="datetimeFigureOut">
              <a:rPr lang="ko-KR" altLang="en-US" smtClean="0"/>
              <a:pPr/>
              <a:t>2008-10-24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E556-9852-4251-BE24-3F0AEB6A26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797-0301-4BF2-A4EC-B59155EF693F}" type="datetimeFigureOut">
              <a:rPr lang="ko-KR" altLang="en-US" smtClean="0"/>
              <a:pPr/>
              <a:t>2008-10-24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E556-9852-4251-BE24-3F0AEB6A26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797-0301-4BF2-A4EC-B59155EF693F}" type="datetimeFigureOut">
              <a:rPr lang="ko-KR" altLang="en-US" smtClean="0"/>
              <a:pPr/>
              <a:t>2008-10-24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E556-9852-4251-BE24-3F0AEB6A26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2844" y="785794"/>
            <a:ext cx="8858312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42844" y="6356350"/>
            <a:ext cx="1428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EE797-0301-4BF2-A4EC-B59155EF693F}" type="datetimeFigureOut">
              <a:rPr lang="ko-KR" altLang="en-US" smtClean="0"/>
              <a:pPr/>
              <a:t>2008-10-24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929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15272" y="6356350"/>
            <a:ext cx="12858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9E556-9852-4251-BE24-3F0AEB6A26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11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11" Type="http://schemas.openxmlformats.org/officeDocument/2006/relationships/image" Target="../media/image9.wmf"/><Relationship Id="rId5" Type="http://schemas.openxmlformats.org/officeDocument/2006/relationships/image" Target="../media/image3.png"/><Relationship Id="rId10" Type="http://schemas.openxmlformats.org/officeDocument/2006/relationships/image" Target="../media/image8.wmf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5.jpeg"/><Relationship Id="rId2" Type="http://schemas.openxmlformats.org/officeDocument/2006/relationships/video" Target="SC45.avi" TargetMode="External"/><Relationship Id="rId1" Type="http://schemas.openxmlformats.org/officeDocument/2006/relationships/video" Target="file:///C:\&#44060;&#51064;&#50629;&#47924;\e-AIRS\&#50976;&#52404;&#50669;&#54617;&#51068;&#48152;&#44053;&#50672;\Hummingbird2.wmv" TargetMode="Externa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71612"/>
            <a:ext cx="7772400" cy="2028839"/>
          </a:xfrm>
        </p:spPr>
        <p:txBody>
          <a:bodyPr>
            <a:noAutofit/>
          </a:bodyPr>
          <a:lstStyle/>
          <a:p>
            <a:r>
              <a:rPr lang="en-US" altLang="ko-KR" sz="3600" dirty="0" smtClean="0">
                <a:latin typeface="Cambria" pitchFamily="18" charset="0"/>
              </a:rPr>
              <a:t>e-AIRS Reporting and Issues </a:t>
            </a:r>
            <a:r>
              <a:rPr lang="en-US" altLang="ko-KR" dirty="0" smtClean="0">
                <a:latin typeface="Cambria" pitchFamily="18" charset="0"/>
              </a:rPr>
              <a:t/>
            </a:r>
            <a:br>
              <a:rPr lang="en-US" altLang="ko-KR" dirty="0" smtClean="0">
                <a:latin typeface="Cambria" pitchFamily="18" charset="0"/>
              </a:rPr>
            </a:br>
            <a:r>
              <a:rPr lang="en-US" altLang="ko-KR" dirty="0" smtClean="0">
                <a:latin typeface="Cambria" pitchFamily="18" charset="0"/>
              </a:rPr>
              <a:t/>
            </a:r>
            <a:br>
              <a:rPr lang="en-US" altLang="ko-KR" dirty="0" smtClean="0">
                <a:latin typeface="Cambria" pitchFamily="18" charset="0"/>
              </a:rPr>
            </a:br>
            <a:r>
              <a:rPr lang="en-US" altLang="ko-KR" sz="2400" b="1" dirty="0" smtClean="0">
                <a:latin typeface="Cambria" pitchFamily="18" charset="0"/>
              </a:rPr>
              <a:t>Resource </a:t>
            </a:r>
            <a:r>
              <a:rPr lang="en-US" altLang="ko-KR" sz="2400" b="1" dirty="0" smtClean="0">
                <a:latin typeface="Cambria" pitchFamily="18" charset="0"/>
              </a:rPr>
              <a:t>Working </a:t>
            </a:r>
            <a:r>
              <a:rPr lang="en-US" altLang="ko-KR" sz="2400" b="1" dirty="0" smtClean="0">
                <a:latin typeface="Cambria" pitchFamily="18" charset="0"/>
              </a:rPr>
              <a:t>Group, </a:t>
            </a:r>
            <a:r>
              <a:rPr lang="en-US" altLang="ko-KR" sz="2400" dirty="0" smtClean="0">
                <a:latin typeface="Cambria" pitchFamily="18" charset="0"/>
              </a:rPr>
              <a:t>PRAGMA 15</a:t>
            </a:r>
            <a:endParaRPr lang="ko-KR" altLang="en-US" sz="3200" b="1" dirty="0">
              <a:latin typeface="Cambria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000" dirty="0" err="1" smtClean="0">
                <a:latin typeface="Calibri" pitchFamily="34" charset="0"/>
              </a:rPr>
              <a:t>Jongbae</a:t>
            </a:r>
            <a:r>
              <a:rPr lang="en-US" altLang="ko-KR" sz="2000" dirty="0" smtClean="0">
                <a:latin typeface="Calibri" pitchFamily="34" charset="0"/>
              </a:rPr>
              <a:t> Moon, </a:t>
            </a:r>
            <a:r>
              <a:rPr lang="en-US" altLang="ko-KR" sz="2000" dirty="0" err="1" smtClean="0">
                <a:latin typeface="Calibri" pitchFamily="34" charset="0"/>
              </a:rPr>
              <a:t>Byungsang</a:t>
            </a:r>
            <a:r>
              <a:rPr lang="en-US" altLang="ko-KR" sz="2000" dirty="0" smtClean="0">
                <a:latin typeface="Calibri" pitchFamily="34" charset="0"/>
              </a:rPr>
              <a:t> Kim, </a:t>
            </a:r>
            <a:r>
              <a:rPr lang="en-US" altLang="ko-KR" sz="2000" dirty="0" err="1" smtClean="0">
                <a:latin typeface="Calibri" pitchFamily="34" charset="0"/>
              </a:rPr>
              <a:t>Kum</a:t>
            </a:r>
            <a:r>
              <a:rPr lang="en-US" altLang="ko-KR" sz="2000" dirty="0" smtClean="0">
                <a:latin typeface="Calibri" pitchFamily="34" charset="0"/>
              </a:rPr>
              <a:t> Won Cho</a:t>
            </a:r>
          </a:p>
          <a:p>
            <a:endParaRPr lang="en-US" altLang="ko-KR" sz="2000" dirty="0" smtClean="0">
              <a:latin typeface="Calibri" pitchFamily="34" charset="0"/>
            </a:endParaRPr>
          </a:p>
          <a:p>
            <a:r>
              <a:rPr lang="en-US" altLang="ko-KR" sz="2000" i="1" dirty="0" smtClean="0">
                <a:latin typeface="Calibri" pitchFamily="34" charset="0"/>
              </a:rPr>
              <a:t>Korea Institute of Science and Technology Information (KISTI</a:t>
            </a:r>
            <a:r>
              <a:rPr lang="en-US" altLang="ko-KR" sz="2000" i="1" dirty="0" smtClean="0">
                <a:latin typeface="Calibri" pitchFamily="34" charset="0"/>
              </a:rPr>
              <a:t>)</a:t>
            </a:r>
          </a:p>
          <a:p>
            <a:endParaRPr lang="en-US" altLang="ko-KR" sz="2000" i="1" dirty="0" smtClean="0">
              <a:latin typeface="Calibri" pitchFamily="34" charset="0"/>
            </a:endParaRPr>
          </a:p>
          <a:p>
            <a:r>
              <a:rPr lang="en-US" altLang="ko-KR" sz="2000" i="1" dirty="0" smtClean="0">
                <a:latin typeface="Calibri" pitchFamily="34" charset="0"/>
              </a:rPr>
              <a:t>2008. 10. 24.</a:t>
            </a:r>
            <a:endParaRPr lang="ko-KR" altLang="en-US" sz="2000" i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Global Scheduler or Resource Broker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e-AIRS resource broker </a:t>
            </a:r>
          </a:p>
          <a:p>
            <a:pPr lvl="1"/>
            <a:r>
              <a:rPr lang="en-US" altLang="ko-KR" dirty="0" smtClean="0"/>
              <a:t>At the classes, students are submitting jobs at the same time</a:t>
            </a:r>
          </a:p>
          <a:p>
            <a:pPr lvl="1"/>
            <a:r>
              <a:rPr lang="en-US" altLang="ko-KR" dirty="0" smtClean="0"/>
              <a:t>Causing bad situations to some sites</a:t>
            </a:r>
          </a:p>
          <a:p>
            <a:pPr lvl="1"/>
            <a:r>
              <a:rPr lang="en-US" altLang="ko-KR" dirty="0" smtClean="0"/>
              <a:t>Static information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SCMSweb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GridWay</a:t>
            </a:r>
            <a:r>
              <a:rPr lang="en-US" altLang="ko-KR" dirty="0" smtClean="0"/>
              <a:t> is a candidate.</a:t>
            </a:r>
          </a:p>
          <a:p>
            <a:pPr lvl="1"/>
            <a:r>
              <a:rPr lang="en-US" altLang="ko-KR" dirty="0" smtClean="0"/>
              <a:t>“</a:t>
            </a:r>
            <a:r>
              <a:rPr lang="en-US" altLang="ko-KR" dirty="0" err="1" smtClean="0"/>
              <a:t>Sugree</a:t>
            </a:r>
            <a:r>
              <a:rPr lang="en-US" altLang="ko-KR" dirty="0" smtClean="0"/>
              <a:t>” can help me</a:t>
            </a:r>
          </a:p>
          <a:p>
            <a:pPr lvl="1"/>
            <a:r>
              <a:rPr lang="en-US" altLang="ko-KR" dirty="0" smtClean="0"/>
              <a:t>Need to install </a:t>
            </a:r>
            <a:r>
              <a:rPr lang="en-US" altLang="ko-KR" dirty="0" err="1" smtClean="0"/>
              <a:t>Gridway</a:t>
            </a:r>
            <a:r>
              <a:rPr lang="en-US" altLang="ko-KR" dirty="0" smtClean="0"/>
              <a:t> to all sites of PRAGMA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Developing a Global Scheduler</a:t>
            </a:r>
          </a:p>
          <a:p>
            <a:pPr lvl="1"/>
            <a:r>
              <a:rPr lang="en-US" altLang="ko-KR" dirty="0" err="1" smtClean="0"/>
              <a:t>SCMSweb</a:t>
            </a:r>
            <a:r>
              <a:rPr lang="en-US" altLang="ko-KR" dirty="0" smtClean="0"/>
              <a:t> based?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Authentication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e-AIRS is being used by many students</a:t>
            </a:r>
          </a:p>
          <a:p>
            <a:pPr lvl="1"/>
            <a:r>
              <a:rPr lang="en-US" altLang="ko-KR" dirty="0" smtClean="0"/>
              <a:t>It is very difficult to register them to GRID</a:t>
            </a:r>
          </a:p>
          <a:p>
            <a:pPr lvl="1"/>
            <a:r>
              <a:rPr lang="en-US" altLang="ko-KR" dirty="0" smtClean="0"/>
              <a:t>VOMS is mandatory for e-AIRS</a:t>
            </a:r>
          </a:p>
          <a:p>
            <a:pPr lvl="1"/>
            <a:r>
              <a:rPr lang="en-US" altLang="ko-KR" dirty="0" smtClean="0"/>
              <a:t>PRAGMA VOMS is a good solution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Student </a:t>
            </a:r>
            <a:r>
              <a:rPr lang="en-US" altLang="ko-KR" dirty="0" smtClean="0"/>
              <a:t>has own portal </a:t>
            </a:r>
            <a:r>
              <a:rPr lang="en-US" altLang="ko-KR" dirty="0" smtClean="0"/>
              <a:t>account</a:t>
            </a:r>
          </a:p>
          <a:p>
            <a:r>
              <a:rPr lang="en-US" altLang="ko-KR" dirty="0" smtClean="0"/>
              <a:t>However</a:t>
            </a:r>
            <a:r>
              <a:rPr lang="en-US" altLang="ko-KR" dirty="0" smtClean="0"/>
              <a:t>, one account and Sharing </a:t>
            </a:r>
            <a:r>
              <a:rPr lang="en-US" altLang="ko-KR" dirty="0" smtClean="0"/>
              <a:t>a </a:t>
            </a:r>
            <a:r>
              <a:rPr lang="en-US" altLang="ko-KR" dirty="0" err="1" smtClean="0"/>
              <a:t>GridProxy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Issue Short-term User Certificate by PRAGMA CA?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3600" b="1" dirty="0" smtClean="0"/>
              <a:t>Thank you for your attentions!</a:t>
            </a:r>
            <a:endParaRPr lang="ko-KR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Resources</a:t>
            </a:r>
            <a:endParaRPr lang="ko-KR" altLang="en-US" dirty="0"/>
          </a:p>
        </p:txBody>
      </p:sp>
      <p:graphicFrame>
        <p:nvGraphicFramePr>
          <p:cNvPr id="4" name="Object 65"/>
          <p:cNvGraphicFramePr>
            <a:graphicFrameLocks noChangeAspect="1"/>
          </p:cNvGraphicFramePr>
          <p:nvPr/>
        </p:nvGraphicFramePr>
        <p:xfrm>
          <a:off x="82581" y="1098572"/>
          <a:ext cx="4427538" cy="3311525"/>
        </p:xfrm>
        <a:graphic>
          <a:graphicData uri="http://schemas.openxmlformats.org/presentationml/2006/ole">
            <p:oleObj spid="_x0000_s24578" name="Image" r:id="rId3" imgW="6685714" imgH="5000000" progId="">
              <p:embed/>
            </p:oleObj>
          </a:graphicData>
        </a:graphic>
      </p:graphicFrame>
      <p:pic>
        <p:nvPicPr>
          <p:cNvPr id="5" name="Picture 5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581" y="4411685"/>
            <a:ext cx="2268538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4"/>
          <p:cNvPicPr>
            <a:picLocks noChangeAspect="1" noChangeArrowheads="1"/>
          </p:cNvPicPr>
          <p:nvPr/>
        </p:nvPicPr>
        <p:blipFill>
          <a:blip r:embed="rId5"/>
          <a:srcRect l="5556" r="12964" b="17503"/>
          <a:stretch>
            <a:fillRect/>
          </a:stretch>
        </p:blipFill>
        <p:spPr bwMode="auto">
          <a:xfrm>
            <a:off x="4654581" y="1098572"/>
            <a:ext cx="4392613" cy="300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062194" y="2324122"/>
            <a:ext cx="7010400" cy="398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057400" lvl="4" indent="-228600">
              <a:spcBef>
                <a:spcPct val="20000"/>
              </a:spcBef>
              <a:buClr>
                <a:srgbClr val="1F5394"/>
              </a:buClr>
              <a:buSzPct val="130000"/>
              <a:buFontTx/>
              <a:buChar char="•"/>
            </a:pPr>
            <a:endParaRPr lang="en-US" altLang="ko-KR" sz="200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spcBef>
                <a:spcPct val="20000"/>
              </a:spcBef>
              <a:buClr>
                <a:srgbClr val="969696"/>
              </a:buClr>
              <a:buSzPct val="80000"/>
              <a:buFont typeface="Wingdings" pitchFamily="2" charset="2"/>
              <a:buChar char="è"/>
            </a:pPr>
            <a:endParaRPr lang="en-US" altLang="ko-KR" sz="24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Freeform 5"/>
          <p:cNvSpPr>
            <a:spLocks noChangeAspect="1"/>
          </p:cNvSpPr>
          <p:nvPr/>
        </p:nvSpPr>
        <p:spPr bwMode="auto">
          <a:xfrm>
            <a:off x="3903694" y="2324122"/>
            <a:ext cx="3332162" cy="4049713"/>
          </a:xfrm>
          <a:custGeom>
            <a:avLst/>
            <a:gdLst>
              <a:gd name="T0" fmla="*/ 2147483647 w 4544"/>
              <a:gd name="T1" fmla="*/ 2147483647 h 6493"/>
              <a:gd name="T2" fmla="*/ 2147483647 w 4544"/>
              <a:gd name="T3" fmla="*/ 2147483647 h 6493"/>
              <a:gd name="T4" fmla="*/ 2147483647 w 4544"/>
              <a:gd name="T5" fmla="*/ 2147483647 h 6493"/>
              <a:gd name="T6" fmla="*/ 2147483647 w 4544"/>
              <a:gd name="T7" fmla="*/ 2147483647 h 6493"/>
              <a:gd name="T8" fmla="*/ 2147483647 w 4544"/>
              <a:gd name="T9" fmla="*/ 2147483647 h 6493"/>
              <a:gd name="T10" fmla="*/ 2147483647 w 4544"/>
              <a:gd name="T11" fmla="*/ 2147483647 h 6493"/>
              <a:gd name="T12" fmla="*/ 2147483647 w 4544"/>
              <a:gd name="T13" fmla="*/ 2147483647 h 6493"/>
              <a:gd name="T14" fmla="*/ 2147483647 w 4544"/>
              <a:gd name="T15" fmla="*/ 2147483647 h 6493"/>
              <a:gd name="T16" fmla="*/ 2147483647 w 4544"/>
              <a:gd name="T17" fmla="*/ 2147483647 h 6493"/>
              <a:gd name="T18" fmla="*/ 2147483647 w 4544"/>
              <a:gd name="T19" fmla="*/ 2147483647 h 6493"/>
              <a:gd name="T20" fmla="*/ 2147483647 w 4544"/>
              <a:gd name="T21" fmla="*/ 2147483647 h 6493"/>
              <a:gd name="T22" fmla="*/ 2147483647 w 4544"/>
              <a:gd name="T23" fmla="*/ 2147483647 h 6493"/>
              <a:gd name="T24" fmla="*/ 2147483647 w 4544"/>
              <a:gd name="T25" fmla="*/ 2147483647 h 6493"/>
              <a:gd name="T26" fmla="*/ 2147483647 w 4544"/>
              <a:gd name="T27" fmla="*/ 2147483647 h 6493"/>
              <a:gd name="T28" fmla="*/ 2147483647 w 4544"/>
              <a:gd name="T29" fmla="*/ 2147483647 h 6493"/>
              <a:gd name="T30" fmla="*/ 2147483647 w 4544"/>
              <a:gd name="T31" fmla="*/ 2147483647 h 6493"/>
              <a:gd name="T32" fmla="*/ 2147483647 w 4544"/>
              <a:gd name="T33" fmla="*/ 2147483647 h 6493"/>
              <a:gd name="T34" fmla="*/ 2147483647 w 4544"/>
              <a:gd name="T35" fmla="*/ 2147483647 h 6493"/>
              <a:gd name="T36" fmla="*/ 2147483647 w 4544"/>
              <a:gd name="T37" fmla="*/ 2147483647 h 6493"/>
              <a:gd name="T38" fmla="*/ 2147483647 w 4544"/>
              <a:gd name="T39" fmla="*/ 2147483647 h 6493"/>
              <a:gd name="T40" fmla="*/ 2147483647 w 4544"/>
              <a:gd name="T41" fmla="*/ 2147483647 h 6493"/>
              <a:gd name="T42" fmla="*/ 2147483647 w 4544"/>
              <a:gd name="T43" fmla="*/ 2147483647 h 6493"/>
              <a:gd name="T44" fmla="*/ 2147483647 w 4544"/>
              <a:gd name="T45" fmla="*/ 2147483647 h 6493"/>
              <a:gd name="T46" fmla="*/ 2147483647 w 4544"/>
              <a:gd name="T47" fmla="*/ 2147483647 h 6493"/>
              <a:gd name="T48" fmla="*/ 2147483647 w 4544"/>
              <a:gd name="T49" fmla="*/ 2147483647 h 6493"/>
              <a:gd name="T50" fmla="*/ 2147483647 w 4544"/>
              <a:gd name="T51" fmla="*/ 2147483647 h 6493"/>
              <a:gd name="T52" fmla="*/ 2147483647 w 4544"/>
              <a:gd name="T53" fmla="*/ 2147483647 h 6493"/>
              <a:gd name="T54" fmla="*/ 2147483647 w 4544"/>
              <a:gd name="T55" fmla="*/ 2147483647 h 6493"/>
              <a:gd name="T56" fmla="*/ 2147483647 w 4544"/>
              <a:gd name="T57" fmla="*/ 2147483647 h 6493"/>
              <a:gd name="T58" fmla="*/ 2147483647 w 4544"/>
              <a:gd name="T59" fmla="*/ 2147483647 h 6493"/>
              <a:gd name="T60" fmla="*/ 2147483647 w 4544"/>
              <a:gd name="T61" fmla="*/ 2147483647 h 6493"/>
              <a:gd name="T62" fmla="*/ 2147483647 w 4544"/>
              <a:gd name="T63" fmla="*/ 2147483647 h 6493"/>
              <a:gd name="T64" fmla="*/ 2147483647 w 4544"/>
              <a:gd name="T65" fmla="*/ 2147483647 h 6493"/>
              <a:gd name="T66" fmla="*/ 2147483647 w 4544"/>
              <a:gd name="T67" fmla="*/ 2147483647 h 6493"/>
              <a:gd name="T68" fmla="*/ 2147483647 w 4544"/>
              <a:gd name="T69" fmla="*/ 2147483647 h 6493"/>
              <a:gd name="T70" fmla="*/ 2147483647 w 4544"/>
              <a:gd name="T71" fmla="*/ 2147483647 h 6493"/>
              <a:gd name="T72" fmla="*/ 2147483647 w 4544"/>
              <a:gd name="T73" fmla="*/ 2147483647 h 6493"/>
              <a:gd name="T74" fmla="*/ 2147483647 w 4544"/>
              <a:gd name="T75" fmla="*/ 2147483647 h 6493"/>
              <a:gd name="T76" fmla="*/ 2147483647 w 4544"/>
              <a:gd name="T77" fmla="*/ 0 h 649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4544"/>
              <a:gd name="T118" fmla="*/ 0 h 6493"/>
              <a:gd name="T119" fmla="*/ 4544 w 4544"/>
              <a:gd name="T120" fmla="*/ 6493 h 6493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4544" h="6493">
                <a:moveTo>
                  <a:pt x="3014" y="0"/>
                </a:moveTo>
                <a:lnTo>
                  <a:pt x="3500" y="799"/>
                </a:lnTo>
                <a:lnTo>
                  <a:pt x="3723" y="1009"/>
                </a:lnTo>
                <a:lnTo>
                  <a:pt x="4159" y="1644"/>
                </a:lnTo>
                <a:lnTo>
                  <a:pt x="4322" y="2066"/>
                </a:lnTo>
                <a:lnTo>
                  <a:pt x="4387" y="2560"/>
                </a:lnTo>
                <a:lnTo>
                  <a:pt x="4364" y="3392"/>
                </a:lnTo>
                <a:lnTo>
                  <a:pt x="4412" y="3851"/>
                </a:lnTo>
                <a:lnTo>
                  <a:pt x="4544" y="3851"/>
                </a:lnTo>
                <a:lnTo>
                  <a:pt x="4340" y="4568"/>
                </a:lnTo>
                <a:lnTo>
                  <a:pt x="4183" y="4890"/>
                </a:lnTo>
                <a:lnTo>
                  <a:pt x="3681" y="5314"/>
                </a:lnTo>
                <a:lnTo>
                  <a:pt x="3218" y="5203"/>
                </a:lnTo>
                <a:lnTo>
                  <a:pt x="2900" y="5722"/>
                </a:lnTo>
                <a:lnTo>
                  <a:pt x="2809" y="5553"/>
                </a:lnTo>
                <a:lnTo>
                  <a:pt x="2422" y="5432"/>
                </a:lnTo>
                <a:lnTo>
                  <a:pt x="2306" y="5456"/>
                </a:lnTo>
                <a:lnTo>
                  <a:pt x="2010" y="5601"/>
                </a:lnTo>
                <a:lnTo>
                  <a:pt x="2098" y="5722"/>
                </a:lnTo>
                <a:lnTo>
                  <a:pt x="2060" y="5880"/>
                </a:lnTo>
                <a:lnTo>
                  <a:pt x="1919" y="5975"/>
                </a:lnTo>
                <a:lnTo>
                  <a:pt x="1738" y="5722"/>
                </a:lnTo>
                <a:lnTo>
                  <a:pt x="1715" y="6094"/>
                </a:lnTo>
                <a:lnTo>
                  <a:pt x="1574" y="6187"/>
                </a:lnTo>
                <a:lnTo>
                  <a:pt x="1456" y="6211"/>
                </a:lnTo>
                <a:lnTo>
                  <a:pt x="1389" y="6094"/>
                </a:lnTo>
                <a:lnTo>
                  <a:pt x="1548" y="5975"/>
                </a:lnTo>
                <a:lnTo>
                  <a:pt x="1574" y="5839"/>
                </a:lnTo>
                <a:lnTo>
                  <a:pt x="1235" y="6001"/>
                </a:lnTo>
                <a:lnTo>
                  <a:pt x="1004" y="6265"/>
                </a:lnTo>
                <a:lnTo>
                  <a:pt x="915" y="6265"/>
                </a:lnTo>
                <a:lnTo>
                  <a:pt x="839" y="6118"/>
                </a:lnTo>
                <a:lnTo>
                  <a:pt x="515" y="6450"/>
                </a:lnTo>
                <a:lnTo>
                  <a:pt x="499" y="6236"/>
                </a:lnTo>
                <a:lnTo>
                  <a:pt x="294" y="6306"/>
                </a:lnTo>
                <a:lnTo>
                  <a:pt x="208" y="6493"/>
                </a:lnTo>
                <a:lnTo>
                  <a:pt x="128" y="6399"/>
                </a:lnTo>
                <a:lnTo>
                  <a:pt x="271" y="5975"/>
                </a:lnTo>
                <a:lnTo>
                  <a:pt x="515" y="6068"/>
                </a:lnTo>
                <a:lnTo>
                  <a:pt x="499" y="5908"/>
                </a:lnTo>
                <a:lnTo>
                  <a:pt x="568" y="5739"/>
                </a:lnTo>
                <a:lnTo>
                  <a:pt x="454" y="5668"/>
                </a:lnTo>
                <a:lnTo>
                  <a:pt x="332" y="5815"/>
                </a:lnTo>
                <a:lnTo>
                  <a:pt x="247" y="5625"/>
                </a:lnTo>
                <a:lnTo>
                  <a:pt x="385" y="5314"/>
                </a:lnTo>
                <a:lnTo>
                  <a:pt x="385" y="5085"/>
                </a:lnTo>
                <a:lnTo>
                  <a:pt x="635" y="4611"/>
                </a:lnTo>
                <a:lnTo>
                  <a:pt x="568" y="4518"/>
                </a:lnTo>
                <a:lnTo>
                  <a:pt x="772" y="4354"/>
                </a:lnTo>
                <a:lnTo>
                  <a:pt x="839" y="4186"/>
                </a:lnTo>
                <a:lnTo>
                  <a:pt x="749" y="4045"/>
                </a:lnTo>
                <a:lnTo>
                  <a:pt x="749" y="3933"/>
                </a:lnTo>
                <a:lnTo>
                  <a:pt x="593" y="3788"/>
                </a:lnTo>
                <a:lnTo>
                  <a:pt x="454" y="2943"/>
                </a:lnTo>
                <a:lnTo>
                  <a:pt x="309" y="2872"/>
                </a:lnTo>
                <a:lnTo>
                  <a:pt x="385" y="3129"/>
                </a:lnTo>
                <a:lnTo>
                  <a:pt x="247" y="3192"/>
                </a:lnTo>
                <a:lnTo>
                  <a:pt x="128" y="2982"/>
                </a:lnTo>
                <a:lnTo>
                  <a:pt x="0" y="2982"/>
                </a:lnTo>
                <a:lnTo>
                  <a:pt x="18" y="2755"/>
                </a:lnTo>
                <a:lnTo>
                  <a:pt x="208" y="2584"/>
                </a:lnTo>
                <a:lnTo>
                  <a:pt x="721" y="2463"/>
                </a:lnTo>
                <a:lnTo>
                  <a:pt x="1029" y="2662"/>
                </a:lnTo>
                <a:lnTo>
                  <a:pt x="915" y="2448"/>
                </a:lnTo>
                <a:lnTo>
                  <a:pt x="915" y="2238"/>
                </a:lnTo>
                <a:lnTo>
                  <a:pt x="821" y="2135"/>
                </a:lnTo>
                <a:lnTo>
                  <a:pt x="915" y="1949"/>
                </a:lnTo>
                <a:lnTo>
                  <a:pt x="707" y="1856"/>
                </a:lnTo>
                <a:lnTo>
                  <a:pt x="617" y="1711"/>
                </a:lnTo>
                <a:lnTo>
                  <a:pt x="593" y="1618"/>
                </a:lnTo>
                <a:lnTo>
                  <a:pt x="658" y="1603"/>
                </a:lnTo>
                <a:lnTo>
                  <a:pt x="477" y="1312"/>
                </a:lnTo>
                <a:lnTo>
                  <a:pt x="477" y="1195"/>
                </a:lnTo>
                <a:lnTo>
                  <a:pt x="584" y="1195"/>
                </a:lnTo>
                <a:lnTo>
                  <a:pt x="1416" y="518"/>
                </a:lnTo>
                <a:lnTo>
                  <a:pt x="2214" y="492"/>
                </a:lnTo>
                <a:lnTo>
                  <a:pt x="2578" y="346"/>
                </a:lnTo>
                <a:lnTo>
                  <a:pt x="3014" y="0"/>
                </a:lnTo>
                <a:close/>
              </a:path>
            </a:pathLst>
          </a:custGeom>
          <a:gradFill rotWithShape="0">
            <a:gsLst>
              <a:gs pos="0">
                <a:srgbClr val="CCFF33"/>
              </a:gs>
              <a:gs pos="100000">
                <a:srgbClr val="87A921"/>
              </a:gs>
            </a:gsLst>
            <a:lin ang="0" scaled="1"/>
          </a:gradFill>
          <a:ln w="1651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4616481" y="4159272"/>
            <a:ext cx="1550988" cy="455613"/>
            <a:chOff x="1474" y="2160"/>
            <a:chExt cx="1185" cy="394"/>
          </a:xfrm>
        </p:grpSpPr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1888" y="2160"/>
              <a:ext cx="771" cy="3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Daejeon, KISTI</a:t>
              </a:r>
            </a:p>
          </p:txBody>
        </p:sp>
        <p:pic>
          <p:nvPicPr>
            <p:cNvPr id="11" name="Picture 8" descr="KISTI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474" y="2168"/>
              <a:ext cx="504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4616481" y="3268685"/>
            <a:ext cx="1127125" cy="461962"/>
            <a:chOff x="2200" y="1426"/>
            <a:chExt cx="861" cy="400"/>
          </a:xfrm>
        </p:grpSpPr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289" y="1431"/>
              <a:ext cx="772" cy="39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Seoul,</a:t>
              </a:r>
              <a:br>
                <a:rPr lang="en-US" altLang="ko-KR" sz="1200"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SNU</a:t>
              </a:r>
            </a:p>
          </p:txBody>
        </p:sp>
        <p:pic>
          <p:nvPicPr>
            <p:cNvPr id="14" name="Picture 11" descr="SNU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200" y="1426"/>
              <a:ext cx="28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149881" y="3635397"/>
            <a:ext cx="238125" cy="471488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 type="stealth" w="med" len="sm"/>
            <a:tailEnd type="stealth" w="med" len="sm"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5329269" y="3779860"/>
            <a:ext cx="9509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KREONET</a:t>
            </a:r>
          </a:p>
        </p:txBody>
      </p: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4943506" y="4648222"/>
            <a:ext cx="1306513" cy="525463"/>
            <a:chOff x="2744" y="3619"/>
            <a:chExt cx="998" cy="454"/>
          </a:xfrm>
        </p:grpSpPr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2744" y="3836"/>
              <a:ext cx="998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Portal Server</a:t>
              </a:r>
            </a:p>
          </p:txBody>
        </p:sp>
        <p:pic>
          <p:nvPicPr>
            <p:cNvPr id="19" name="Picture 16" descr="j0285750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016" y="3619"/>
              <a:ext cx="454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5595969" y="4645047"/>
            <a:ext cx="1574800" cy="528638"/>
            <a:chOff x="2789" y="2128"/>
            <a:chExt cx="1202" cy="458"/>
          </a:xfrm>
        </p:grpSpPr>
        <p:pic>
          <p:nvPicPr>
            <p:cNvPr id="21" name="Picture 18" descr="04080001"/>
            <p:cNvPicPr>
              <a:picLocks noChangeAspect="1" noChangeArrowheads="1"/>
            </p:cNvPicPr>
            <p:nvPr/>
          </p:nvPicPr>
          <p:blipFill>
            <a:blip r:embed="rId9"/>
            <a:srcRect l="10558" b="-1700"/>
            <a:stretch>
              <a:fillRect/>
            </a:stretch>
          </p:blipFill>
          <p:spPr bwMode="auto">
            <a:xfrm>
              <a:off x="3243" y="2128"/>
              <a:ext cx="29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2789" y="2349"/>
              <a:ext cx="1202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Cluster</a:t>
              </a:r>
            </a:p>
          </p:txBody>
        </p:sp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794281" y="5229247"/>
            <a:ext cx="1512888" cy="471488"/>
            <a:chOff x="3379" y="3657"/>
            <a:chExt cx="1155" cy="408"/>
          </a:xfrm>
        </p:grpSpPr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3379" y="3827"/>
              <a:ext cx="115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DB Server</a:t>
              </a:r>
            </a:p>
          </p:txBody>
        </p:sp>
        <p:grpSp>
          <p:nvGrpSpPr>
            <p:cNvPr id="25" name="Group 22"/>
            <p:cNvGrpSpPr>
              <a:grpSpLocks/>
            </p:cNvGrpSpPr>
            <p:nvPr/>
          </p:nvGrpSpPr>
          <p:grpSpPr bwMode="auto">
            <a:xfrm>
              <a:off x="3833" y="3657"/>
              <a:ext cx="251" cy="207"/>
              <a:chOff x="2106" y="1068"/>
              <a:chExt cx="2316" cy="2184"/>
            </a:xfrm>
          </p:grpSpPr>
          <p:pic>
            <p:nvPicPr>
              <p:cNvPr id="26" name="Picture 23" descr="MCj01974380000[1]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2106" y="1068"/>
                <a:ext cx="1548" cy="2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Picture 24" descr="MCj00792100000[1]"/>
              <p:cNvPicPr>
                <a:picLocks noChangeAspect="1" noChangeArrowheads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 bwMode="auto">
              <a:xfrm>
                <a:off x="3630" y="1079"/>
                <a:ext cx="792" cy="2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4051331" y="4578372"/>
            <a:ext cx="1512888" cy="600075"/>
            <a:chOff x="1655" y="2134"/>
            <a:chExt cx="1155" cy="518"/>
          </a:xfrm>
        </p:grpSpPr>
        <p:pic>
          <p:nvPicPr>
            <p:cNvPr id="29" name="Picture 26" descr="EMB000009e836cc"/>
            <p:cNvPicPr>
              <a:picLocks noChangeAspect="1" noChangeArrowheads="1"/>
            </p:cNvPicPr>
            <p:nvPr/>
          </p:nvPicPr>
          <p:blipFill>
            <a:blip r:embed="rId12"/>
            <a:srcRect l="39703" t="59096" r="43842" b="15329"/>
            <a:stretch>
              <a:fillRect/>
            </a:stretch>
          </p:blipFill>
          <p:spPr bwMode="auto">
            <a:xfrm>
              <a:off x="2084" y="2134"/>
              <a:ext cx="297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1655" y="2413"/>
              <a:ext cx="1155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Storage</a:t>
              </a:r>
            </a:p>
          </p:txBody>
        </p:sp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4229131" y="2849585"/>
            <a:ext cx="1574800" cy="530225"/>
            <a:chOff x="2789" y="2128"/>
            <a:chExt cx="1202" cy="459"/>
          </a:xfrm>
        </p:grpSpPr>
        <p:pic>
          <p:nvPicPr>
            <p:cNvPr id="32" name="Picture 29" descr="04080001"/>
            <p:cNvPicPr>
              <a:picLocks noChangeAspect="1" noChangeArrowheads="1"/>
            </p:cNvPicPr>
            <p:nvPr/>
          </p:nvPicPr>
          <p:blipFill>
            <a:blip r:embed="rId9"/>
            <a:srcRect l="10558" b="-1700"/>
            <a:stretch>
              <a:fillRect/>
            </a:stretch>
          </p:blipFill>
          <p:spPr bwMode="auto">
            <a:xfrm>
              <a:off x="3243" y="2128"/>
              <a:ext cx="29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Text Box 30"/>
            <p:cNvSpPr txBox="1">
              <a:spLocks noChangeArrowheads="1"/>
            </p:cNvSpPr>
            <p:nvPr/>
          </p:nvSpPr>
          <p:spPr bwMode="auto">
            <a:xfrm>
              <a:off x="2789" y="2349"/>
              <a:ext cx="120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Cluster</a:t>
              </a:r>
            </a:p>
          </p:txBody>
        </p:sp>
      </p:grp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5030819" y="4787922"/>
            <a:ext cx="2381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5921406" y="4787922"/>
            <a:ext cx="23971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 flipV="1">
            <a:off x="5567394" y="5051447"/>
            <a:ext cx="0" cy="1571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 flipV="1">
            <a:off x="5662644" y="4340247"/>
            <a:ext cx="1728787" cy="358775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 type="stealth" w="med" len="sm"/>
            <a:tailEnd type="stealth" w="med" len="sm"/>
          </a:ln>
        </p:spPr>
        <p:txBody>
          <a:bodyPr wrap="none"/>
          <a:lstStyle/>
          <a:p>
            <a:endParaRPr lang="ko-KR" altLang="en-US"/>
          </a:p>
        </p:txBody>
      </p:sp>
      <p:pic>
        <p:nvPicPr>
          <p:cNvPr id="38" name="Picture 35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391431" y="4267222"/>
            <a:ext cx="860425" cy="266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9" name="Picture 37" descr="04080001"/>
          <p:cNvPicPr>
            <a:picLocks noChangeAspect="1" noChangeArrowheads="1"/>
          </p:cNvPicPr>
          <p:nvPr/>
        </p:nvPicPr>
        <p:blipFill>
          <a:blip r:embed="rId9"/>
          <a:srcRect l="10558" b="-1700"/>
          <a:stretch>
            <a:fillRect/>
          </a:stretch>
        </p:blipFill>
        <p:spPr bwMode="auto">
          <a:xfrm>
            <a:off x="7391431" y="4581547"/>
            <a:ext cx="385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7348569" y="4837135"/>
            <a:ext cx="4889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Cluster</a:t>
            </a:r>
          </a:p>
        </p:txBody>
      </p: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7835931" y="4581547"/>
            <a:ext cx="604838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Sakura,AIST, Japan</a:t>
            </a:r>
          </a:p>
        </p:txBody>
      </p:sp>
      <p:pic>
        <p:nvPicPr>
          <p:cNvPr id="42" name="Picture 41" descr="04080001"/>
          <p:cNvPicPr>
            <a:picLocks noChangeAspect="1" noChangeArrowheads="1"/>
          </p:cNvPicPr>
          <p:nvPr/>
        </p:nvPicPr>
        <p:blipFill>
          <a:blip r:embed="rId9"/>
          <a:srcRect l="10558" b="-1700"/>
          <a:stretch>
            <a:fillRect/>
          </a:stretch>
        </p:blipFill>
        <p:spPr bwMode="auto">
          <a:xfrm>
            <a:off x="7391431" y="5068910"/>
            <a:ext cx="38576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7348569" y="5324497"/>
            <a:ext cx="488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Cluster</a:t>
            </a:r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7837519" y="506891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SDSC, USA</a:t>
            </a:r>
          </a:p>
        </p:txBody>
      </p:sp>
      <p:pic>
        <p:nvPicPr>
          <p:cNvPr id="45" name="Picture 41" descr="04080001"/>
          <p:cNvPicPr>
            <a:picLocks noChangeAspect="1" noChangeArrowheads="1"/>
          </p:cNvPicPr>
          <p:nvPr/>
        </p:nvPicPr>
        <p:blipFill>
          <a:blip r:embed="rId9"/>
          <a:srcRect l="10558" b="-1700"/>
          <a:stretch>
            <a:fillRect/>
          </a:stretch>
        </p:blipFill>
        <p:spPr bwMode="auto">
          <a:xfrm>
            <a:off x="7420006" y="5564210"/>
            <a:ext cx="385763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Text Box 42"/>
          <p:cNvSpPr txBox="1">
            <a:spLocks noChangeArrowheads="1"/>
          </p:cNvSpPr>
          <p:nvPr/>
        </p:nvSpPr>
        <p:spPr bwMode="auto">
          <a:xfrm>
            <a:off x="7377144" y="5819797"/>
            <a:ext cx="488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Cluster</a:t>
            </a:r>
          </a:p>
        </p:txBody>
      </p:sp>
      <p:sp>
        <p:nvSpPr>
          <p:cNvPr id="47" name="Text Box 43"/>
          <p:cNvSpPr txBox="1">
            <a:spLocks noChangeArrowheads="1"/>
          </p:cNvSpPr>
          <p:nvPr/>
        </p:nvSpPr>
        <p:spPr bwMode="auto">
          <a:xfrm>
            <a:off x="7866094" y="5564210"/>
            <a:ext cx="892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UPRM, Puerto Rico</a:t>
            </a:r>
          </a:p>
        </p:txBody>
      </p:sp>
      <p:sp>
        <p:nvSpPr>
          <p:cNvPr id="48" name="Line 34"/>
          <p:cNvSpPr>
            <a:spLocks noChangeShapeType="1"/>
          </p:cNvSpPr>
          <p:nvPr/>
        </p:nvSpPr>
        <p:spPr bwMode="auto">
          <a:xfrm flipH="1">
            <a:off x="3502056" y="4843485"/>
            <a:ext cx="1944688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 type="stealth" w="med" len="sm"/>
            <a:tailEnd type="stealth" w="med" len="sm"/>
          </a:ln>
        </p:spPr>
        <p:txBody>
          <a:bodyPr wrap="none"/>
          <a:lstStyle/>
          <a:p>
            <a:endParaRPr lang="ko-KR" altLang="en-US"/>
          </a:p>
        </p:txBody>
      </p:sp>
      <p:pic>
        <p:nvPicPr>
          <p:cNvPr id="49" name="Picture 41" descr="04080001"/>
          <p:cNvPicPr>
            <a:picLocks noChangeAspect="1" noChangeArrowheads="1"/>
          </p:cNvPicPr>
          <p:nvPr/>
        </p:nvPicPr>
        <p:blipFill>
          <a:blip r:embed="rId9"/>
          <a:srcRect l="10558" b="-1700"/>
          <a:stretch>
            <a:fillRect/>
          </a:stretch>
        </p:blipFill>
        <p:spPr bwMode="auto">
          <a:xfrm>
            <a:off x="2681319" y="5033985"/>
            <a:ext cx="385762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Text Box 42"/>
          <p:cNvSpPr txBox="1">
            <a:spLocks noChangeArrowheads="1"/>
          </p:cNvSpPr>
          <p:nvPr/>
        </p:nvSpPr>
        <p:spPr bwMode="auto">
          <a:xfrm>
            <a:off x="2638456" y="5289572"/>
            <a:ext cx="488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Cluster</a:t>
            </a:r>
          </a:p>
        </p:txBody>
      </p:sp>
      <p:sp>
        <p:nvSpPr>
          <p:cNvPr id="51" name="Text Box 43"/>
          <p:cNvSpPr txBox="1">
            <a:spLocks noChangeArrowheads="1"/>
          </p:cNvSpPr>
          <p:nvPr/>
        </p:nvSpPr>
        <p:spPr bwMode="auto">
          <a:xfrm>
            <a:off x="3127406" y="5033985"/>
            <a:ext cx="892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NCHC, Taiwan</a:t>
            </a:r>
          </a:p>
        </p:txBody>
      </p:sp>
      <p:pic>
        <p:nvPicPr>
          <p:cNvPr id="52" name="Picture 35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638456" y="4699022"/>
            <a:ext cx="860425" cy="266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3" name="Picture 41" descr="04080001"/>
          <p:cNvPicPr>
            <a:picLocks noChangeAspect="1" noChangeArrowheads="1"/>
          </p:cNvPicPr>
          <p:nvPr/>
        </p:nvPicPr>
        <p:blipFill>
          <a:blip r:embed="rId9"/>
          <a:srcRect l="10558" b="-1700"/>
          <a:stretch>
            <a:fillRect/>
          </a:stretch>
        </p:blipFill>
        <p:spPr bwMode="auto">
          <a:xfrm>
            <a:off x="2752756" y="5537222"/>
            <a:ext cx="385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Text Box 42"/>
          <p:cNvSpPr txBox="1">
            <a:spLocks noChangeArrowheads="1"/>
          </p:cNvSpPr>
          <p:nvPr/>
        </p:nvSpPr>
        <p:spPr bwMode="auto">
          <a:xfrm>
            <a:off x="2709894" y="5792810"/>
            <a:ext cx="4889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Cluster</a:t>
            </a:r>
          </a:p>
        </p:txBody>
      </p:sp>
      <p:sp>
        <p:nvSpPr>
          <p:cNvPr id="55" name="Text Box 43"/>
          <p:cNvSpPr txBox="1">
            <a:spLocks noChangeArrowheads="1"/>
          </p:cNvSpPr>
          <p:nvPr/>
        </p:nvSpPr>
        <p:spPr bwMode="auto">
          <a:xfrm>
            <a:off x="3198844" y="5537222"/>
            <a:ext cx="892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UZH, Switzerland</a:t>
            </a:r>
          </a:p>
        </p:txBody>
      </p:sp>
      <p:pic>
        <p:nvPicPr>
          <p:cNvPr id="56" name="Picture 41" descr="04080001"/>
          <p:cNvPicPr>
            <a:picLocks noChangeAspect="1" noChangeArrowheads="1"/>
          </p:cNvPicPr>
          <p:nvPr/>
        </p:nvPicPr>
        <p:blipFill>
          <a:blip r:embed="rId9"/>
          <a:srcRect l="10558" b="-1700"/>
          <a:stretch>
            <a:fillRect/>
          </a:stretch>
        </p:blipFill>
        <p:spPr bwMode="auto">
          <a:xfrm>
            <a:off x="2681319" y="6042047"/>
            <a:ext cx="385762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Text Box 42"/>
          <p:cNvSpPr txBox="1">
            <a:spLocks noChangeArrowheads="1"/>
          </p:cNvSpPr>
          <p:nvPr/>
        </p:nvSpPr>
        <p:spPr bwMode="auto">
          <a:xfrm>
            <a:off x="2638456" y="6297635"/>
            <a:ext cx="4889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Cluster</a:t>
            </a:r>
          </a:p>
        </p:txBody>
      </p:sp>
      <p:sp>
        <p:nvSpPr>
          <p:cNvPr id="58" name="Text Box 43"/>
          <p:cNvSpPr txBox="1">
            <a:spLocks noChangeArrowheads="1"/>
          </p:cNvSpPr>
          <p:nvPr/>
        </p:nvSpPr>
        <p:spPr bwMode="auto">
          <a:xfrm>
            <a:off x="3127406" y="6042047"/>
            <a:ext cx="892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NCHC, Taiwan</a:t>
            </a:r>
          </a:p>
        </p:txBody>
      </p:sp>
      <p:pic>
        <p:nvPicPr>
          <p:cNvPr id="59" name="Picture 41" descr="04080001"/>
          <p:cNvPicPr>
            <a:picLocks noChangeAspect="1" noChangeArrowheads="1"/>
          </p:cNvPicPr>
          <p:nvPr/>
        </p:nvPicPr>
        <p:blipFill>
          <a:blip r:embed="rId9"/>
          <a:srcRect l="10558" b="-1700"/>
          <a:stretch>
            <a:fillRect/>
          </a:stretch>
        </p:blipFill>
        <p:spPr bwMode="auto">
          <a:xfrm>
            <a:off x="6583394" y="6119835"/>
            <a:ext cx="385762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41" descr="04080001"/>
          <p:cNvPicPr>
            <a:picLocks noChangeAspect="1" noChangeArrowheads="1"/>
          </p:cNvPicPr>
          <p:nvPr/>
        </p:nvPicPr>
        <p:blipFill>
          <a:blip r:embed="rId9"/>
          <a:srcRect l="10558" b="-1700"/>
          <a:stretch>
            <a:fillRect/>
          </a:stretch>
        </p:blipFill>
        <p:spPr bwMode="auto">
          <a:xfrm>
            <a:off x="7154894" y="6119835"/>
            <a:ext cx="385762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41" descr="04080001"/>
          <p:cNvPicPr>
            <a:picLocks noChangeAspect="1" noChangeArrowheads="1"/>
          </p:cNvPicPr>
          <p:nvPr/>
        </p:nvPicPr>
        <p:blipFill>
          <a:blip r:embed="rId9"/>
          <a:srcRect l="10558" b="-1700"/>
          <a:stretch>
            <a:fillRect/>
          </a:stretch>
        </p:blipFill>
        <p:spPr bwMode="auto">
          <a:xfrm>
            <a:off x="7797831" y="6119835"/>
            <a:ext cx="385763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Statistics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How many resources in PRAGMA are used in e-AIRS?</a:t>
            </a:r>
          </a:p>
          <a:p>
            <a:pPr lvl="1"/>
            <a:r>
              <a:rPr lang="en-US" altLang="ko-KR" dirty="0" smtClean="0"/>
              <a:t>Ver. 1</a:t>
            </a:r>
          </a:p>
          <a:p>
            <a:pPr lvl="2"/>
            <a:r>
              <a:rPr lang="en-US" altLang="ko-KR" dirty="0" smtClean="0"/>
              <a:t>AIST( Japan), Sakura(Japan)</a:t>
            </a:r>
          </a:p>
          <a:p>
            <a:pPr lvl="2"/>
            <a:r>
              <a:rPr lang="en-US" altLang="ko-KR" dirty="0" smtClean="0"/>
              <a:t>GT4 only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Ver. 2</a:t>
            </a:r>
          </a:p>
          <a:p>
            <a:pPr lvl="2"/>
            <a:r>
              <a:rPr lang="en-US" altLang="ko-KR" dirty="0" smtClean="0"/>
              <a:t>Available 15 sites</a:t>
            </a:r>
          </a:p>
          <a:p>
            <a:pPr lvl="2"/>
            <a:r>
              <a:rPr lang="en-US" altLang="ko-KR" dirty="0" smtClean="0"/>
              <a:t>So far, 300 CPUs</a:t>
            </a:r>
          </a:p>
          <a:p>
            <a:pPr lvl="2"/>
            <a:r>
              <a:rPr lang="en-US" altLang="ko-KR" dirty="0" smtClean="0"/>
              <a:t>9 sites including AIST (Japan)</a:t>
            </a: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857752" y="1428732"/>
          <a:ext cx="3890459" cy="514353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28628"/>
                <a:gridCol w="571504"/>
                <a:gridCol w="1743576"/>
                <a:gridCol w="543198"/>
                <a:gridCol w="603553"/>
              </a:tblGrid>
              <a:tr h="316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latin typeface="Times New Roman"/>
                        </a:rPr>
                        <a:t>1</a:t>
                      </a:r>
                      <a:endParaRPr lang="en-US" sz="800" b="1" i="0" u="none" strike="noStrike" dirty="0">
                        <a:latin typeface="Times New Roman"/>
                      </a:endParaRPr>
                    </a:p>
                  </a:txBody>
                  <a:tcPr marL="7554" marR="7554" marT="75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/>
                        <a:t>AIST</a:t>
                      </a:r>
                      <a:endParaRPr lang="en-US" sz="800" b="1" i="0" u="none" strike="noStrike" dirty="0">
                        <a:latin typeface="Times New Roman"/>
                      </a:endParaRPr>
                    </a:p>
                  </a:txBody>
                  <a:tcPr marL="7554" marR="7554" marT="75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latin typeface="Times New Roman"/>
                        </a:rPr>
                        <a:t>fsvc001.asc.hpcc.jp</a:t>
                      </a:r>
                      <a:endParaRPr lang="en-US" sz="1000" b="1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/>
                        <a:t>128</a:t>
                      </a:r>
                      <a:endParaRPr lang="en-US" altLang="ko-KR" sz="1000" b="1" i="0" u="none" strike="noStrike" dirty="0">
                        <a:solidFill>
                          <a:srgbClr val="003366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/>
                        <a:t>Y</a:t>
                      </a:r>
                      <a:endParaRPr lang="en-US" sz="1000" b="1" i="0" u="none" strike="noStrike">
                        <a:solidFill>
                          <a:srgbClr val="003366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3212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latin typeface="Times New Roman"/>
                        </a:rPr>
                        <a:t>2</a:t>
                      </a:r>
                      <a:endParaRPr lang="en-US" sz="800" b="1" i="0" u="none" strike="noStrike" dirty="0">
                        <a:latin typeface="Times New Roman"/>
                      </a:endParaRPr>
                    </a:p>
                  </a:txBody>
                  <a:tcPr marL="7554" marR="7554" marT="75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/>
                        <a:t>AIST</a:t>
                      </a:r>
                      <a:endParaRPr lang="en-US" sz="800" b="1" i="0" u="none" strike="noStrike">
                        <a:latin typeface="Times New Roman"/>
                      </a:endParaRPr>
                    </a:p>
                  </a:txBody>
                  <a:tcPr marL="7554" marR="7554" marT="75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latin typeface="Times New Roman"/>
                        </a:rPr>
                        <a:t>sakura.hpcc.jp</a:t>
                      </a:r>
                      <a:endParaRPr lang="en-US" sz="1000" b="1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/>
                        <a:t>34</a:t>
                      </a:r>
                      <a:endParaRPr lang="en-US" altLang="ko-KR" sz="1000" b="1" i="0" u="none" strike="noStrike">
                        <a:solidFill>
                          <a:srgbClr val="003366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/>
                        <a:t>Y</a:t>
                      </a:r>
                      <a:endParaRPr lang="en-US" sz="1000" b="1" i="0" u="none" strike="noStrike">
                        <a:solidFill>
                          <a:srgbClr val="003366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3386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latin typeface="Times New Roman"/>
                        </a:rPr>
                        <a:t>3</a:t>
                      </a:r>
                      <a:endParaRPr lang="en-US" sz="800" b="1" i="0" u="none" strike="noStrike" dirty="0">
                        <a:latin typeface="Times New Roman"/>
                      </a:endParaRPr>
                    </a:p>
                  </a:txBody>
                  <a:tcPr marL="7554" marR="7554" marT="75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/>
                        <a:t>ASGC</a:t>
                      </a:r>
                      <a:endParaRPr lang="en-US" sz="800" b="1" i="0" u="none" strike="noStrike">
                        <a:latin typeface="Times New Roman"/>
                      </a:endParaRPr>
                    </a:p>
                  </a:txBody>
                  <a:tcPr marL="7554" marR="7554" marT="75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latin typeface="Times New Roman"/>
                        </a:rPr>
                        <a:t>pragma001.grid.sinica.edu.tw</a:t>
                      </a:r>
                      <a:endParaRPr lang="en-US" sz="1000" b="1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/>
                        <a:t>6</a:t>
                      </a:r>
                      <a:endParaRPr lang="en-US" altLang="ko-KR" sz="1000" b="1" i="0" u="none" strike="noStrike">
                        <a:solidFill>
                          <a:srgbClr val="FF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/>
                        <a:t>GT2</a:t>
                      </a:r>
                      <a:endParaRPr lang="en-US" sz="1000" b="1" i="0" u="none" strike="noStrike">
                        <a:solidFill>
                          <a:srgbClr val="FF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316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latin typeface="Times New Roman"/>
                        </a:rPr>
                        <a:t>4</a:t>
                      </a:r>
                      <a:endParaRPr lang="en-US" sz="800" b="1" i="0" u="none" strike="noStrike" dirty="0">
                        <a:latin typeface="Times New Roman"/>
                      </a:endParaRPr>
                    </a:p>
                  </a:txBody>
                  <a:tcPr marL="7554" marR="7554" marT="75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/>
                        <a:t>BU</a:t>
                      </a:r>
                      <a:endParaRPr lang="en-US" sz="800" b="1" i="0" u="none" strike="noStrike">
                        <a:latin typeface="Times New Roman"/>
                      </a:endParaRPr>
                    </a:p>
                  </a:txBody>
                  <a:tcPr marL="7554" marR="7554" marT="75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latin typeface="Times New Roman"/>
                        </a:rPr>
                        <a:t>pop.cs.binghamton.edu</a:t>
                      </a:r>
                      <a:endParaRPr lang="en-US" sz="1000" b="1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/>
                        <a:t>12</a:t>
                      </a:r>
                      <a:endParaRPr lang="en-US" altLang="ko-KR" sz="1000" b="1" i="0" u="none" strike="noStrike"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/>
                        <a:t>GT2</a:t>
                      </a:r>
                      <a:endParaRPr lang="en-US" sz="1000" b="1" i="0" u="none" strike="noStrike">
                        <a:solidFill>
                          <a:srgbClr val="FF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316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latin typeface="Times New Roman"/>
                        </a:rPr>
                        <a:t>5</a:t>
                      </a:r>
                      <a:endParaRPr lang="en-US" sz="800" b="1" i="0" u="none" strike="noStrike" dirty="0">
                        <a:latin typeface="Times New Roman"/>
                      </a:endParaRPr>
                    </a:p>
                  </a:txBody>
                  <a:tcPr marL="7554" marR="7554" marT="75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/>
                        <a:t>CNIC</a:t>
                      </a:r>
                      <a:endParaRPr lang="en-US" sz="800" b="1" i="0" u="none" strike="noStrike" dirty="0">
                        <a:latin typeface="Times New Roman"/>
                      </a:endParaRPr>
                    </a:p>
                  </a:txBody>
                  <a:tcPr marL="7554" marR="7554" marT="75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latin typeface="Times New Roman"/>
                        </a:rPr>
                        <a:t>pragma.sdg.ac.cn </a:t>
                      </a:r>
                      <a:endParaRPr lang="en-US" sz="1000" b="1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/>
                        <a:t>36</a:t>
                      </a:r>
                      <a:endParaRPr lang="en-US" altLang="ko-KR" sz="1000" b="1" i="0" u="none" strike="noStrike"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/>
                        <a:t>Y</a:t>
                      </a:r>
                      <a:endParaRPr lang="en-US" sz="1000" b="1" i="0" u="none" strike="noStrike"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3439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latin typeface="Times New Roman"/>
                        </a:rPr>
                        <a:t>6</a:t>
                      </a:r>
                      <a:endParaRPr lang="en-US" sz="800" b="1" i="0" u="none" strike="noStrike" dirty="0">
                        <a:latin typeface="Times New Roman"/>
                      </a:endParaRPr>
                    </a:p>
                  </a:txBody>
                  <a:tcPr marL="7554" marR="7554" marT="75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/>
                        <a:t>CUHK</a:t>
                      </a:r>
                      <a:endParaRPr lang="en-US" sz="800" b="1" i="0" u="none" strike="noStrike">
                        <a:latin typeface="Times New Roman"/>
                      </a:endParaRPr>
                    </a:p>
                  </a:txBody>
                  <a:tcPr marL="7554" marR="7554" marT="75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latin typeface="Times New Roman"/>
                        </a:rPr>
                        <a:t>server1.itsc.cuhk.edu.hk</a:t>
                      </a:r>
                      <a:endParaRPr lang="en-US" sz="1000" b="1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/>
                        <a:t>4</a:t>
                      </a:r>
                      <a:endParaRPr lang="en-US" altLang="ko-KR" sz="1000" b="1" i="0" u="none" strike="noStrike"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/>
                        <a:t>Y</a:t>
                      </a:r>
                      <a:endParaRPr lang="en-US" sz="1000" b="1" i="0" u="none" strike="noStrike"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316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latin typeface="Times New Roman"/>
                        </a:rPr>
                        <a:t>7</a:t>
                      </a:r>
                      <a:endParaRPr lang="en-US" sz="800" b="1" i="0" u="none" strike="noStrike" dirty="0">
                        <a:latin typeface="Times New Roman"/>
                      </a:endParaRPr>
                    </a:p>
                  </a:txBody>
                  <a:tcPr marL="7554" marR="7554" marT="75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/>
                        <a:t>SDSC</a:t>
                      </a:r>
                      <a:endParaRPr lang="en-US" sz="800" b="1" i="0" u="none" strike="noStrike">
                        <a:latin typeface="Times New Roman"/>
                      </a:endParaRPr>
                    </a:p>
                  </a:txBody>
                  <a:tcPr marL="7554" marR="7554" marT="75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latin typeface="Times New Roman"/>
                        </a:rPr>
                        <a:t>rocks-52.sdsc.edu</a:t>
                      </a:r>
                      <a:endParaRPr lang="en-US" sz="1000" b="1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/>
                        <a:t>30</a:t>
                      </a:r>
                      <a:endParaRPr lang="en-US" altLang="ko-KR" sz="1000" b="1" i="0" u="none" strike="noStrike"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/>
                        <a:t>GT2</a:t>
                      </a:r>
                      <a:endParaRPr lang="en-US" sz="1000" b="1" i="0" u="none" strike="noStrike">
                        <a:solidFill>
                          <a:srgbClr val="FF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316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latin typeface="Times New Roman"/>
                        </a:rPr>
                        <a:t>8</a:t>
                      </a:r>
                      <a:endParaRPr lang="en-US" sz="800" b="1" i="0" u="none" strike="noStrike" dirty="0">
                        <a:latin typeface="Times New Roman"/>
                      </a:endParaRPr>
                    </a:p>
                  </a:txBody>
                  <a:tcPr marL="7554" marR="7554" marT="75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/>
                        <a:t>SDSC</a:t>
                      </a:r>
                      <a:endParaRPr lang="en-US" sz="800" b="1" i="0" u="none" strike="noStrike">
                        <a:latin typeface="Times New Roman"/>
                      </a:endParaRPr>
                    </a:p>
                  </a:txBody>
                  <a:tcPr marL="7554" marR="7554" marT="75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latin typeface="Times New Roman"/>
                        </a:rPr>
                        <a:t>rocks-153.sdsc.edu</a:t>
                      </a:r>
                      <a:endParaRPr lang="en-US" sz="1000" b="1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/>
                        <a:t>20</a:t>
                      </a:r>
                      <a:endParaRPr lang="en-US" altLang="ko-KR" sz="1000" b="1" i="0" u="none" strike="noStrike"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/>
                        <a:t>GT2</a:t>
                      </a:r>
                      <a:endParaRPr lang="en-US" sz="1000" b="1" i="0" u="none" strike="noStrike">
                        <a:solidFill>
                          <a:srgbClr val="FF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316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latin typeface="Times New Roman"/>
                        </a:rPr>
                        <a:t>9</a:t>
                      </a:r>
                      <a:endParaRPr lang="en-US" sz="800" b="1" i="0" u="none" strike="noStrike" dirty="0">
                        <a:latin typeface="Times New Roman"/>
                      </a:endParaRPr>
                    </a:p>
                  </a:txBody>
                  <a:tcPr marL="7554" marR="7554" marT="75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/>
                        <a:t>SDSC</a:t>
                      </a:r>
                      <a:endParaRPr lang="en-US" sz="800" b="1" i="0" u="none" strike="noStrike">
                        <a:latin typeface="Times New Roman"/>
                      </a:endParaRPr>
                    </a:p>
                  </a:txBody>
                  <a:tcPr marL="7554" marR="7554" marT="75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latin typeface="Times New Roman"/>
                        </a:rPr>
                        <a:t>rocks-96.sdsc.edu</a:t>
                      </a:r>
                      <a:endParaRPr lang="en-US" sz="1000" b="1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/>
                        <a:t>16</a:t>
                      </a:r>
                      <a:endParaRPr lang="en-US" altLang="ko-KR" sz="1000" b="1" i="0" u="none" strike="noStrike"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/>
                        <a:t>GT2</a:t>
                      </a:r>
                      <a:endParaRPr lang="en-US" sz="1000" b="1" i="0" u="none" strike="noStrike">
                        <a:solidFill>
                          <a:srgbClr val="FF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659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latin typeface="Times New Roman"/>
                        </a:rPr>
                        <a:t>10</a:t>
                      </a:r>
                      <a:endParaRPr lang="en-US" sz="800" b="1" i="0" u="none" strike="noStrike" dirty="0">
                        <a:latin typeface="Times New Roman"/>
                      </a:endParaRPr>
                    </a:p>
                  </a:txBody>
                  <a:tcPr marL="7554" marR="7554" marT="75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/>
                        <a:t>ThaiGrid</a:t>
                      </a:r>
                      <a:endParaRPr lang="en-US" sz="800" b="1" i="0" u="none" strike="noStrike">
                        <a:latin typeface="Times New Roman"/>
                      </a:endParaRPr>
                    </a:p>
                  </a:txBody>
                  <a:tcPr marL="7554" marR="7554" marT="75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latin typeface="Times New Roman"/>
                        </a:rPr>
                        <a:t>sunyata.thaigrid.or.th</a:t>
                      </a:r>
                      <a:endParaRPr lang="en-US" sz="1000" b="1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/>
                        <a:t>40</a:t>
                      </a:r>
                      <a:endParaRPr lang="en-US" altLang="ko-KR" sz="1000" b="1" i="0" u="none" strike="noStrike"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/>
                        <a:t>Y</a:t>
                      </a:r>
                      <a:endParaRPr lang="en-US" sz="1000" b="1" i="0" u="none" strike="noStrike"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3567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latin typeface="Times New Roman"/>
                        </a:rPr>
                        <a:t>11</a:t>
                      </a:r>
                      <a:endParaRPr lang="en-US" sz="800" b="1" i="0" u="none" strike="noStrike" dirty="0">
                        <a:latin typeface="Times New Roman"/>
                      </a:endParaRPr>
                    </a:p>
                  </a:txBody>
                  <a:tcPr marL="7554" marR="7554" marT="75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/>
                        <a:t>MIMOS</a:t>
                      </a:r>
                      <a:endParaRPr lang="en-US" sz="800" b="1" i="0" u="none" strike="noStrike">
                        <a:latin typeface="Times New Roman"/>
                      </a:endParaRPr>
                    </a:p>
                  </a:txBody>
                  <a:tcPr marL="7554" marR="7554" marT="75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latin typeface="Times New Roman"/>
                        </a:rPr>
                        <a:t>nucleus.mygridusbio.net.my</a:t>
                      </a:r>
                      <a:endParaRPr lang="en-US" sz="1000" b="1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/>
                        <a:t>16</a:t>
                      </a:r>
                      <a:endParaRPr lang="en-US" altLang="ko-KR" sz="1000" b="1" i="0" u="none" strike="noStrike"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/>
                        <a:t>Y</a:t>
                      </a:r>
                      <a:endParaRPr lang="en-US" sz="1000" b="1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3754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latin typeface="Times New Roman"/>
                        </a:rPr>
                        <a:t>12</a:t>
                      </a:r>
                      <a:endParaRPr lang="en-US" sz="800" b="1" i="0" u="none" strike="noStrike" dirty="0">
                        <a:latin typeface="Times New Roman"/>
                      </a:endParaRPr>
                    </a:p>
                  </a:txBody>
                  <a:tcPr marL="7554" marR="7554" marT="75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/>
                        <a:t>USM</a:t>
                      </a:r>
                      <a:endParaRPr lang="en-US" sz="800" b="1" i="0" u="none" strike="noStrike">
                        <a:latin typeface="Times New Roman"/>
                      </a:endParaRPr>
                    </a:p>
                  </a:txBody>
                  <a:tcPr marL="7554" marR="7554" marT="75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latin typeface="Times New Roman"/>
                        </a:rPr>
                        <a:t>aurora.usmgrid.myren.net.my</a:t>
                      </a:r>
                      <a:endParaRPr lang="en-US" sz="1000" b="1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/>
                        <a:t>34</a:t>
                      </a:r>
                      <a:endParaRPr lang="en-US" altLang="ko-KR" sz="1000" b="1" i="0" u="none" strike="noStrike"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/>
                        <a:t>GT2</a:t>
                      </a:r>
                      <a:endParaRPr lang="en-US" sz="1000" b="1" i="0" u="none" strike="noStrike">
                        <a:solidFill>
                          <a:srgbClr val="FF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316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latin typeface="Times New Roman"/>
                        </a:rPr>
                        <a:t>13</a:t>
                      </a:r>
                      <a:endParaRPr lang="en-US" sz="800" b="1" i="0" u="none" strike="noStrike" dirty="0">
                        <a:latin typeface="Times New Roman"/>
                      </a:endParaRPr>
                    </a:p>
                  </a:txBody>
                  <a:tcPr marL="7554" marR="7554" marT="75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/>
                        <a:t>UZH</a:t>
                      </a:r>
                      <a:endParaRPr lang="en-US" sz="800" b="1" i="0" u="none" strike="noStrike">
                        <a:latin typeface="Times New Roman"/>
                      </a:endParaRPr>
                    </a:p>
                  </a:txBody>
                  <a:tcPr marL="7554" marR="7554" marT="75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latin typeface="Times New Roman"/>
                        </a:rPr>
                        <a:t>ocikbpra.unizh.ch</a:t>
                      </a:r>
                      <a:endParaRPr lang="en-US" sz="1000" b="1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/>
                        <a:t>20</a:t>
                      </a:r>
                      <a:endParaRPr lang="en-US" altLang="ko-KR" sz="1000" b="1" i="0" u="none" strike="noStrike">
                        <a:solidFill>
                          <a:srgbClr val="FF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/>
                        <a:t>GT2</a:t>
                      </a:r>
                      <a:endParaRPr lang="en-US" sz="1000" b="1" i="0" u="none" strike="noStrike">
                        <a:solidFill>
                          <a:srgbClr val="FF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419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latin typeface="Times New Roman"/>
                        </a:rPr>
                        <a:t>14</a:t>
                      </a:r>
                      <a:endParaRPr lang="en-US" sz="800" b="1" i="0" u="none" strike="noStrike" dirty="0">
                        <a:latin typeface="Times New Roman"/>
                      </a:endParaRPr>
                    </a:p>
                  </a:txBody>
                  <a:tcPr marL="7554" marR="7554" marT="75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/>
                        <a:t>UPRM</a:t>
                      </a:r>
                      <a:endParaRPr lang="en-US" sz="800" b="1" i="0" u="none" strike="noStrike">
                        <a:latin typeface="Times New Roman"/>
                      </a:endParaRPr>
                    </a:p>
                  </a:txBody>
                  <a:tcPr marL="7554" marR="7554" marT="75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latin typeface="Times New Roman"/>
                        </a:rPr>
                        <a:t>komolongma.ece.uprm.edu</a:t>
                      </a:r>
                      <a:endParaRPr lang="en-US" sz="1000" b="1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/>
                        <a:t>108</a:t>
                      </a:r>
                      <a:endParaRPr lang="en-US" altLang="ko-KR" sz="1000" b="1" i="0" u="none" strike="noStrike"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/>
                        <a:t>Y</a:t>
                      </a:r>
                      <a:endParaRPr lang="en-US" sz="1000" b="1" i="0" u="none" strike="noStrike"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316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latin typeface="Times New Roman"/>
                        </a:rPr>
                        <a:t>15</a:t>
                      </a:r>
                      <a:endParaRPr lang="en-US" sz="800" b="1" i="0" u="none" strike="noStrike" dirty="0">
                        <a:latin typeface="Times New Roman"/>
                      </a:endParaRPr>
                    </a:p>
                  </a:txBody>
                  <a:tcPr marL="7554" marR="7554" marT="75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/>
                        <a:t>IHPC</a:t>
                      </a:r>
                      <a:endParaRPr lang="en-US" sz="800" b="1" i="0" u="none" strike="noStrike" dirty="0">
                        <a:latin typeface="Times New Roman"/>
                      </a:endParaRPr>
                    </a:p>
                  </a:txBody>
                  <a:tcPr marL="7554" marR="7554" marT="75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latin typeface="Times New Roman"/>
                        </a:rPr>
                        <a:t>(sirius.ihpc.a-star.edu.sg</a:t>
                      </a:r>
                      <a:endParaRPr lang="en-US" sz="1000" b="1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/>
                        <a:t>76</a:t>
                      </a:r>
                      <a:endParaRPr lang="en-US" altLang="ko-KR" sz="1000" b="1" i="0" u="none" strike="noStrike"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/>
                        <a:t>Y</a:t>
                      </a:r>
                      <a:endParaRPr lang="en-US" sz="1000" b="1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93717"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 dirty="0">
                        <a:latin typeface="Times New Roman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latin typeface="Times New Roman"/>
                        </a:rPr>
                        <a:t>TOT.</a:t>
                      </a:r>
                      <a:endParaRPr lang="en-US" sz="800" b="1" i="0" u="none" strike="noStrike" dirty="0">
                        <a:latin typeface="Times New Roman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 dirty="0">
                        <a:latin typeface="Times New Roman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latin typeface="Times New Roman"/>
                        </a:rPr>
                        <a:t>492</a:t>
                      </a:r>
                      <a:endParaRPr lang="en-US" altLang="ko-KR" sz="1000" b="1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Education Service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Effectiveness of Education</a:t>
            </a:r>
            <a:endParaRPr lang="ko-KR" altLang="en-US" sz="2000" dirty="0" smtClean="0"/>
          </a:p>
          <a:p>
            <a:pPr lvl="1"/>
            <a:r>
              <a:rPr lang="en-US" altLang="ko-KR" sz="1800" dirty="0" smtClean="0"/>
              <a:t>Under and Graduate Student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 lvl="2"/>
            <a:r>
              <a:rPr lang="en-US" altLang="ko-KR" sz="1600" dirty="0" smtClean="0">
                <a:solidFill>
                  <a:srgbClr val="A50021"/>
                </a:solidFill>
                <a:sym typeface="Wingdings" pitchFamily="2" charset="2"/>
              </a:rPr>
              <a:t>Introduce Wind Tunnel Experiment,</a:t>
            </a:r>
            <a:r>
              <a:rPr lang="en-US" altLang="ko-KR" sz="1600" dirty="0" smtClean="0">
                <a:sym typeface="Wingdings" pitchFamily="2" charset="2"/>
              </a:rPr>
              <a:t> </a:t>
            </a:r>
            <a:r>
              <a:rPr lang="en-US" altLang="ko-KR" sz="1600" dirty="0" smtClean="0">
                <a:solidFill>
                  <a:srgbClr val="A50021"/>
                </a:solidFill>
                <a:sym typeface="Wingdings" pitchFamily="2" charset="2"/>
              </a:rPr>
              <a:t>CFD using e-AIRS</a:t>
            </a:r>
          </a:p>
          <a:p>
            <a:pPr lvl="1"/>
            <a:r>
              <a:rPr lang="en-US" altLang="ko-KR" sz="1800" dirty="0" smtClean="0">
                <a:sym typeface="Wingdings" pitchFamily="2" charset="2"/>
              </a:rPr>
              <a:t>Break away traditional text-based CFD lecture</a:t>
            </a:r>
            <a:r>
              <a:rPr lang="ko-KR" altLang="en-US" sz="1800" dirty="0" smtClean="0">
                <a:sym typeface="Wingdings" pitchFamily="2" charset="2"/>
              </a:rPr>
              <a:t> </a:t>
            </a:r>
            <a:r>
              <a:rPr lang="ko-KR" altLang="en-US" sz="1800" dirty="0" smtClean="0">
                <a:sym typeface="Wingdings" pitchFamily="2" charset="2"/>
              </a:rPr>
              <a:t> </a:t>
            </a:r>
            <a:r>
              <a:rPr lang="en-US" altLang="ko-KR" sz="1800" dirty="0" smtClean="0">
                <a:sym typeface="Wingdings" pitchFamily="2" charset="2"/>
              </a:rPr>
              <a:t>Higher interesting in using </a:t>
            </a:r>
            <a:r>
              <a:rPr lang="en-US" altLang="ko-KR" sz="1800" dirty="0" smtClean="0">
                <a:solidFill>
                  <a:srgbClr val="A50021"/>
                </a:solidFill>
                <a:sym typeface="Wingdings" pitchFamily="2" charset="2"/>
              </a:rPr>
              <a:t>e-AIRS at the class</a:t>
            </a:r>
            <a:endParaRPr lang="en-US" altLang="ko-KR" sz="1800" dirty="0" smtClean="0">
              <a:sym typeface="Wingdings" pitchFamily="2" charset="2"/>
            </a:endParaRPr>
          </a:p>
          <a:p>
            <a:pPr lvl="1"/>
            <a:r>
              <a:rPr lang="en-US" altLang="ko-KR" sz="1800" dirty="0" smtClean="0">
                <a:sym typeface="Wingdings" pitchFamily="2" charset="2"/>
              </a:rPr>
              <a:t>Since 2007.</a:t>
            </a:r>
            <a:r>
              <a:rPr lang="ko-KR" altLang="en-US" sz="1800" dirty="0" smtClean="0">
                <a:sym typeface="Wingdings" pitchFamily="2" charset="2"/>
              </a:rPr>
              <a:t> </a:t>
            </a:r>
            <a:r>
              <a:rPr lang="en-US" altLang="ko-KR" sz="1800" dirty="0" smtClean="0">
                <a:sym typeface="Wingdings" pitchFamily="2" charset="2"/>
              </a:rPr>
              <a:t>utilizing at two universities classes, </a:t>
            </a:r>
          </a:p>
          <a:p>
            <a:pPr lvl="1"/>
            <a:r>
              <a:rPr lang="en-US" altLang="ko-KR" sz="1800" dirty="0" smtClean="0">
                <a:sym typeface="Wingdings" pitchFamily="2" charset="2"/>
              </a:rPr>
              <a:t>More universities and classes in 2008.</a:t>
            </a:r>
            <a:endParaRPr lang="ko-KR" altLang="en-US" sz="1800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12775" y="3186135"/>
            <a:ext cx="3814763" cy="2952750"/>
          </a:xfrm>
          <a:prstGeom prst="roundRect">
            <a:avLst>
              <a:gd name="adj" fmla="val 5542"/>
            </a:avLst>
          </a:prstGeom>
          <a:solidFill>
            <a:schemeClr val="bg1"/>
          </a:solidFill>
          <a:ln w="9525" algn="ctr">
            <a:solidFill>
              <a:srgbClr val="0066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20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84213" y="3041673"/>
            <a:ext cx="1150937" cy="2889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rgbClr val="006699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200" dirty="0">
                <a:solidFill>
                  <a:srgbClr val="003366"/>
                </a:solidFill>
              </a:rPr>
              <a:t>CFD </a:t>
            </a:r>
            <a:r>
              <a:rPr lang="en-US" altLang="ko-KR" sz="1200" dirty="0" smtClean="0">
                <a:solidFill>
                  <a:srgbClr val="003366"/>
                </a:solidFill>
              </a:rPr>
              <a:t>Lecture</a:t>
            </a:r>
            <a:endParaRPr lang="ko-KR" altLang="en-US" sz="1200" dirty="0">
              <a:solidFill>
                <a:srgbClr val="003366"/>
              </a:solidFill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3403623"/>
            <a:ext cx="1727200" cy="1289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4770460"/>
            <a:ext cx="1728788" cy="1277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8" name="Picture 8" descr="IMG_000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55875" y="3403623"/>
            <a:ext cx="1728788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4572000" y="3155973"/>
            <a:ext cx="4319588" cy="2622550"/>
          </a:xfrm>
          <a:prstGeom prst="roundRect">
            <a:avLst>
              <a:gd name="adj" fmla="val 5542"/>
            </a:avLst>
          </a:prstGeom>
          <a:solidFill>
            <a:schemeClr val="bg1"/>
          </a:solidFill>
          <a:ln w="9525" algn="ctr">
            <a:solidFill>
              <a:srgbClr val="0066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200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4643438" y="3043260"/>
            <a:ext cx="2000264" cy="2905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rgbClr val="006699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200" dirty="0" smtClean="0">
                <a:solidFill>
                  <a:srgbClr val="003366"/>
                </a:solidFill>
              </a:rPr>
              <a:t>Fluid Computation Result</a:t>
            </a:r>
            <a:endParaRPr lang="ko-KR" altLang="en-US" sz="1200" dirty="0">
              <a:solidFill>
                <a:srgbClr val="003366"/>
              </a:solidFill>
            </a:endParaRPr>
          </a:p>
        </p:txBody>
      </p:sp>
      <p:pic>
        <p:nvPicPr>
          <p:cNvPr id="11" name="Picture 12"/>
          <p:cNvPicPr>
            <a:picLocks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14" t="2039" r="1965" b="2039"/>
          <a:stretch>
            <a:fillRect/>
          </a:stretch>
        </p:blipFill>
        <p:spPr bwMode="auto">
          <a:xfrm>
            <a:off x="7486650" y="3440135"/>
            <a:ext cx="1333500" cy="1225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099" t="2463" r="3099" b="2463"/>
          <a:stretch>
            <a:fillRect/>
          </a:stretch>
        </p:blipFill>
        <p:spPr bwMode="auto">
          <a:xfrm>
            <a:off x="4643438" y="3403623"/>
            <a:ext cx="1439862" cy="1243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3" name="Picture 14"/>
          <p:cNvPicPr>
            <a:picLocks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099" t="33464" r="4611" b="2463"/>
          <a:stretch>
            <a:fillRect/>
          </a:stretch>
        </p:blipFill>
        <p:spPr bwMode="auto">
          <a:xfrm>
            <a:off x="7308850" y="4699023"/>
            <a:ext cx="1511300" cy="1009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4" name="Picture 15"/>
          <p:cNvPicPr>
            <a:picLocks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51538" y="3259160"/>
            <a:ext cx="1511300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AutoShape 17"/>
          <p:cNvSpPr>
            <a:spLocks noChangeArrowheads="1"/>
          </p:cNvSpPr>
          <p:nvPr/>
        </p:nvSpPr>
        <p:spPr bwMode="auto">
          <a:xfrm>
            <a:off x="3132138" y="4986360"/>
            <a:ext cx="3816350" cy="1728788"/>
          </a:xfrm>
          <a:prstGeom prst="roundRect">
            <a:avLst>
              <a:gd name="adj" fmla="val 5542"/>
            </a:avLst>
          </a:prstGeom>
          <a:solidFill>
            <a:schemeClr val="bg1"/>
          </a:solidFill>
          <a:ln w="9525" algn="ctr">
            <a:solidFill>
              <a:srgbClr val="0066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200"/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auto">
          <a:xfrm>
            <a:off x="3203575" y="4843485"/>
            <a:ext cx="3225813" cy="2762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rgbClr val="006699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200" dirty="0" smtClean="0">
                <a:solidFill>
                  <a:srgbClr val="003366"/>
                </a:solidFill>
              </a:rPr>
              <a:t>Wind Tunnel Remote Lecture</a:t>
            </a:r>
            <a:r>
              <a:rPr lang="ko-KR" altLang="en-US" sz="1200" dirty="0" smtClean="0">
                <a:solidFill>
                  <a:srgbClr val="003366"/>
                </a:solidFill>
              </a:rPr>
              <a:t> </a:t>
            </a:r>
            <a:r>
              <a:rPr lang="en-US" altLang="ko-KR" sz="1200" dirty="0" smtClean="0">
                <a:solidFill>
                  <a:srgbClr val="003366"/>
                </a:solidFill>
              </a:rPr>
              <a:t>(Using AG)</a:t>
            </a:r>
            <a:endParaRPr lang="en-US" altLang="ko-KR" sz="1200" dirty="0">
              <a:solidFill>
                <a:srgbClr val="003366"/>
              </a:solidFill>
            </a:endParaRPr>
          </a:p>
        </p:txBody>
      </p:sp>
      <p:pic>
        <p:nvPicPr>
          <p:cNvPr id="17" name="Picture 1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348038" y="5275285"/>
            <a:ext cx="1655762" cy="1230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8" name="Picture 20" descr="DSCN0178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075238" y="5275285"/>
            <a:ext cx="1655762" cy="124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AutoShape 21"/>
          <p:cNvSpPr>
            <a:spLocks noChangeArrowheads="1"/>
          </p:cNvSpPr>
          <p:nvPr/>
        </p:nvSpPr>
        <p:spPr bwMode="auto">
          <a:xfrm>
            <a:off x="1428728" y="5334034"/>
            <a:ext cx="1643074" cy="1309676"/>
          </a:xfrm>
          <a:prstGeom prst="wedgeRoundRectCallout">
            <a:avLst>
              <a:gd name="adj1" fmla="val 60786"/>
              <a:gd name="adj2" fmla="val -71758"/>
              <a:gd name="adj3" fmla="val 16667"/>
            </a:avLst>
          </a:prstGeom>
          <a:solidFill>
            <a:schemeClr val="bg1"/>
          </a:solidFill>
          <a:ln w="9525" algn="ctr">
            <a:solidFill>
              <a:srgbClr val="CC6600"/>
            </a:solidFill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 altLang="ko-KR" sz="1200" dirty="0" smtClean="0">
                <a:solidFill>
                  <a:srgbClr val="A50021"/>
                </a:solidFill>
              </a:rPr>
              <a:t>Student can see the process of the Wind Tunnel Experiment via </a:t>
            </a:r>
            <a:r>
              <a:rPr lang="en-US" altLang="ko-KR" sz="1200" dirty="0" err="1" smtClean="0">
                <a:solidFill>
                  <a:srgbClr val="A50021"/>
                </a:solidFill>
              </a:rPr>
              <a:t>AGToolkit</a:t>
            </a:r>
            <a:r>
              <a:rPr lang="en-US" altLang="ko-KR" sz="1200" dirty="0" smtClean="0">
                <a:solidFill>
                  <a:srgbClr val="A50021"/>
                </a:solidFill>
              </a:rPr>
              <a:t>.</a:t>
            </a:r>
            <a:endParaRPr lang="ko-KR" altLang="en-US" sz="1200" dirty="0">
              <a:solidFill>
                <a:srgbClr val="A50021"/>
              </a:solidFill>
            </a:endParaRPr>
          </a:p>
        </p:txBody>
      </p:sp>
      <p:sp>
        <p:nvSpPr>
          <p:cNvPr id="20" name="AutoShape 22"/>
          <p:cNvSpPr>
            <a:spLocks noChangeArrowheads="1"/>
          </p:cNvSpPr>
          <p:nvPr/>
        </p:nvSpPr>
        <p:spPr bwMode="auto">
          <a:xfrm>
            <a:off x="6588125" y="2251098"/>
            <a:ext cx="2232025" cy="720725"/>
          </a:xfrm>
          <a:prstGeom prst="wedgeRoundRectCallout">
            <a:avLst>
              <a:gd name="adj1" fmla="val -57385"/>
              <a:gd name="adj2" fmla="val 57995"/>
              <a:gd name="adj3" fmla="val 16667"/>
            </a:avLst>
          </a:prstGeom>
          <a:solidFill>
            <a:schemeClr val="bg1"/>
          </a:solidFill>
          <a:ln w="9525" algn="ctr">
            <a:solidFill>
              <a:srgbClr val="CC66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dirty="0" smtClean="0">
                <a:solidFill>
                  <a:srgbClr val="A50021"/>
                </a:solidFill>
              </a:rPr>
              <a:t>No need to program solvers</a:t>
            </a:r>
          </a:p>
          <a:p>
            <a:r>
              <a:rPr lang="en-US" altLang="ko-KR" sz="1200" dirty="0" smtClean="0">
                <a:solidFill>
                  <a:srgbClr val="A50021"/>
                </a:solidFill>
              </a:rPr>
              <a:t>Just click simulation button</a:t>
            </a:r>
          </a:p>
          <a:p>
            <a:r>
              <a:rPr lang="en-US" altLang="ko-KR" sz="1200" dirty="0" smtClean="0">
                <a:solidFill>
                  <a:srgbClr val="A50021"/>
                </a:solidFill>
              </a:rPr>
              <a:t>=&gt; Quick review of Fluid </a:t>
            </a:r>
            <a:endParaRPr lang="ko-KR" altLang="en-US" sz="1200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 Survey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42875" y="928688"/>
            <a:ext cx="3714750" cy="3143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Topic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mbria" pitchFamily="18" charset="0"/>
              <a:buAutoNum type="arabicPeriod"/>
              <a:tabLst/>
              <a:defRPr/>
            </a:pP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Increasing the understanding of the CFD simulation process</a:t>
            </a:r>
            <a:endParaRPr kumimoji="0" lang="ko-KR" alt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mbria" pitchFamily="18" charset="0"/>
              <a:buAutoNum type="arabicPeriod"/>
              <a:tabLst/>
              <a:defRPr/>
            </a:pP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Convenience of using the portlet based web portal</a:t>
            </a:r>
            <a:endParaRPr kumimoji="0" lang="ko-KR" alt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mbria" pitchFamily="18" charset="0"/>
              <a:buAutoNum type="arabicPeriod"/>
              <a:tabLst/>
              <a:defRPr/>
            </a:pP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Functionality and Convenience of the mesh generation</a:t>
            </a:r>
            <a:endParaRPr kumimoji="0" lang="ko-KR" alt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mbria" pitchFamily="18" charset="0"/>
              <a:buAutoNum type="arabicPeriod"/>
              <a:tabLst/>
              <a:defRPr/>
            </a:pP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Functionality and Convenience of the CFD simulation</a:t>
            </a:r>
            <a:endParaRPr kumimoji="0" lang="ko-KR" alt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mbria" pitchFamily="18" charset="0"/>
              <a:buAutoNum type="arabicPeriod"/>
              <a:tabLst/>
              <a:defRPr/>
            </a:pP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Functionality and Convenience of the Visualization</a:t>
            </a:r>
            <a:endParaRPr kumimoji="0" lang="ko-KR" alt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142875" y="6356350"/>
            <a:ext cx="1214438" cy="365125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2008-10-23~24</a:t>
            </a:r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428750" y="6356350"/>
            <a:ext cx="6572250" cy="365125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CFD Cyber Education Service using Cyberinfrastructure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072438" y="6356350"/>
            <a:ext cx="857250" cy="365125"/>
          </a:xfrm>
        </p:spPr>
        <p:txBody>
          <a:bodyPr/>
          <a:lstStyle/>
          <a:p>
            <a:pPr>
              <a:defRPr/>
            </a:pPr>
            <a:fld id="{3366C3D2-09E0-4EEC-A692-615908A1E8BD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8" y="0"/>
            <a:ext cx="5357812" cy="636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내용 개체 틀 19"/>
          <p:cNvGraphicFramePr>
            <a:graphicFrameLocks/>
          </p:cNvGraphicFramePr>
          <p:nvPr/>
        </p:nvGraphicFramePr>
        <p:xfrm>
          <a:off x="500063" y="3929063"/>
          <a:ext cx="2786083" cy="2500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995"/>
                <a:gridCol w="961517"/>
                <a:gridCol w="1071571"/>
              </a:tblGrid>
              <a:tr h="600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Calibri" pitchFamily="34" charset="0"/>
                          <a:ea typeface="맑은 고딕" pitchFamily="50" charset="-127"/>
                        </a:rPr>
                        <a:t>Topic</a:t>
                      </a:r>
                      <a:endParaRPr lang="ko-KR" altLang="en-US" baseline="0" dirty="0">
                        <a:latin typeface="Calibri" pitchFamily="34" charset="0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Calibri" pitchFamily="34" charset="0"/>
                          <a:ea typeface="맑은 고딕" pitchFamily="50" charset="-127"/>
                        </a:rPr>
                        <a:t>Average</a:t>
                      </a:r>
                      <a:endParaRPr lang="ko-KR" altLang="en-US" baseline="0" dirty="0">
                        <a:latin typeface="Calibri" pitchFamily="34" charset="0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Calibri" pitchFamily="34" charset="0"/>
                          <a:ea typeface="맑은 고딕" pitchFamily="50" charset="-127"/>
                        </a:rPr>
                        <a:t>Above 8</a:t>
                      </a:r>
                      <a:endParaRPr lang="ko-KR" altLang="en-US" baseline="0" dirty="0">
                        <a:latin typeface="Calibri" pitchFamily="34" charset="0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379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Calibri" pitchFamily="34" charset="0"/>
                          <a:ea typeface="맑은 고딕" pitchFamily="50" charset="-127"/>
                        </a:rPr>
                        <a:t>1</a:t>
                      </a:r>
                      <a:endParaRPr lang="ko-KR" altLang="en-US" baseline="0" dirty="0">
                        <a:latin typeface="Calibri" pitchFamily="34" charset="0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Calibri" pitchFamily="34" charset="0"/>
                          <a:ea typeface="맑은 고딕" pitchFamily="50" charset="-127"/>
                        </a:rPr>
                        <a:t>8.7</a:t>
                      </a:r>
                      <a:endParaRPr lang="ko-KR" altLang="en-US" baseline="0" dirty="0">
                        <a:latin typeface="Calibri" pitchFamily="34" charset="0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Calibri" pitchFamily="34" charset="0"/>
                          <a:ea typeface="맑은 고딕" pitchFamily="50" charset="-127"/>
                        </a:rPr>
                        <a:t>94%</a:t>
                      </a:r>
                      <a:endParaRPr lang="ko-KR" altLang="en-US" baseline="0" dirty="0">
                        <a:latin typeface="Calibri" pitchFamily="34" charset="0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379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Calibri" pitchFamily="34" charset="0"/>
                          <a:ea typeface="맑은 고딕" pitchFamily="50" charset="-127"/>
                        </a:rPr>
                        <a:t>2</a:t>
                      </a:r>
                      <a:endParaRPr lang="ko-KR" altLang="en-US" baseline="0" dirty="0">
                        <a:latin typeface="Calibri" pitchFamily="34" charset="0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Calibri" pitchFamily="34" charset="0"/>
                          <a:ea typeface="맑은 고딕" pitchFamily="50" charset="-127"/>
                        </a:rPr>
                        <a:t>8.4</a:t>
                      </a:r>
                      <a:endParaRPr lang="ko-KR" altLang="en-US" baseline="0" dirty="0">
                        <a:latin typeface="Calibri" pitchFamily="34" charset="0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Calibri" pitchFamily="34" charset="0"/>
                          <a:ea typeface="맑은 고딕" pitchFamily="50" charset="-127"/>
                        </a:rPr>
                        <a:t>87%</a:t>
                      </a:r>
                      <a:endParaRPr lang="ko-KR" altLang="en-US" baseline="0" dirty="0">
                        <a:latin typeface="Calibri" pitchFamily="34" charset="0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379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Calibri" pitchFamily="34" charset="0"/>
                          <a:ea typeface="맑은 고딕" pitchFamily="50" charset="-127"/>
                        </a:rPr>
                        <a:t>3</a:t>
                      </a:r>
                      <a:endParaRPr lang="ko-KR" altLang="en-US" baseline="0" dirty="0">
                        <a:latin typeface="Calibri" pitchFamily="34" charset="0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Calibri" pitchFamily="34" charset="0"/>
                          <a:ea typeface="맑은 고딕" pitchFamily="50" charset="-127"/>
                        </a:rPr>
                        <a:t>7.5</a:t>
                      </a:r>
                      <a:endParaRPr lang="ko-KR" altLang="en-US" baseline="0" dirty="0">
                        <a:latin typeface="Calibri" pitchFamily="34" charset="0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Calibri" pitchFamily="34" charset="0"/>
                          <a:ea typeface="맑은 고딕" pitchFamily="50" charset="-127"/>
                        </a:rPr>
                        <a:t>70%</a:t>
                      </a:r>
                      <a:endParaRPr lang="ko-KR" altLang="en-US" baseline="0" dirty="0">
                        <a:latin typeface="Calibri" pitchFamily="34" charset="0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379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Calibri" pitchFamily="34" charset="0"/>
                          <a:ea typeface="맑은 고딕" pitchFamily="50" charset="-127"/>
                        </a:rPr>
                        <a:t>4</a:t>
                      </a:r>
                      <a:endParaRPr lang="ko-KR" altLang="en-US" baseline="0" dirty="0">
                        <a:latin typeface="Calibri" pitchFamily="34" charset="0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Calibri" pitchFamily="34" charset="0"/>
                          <a:ea typeface="맑은 고딕" pitchFamily="50" charset="-127"/>
                        </a:rPr>
                        <a:t>8.6</a:t>
                      </a:r>
                      <a:endParaRPr lang="ko-KR" altLang="en-US" baseline="0" dirty="0">
                        <a:latin typeface="Calibri" pitchFamily="34" charset="0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Calibri" pitchFamily="34" charset="0"/>
                          <a:ea typeface="맑은 고딕" pitchFamily="50" charset="-127"/>
                        </a:rPr>
                        <a:t>90%</a:t>
                      </a:r>
                      <a:endParaRPr lang="ko-KR" altLang="en-US" baseline="0" dirty="0">
                        <a:latin typeface="Calibri" pitchFamily="34" charset="0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379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Calibri" pitchFamily="34" charset="0"/>
                          <a:ea typeface="맑은 고딕" pitchFamily="50" charset="-127"/>
                        </a:rPr>
                        <a:t>5</a:t>
                      </a:r>
                      <a:endParaRPr lang="ko-KR" altLang="en-US" baseline="0" dirty="0">
                        <a:latin typeface="Calibri" pitchFamily="34" charset="0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Calibri" pitchFamily="34" charset="0"/>
                          <a:ea typeface="맑은 고딕" pitchFamily="50" charset="-127"/>
                        </a:rPr>
                        <a:t>8.1</a:t>
                      </a:r>
                      <a:endParaRPr lang="ko-KR" altLang="en-US" baseline="0" dirty="0">
                        <a:latin typeface="Calibri" pitchFamily="34" charset="0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Calibri" pitchFamily="34" charset="0"/>
                          <a:ea typeface="맑은 고딕" pitchFamily="50" charset="-127"/>
                        </a:rPr>
                        <a:t>87%</a:t>
                      </a:r>
                      <a:endParaRPr lang="ko-KR" altLang="en-US" baseline="0" dirty="0">
                        <a:latin typeface="Calibri" pitchFamily="34" charset="0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57188" y="981075"/>
            <a:ext cx="80645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220000"/>
              </a:lnSpc>
            </a:pPr>
            <a:r>
              <a:rPr lang="en-US" altLang="ko-KR" sz="2400">
                <a:latin typeface="Arial" charset="0"/>
              </a:rPr>
              <a:t>1. Cyber Education Service</a:t>
            </a:r>
            <a:endParaRPr lang="ko-KR" altLang="en-US" sz="2400">
              <a:latin typeface="Arial" charset="0"/>
            </a:endParaRPr>
          </a:p>
          <a:p>
            <a:pPr eaLnBrk="0" hangingPunct="0">
              <a:lnSpc>
                <a:spcPct val="220000"/>
              </a:lnSpc>
            </a:pPr>
            <a:r>
              <a:rPr lang="en-US" altLang="ko-KR" sz="2400">
                <a:latin typeface="Arial" charset="0"/>
              </a:rPr>
              <a:t>2. Insect Flapping Simulation Service</a:t>
            </a:r>
            <a:endParaRPr lang="ko-KR" altLang="en-US" sz="2400">
              <a:latin typeface="Arial" charset="0"/>
            </a:endParaRPr>
          </a:p>
          <a:p>
            <a:pPr eaLnBrk="0" hangingPunct="0">
              <a:lnSpc>
                <a:spcPct val="220000"/>
              </a:lnSpc>
            </a:pPr>
            <a:r>
              <a:rPr lang="en-US" altLang="ko-KR" sz="2400">
                <a:latin typeface="Arial" charset="0"/>
              </a:rPr>
              <a:t>3. WIG Craft Simulation Service</a:t>
            </a:r>
          </a:p>
          <a:p>
            <a:pPr eaLnBrk="0" hangingPunct="0">
              <a:lnSpc>
                <a:spcPct val="220000"/>
              </a:lnSpc>
            </a:pPr>
            <a:r>
              <a:rPr lang="en-US" altLang="ko-KR" sz="2400">
                <a:latin typeface="Arial" charset="0"/>
              </a:rPr>
              <a:t>4. Black hole Simulation Service</a:t>
            </a:r>
            <a:endParaRPr lang="ko-KR" altLang="en-US" sz="2400">
              <a:latin typeface="Arial" charset="0"/>
            </a:endParaRPr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73763" y="1125538"/>
            <a:ext cx="2809875" cy="20653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" name="Hummingbird2.wmv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5181600" y="4184650"/>
            <a:ext cx="2447925" cy="1836738"/>
          </a:xfrm>
          <a:prstGeom prst="rect">
            <a:avLst/>
          </a:prstGeom>
          <a:noFill/>
          <a:effectLst>
            <a:outerShdw dist="143684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5" name="SC45.avi">
            <a:hlinkClick r:id="" action="ppaction://media"/>
          </p:cNvPr>
          <p:cNvPicPr>
            <a:picLocks noRot="1" noChangeAspect="1" noChangeArrowheads="1"/>
          </p:cNvPicPr>
          <p:nvPr>
            <a:videoFile r:link="rId2"/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573088" y="4292600"/>
            <a:ext cx="2447925" cy="183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EMB000006b02ce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165475" y="4221163"/>
            <a:ext cx="1944688" cy="189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/>
          <p:cNvSpPr txBox="1">
            <a:spLocks/>
          </p:cNvSpPr>
          <p:nvPr/>
        </p:nvSpPr>
        <p:spPr bwMode="auto">
          <a:xfrm>
            <a:off x="0" y="0"/>
            <a:ext cx="9144000" cy="796925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and Future Services </a:t>
            </a:r>
            <a:endParaRPr kumimoji="0" lang="ko-KR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63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1632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4003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2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video>
              <p:cMediaNode>
                <p:cTn id="2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study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Busan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University conducted a term project using e-AIRS.</a:t>
            </a:r>
          </a:p>
          <a:p>
            <a:pPr>
              <a:buFont typeface="Arial" charset="0"/>
              <a:buChar char="•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meshes of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NACA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4-digit series Airfoil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NACA 4012, 4112, 4212, 4312, 4412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Parametric Study</a:t>
            </a:r>
          </a:p>
          <a:p>
            <a:pPr lvl="1">
              <a:buFont typeface="Arial" charset="0"/>
              <a:buChar char="•"/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Parametric Study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variable :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Angle of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Attack (AOA),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Mach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number</a:t>
            </a:r>
            <a:endParaRPr lang="ko-KR" altLang="en-US" sz="1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/>
          </a:p>
        </p:txBody>
      </p:sp>
      <p:grpSp>
        <p:nvGrpSpPr>
          <p:cNvPr id="4" name="그룹 70"/>
          <p:cNvGrpSpPr>
            <a:grpSpLocks/>
          </p:cNvGrpSpPr>
          <p:nvPr/>
        </p:nvGrpSpPr>
        <p:grpSpPr bwMode="auto">
          <a:xfrm>
            <a:off x="285750" y="2000240"/>
            <a:ext cx="8501063" cy="1785808"/>
            <a:chOff x="285720" y="2216818"/>
            <a:chExt cx="8501122" cy="1978708"/>
          </a:xfrm>
        </p:grpSpPr>
        <p:grpSp>
          <p:nvGrpSpPr>
            <p:cNvPr id="5" name="그룹 69"/>
            <p:cNvGrpSpPr>
              <a:grpSpLocks/>
            </p:cNvGrpSpPr>
            <p:nvPr/>
          </p:nvGrpSpPr>
          <p:grpSpPr bwMode="auto">
            <a:xfrm>
              <a:off x="5000628" y="2216818"/>
              <a:ext cx="3786214" cy="1499609"/>
              <a:chOff x="5000628" y="2216818"/>
              <a:chExt cx="3786214" cy="1499609"/>
            </a:xfrm>
          </p:grpSpPr>
          <p:sp>
            <p:nvSpPr>
              <p:cNvPr id="16" name="모서리가 둥근 직사각형 15"/>
              <p:cNvSpPr/>
              <p:nvPr/>
            </p:nvSpPr>
            <p:spPr>
              <a:xfrm>
                <a:off x="5000628" y="2216818"/>
                <a:ext cx="3786214" cy="1499609"/>
              </a:xfrm>
              <a:prstGeom prst="roundRect">
                <a:avLst>
                  <a:gd name="adj" fmla="val 10069"/>
                </a:avLst>
              </a:prstGeom>
              <a:solidFill>
                <a:schemeClr val="bg1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grpSp>
            <p:nvGrpSpPr>
              <p:cNvPr id="17" name="그룹 29"/>
              <p:cNvGrpSpPr>
                <a:grpSpLocks/>
              </p:cNvGrpSpPr>
              <p:nvPr/>
            </p:nvGrpSpPr>
            <p:grpSpPr bwMode="auto">
              <a:xfrm>
                <a:off x="5214942" y="2500306"/>
                <a:ext cx="3516926" cy="1007871"/>
                <a:chOff x="214282" y="3841136"/>
                <a:chExt cx="3516926" cy="1007871"/>
              </a:xfrm>
            </p:grpSpPr>
            <p:grpSp>
              <p:nvGrpSpPr>
                <p:cNvPr id="18" name="그룹 18"/>
                <p:cNvGrpSpPr>
                  <a:grpSpLocks/>
                </p:cNvGrpSpPr>
                <p:nvPr/>
              </p:nvGrpSpPr>
              <p:grpSpPr bwMode="auto">
                <a:xfrm>
                  <a:off x="1928794" y="4000504"/>
                  <a:ext cx="1499056" cy="247441"/>
                  <a:chOff x="571472" y="3896998"/>
                  <a:chExt cx="1499056" cy="247441"/>
                </a:xfrm>
              </p:grpSpPr>
              <p:cxnSp>
                <p:nvCxnSpPr>
                  <p:cNvPr id="25" name="꺾인 연결선 14"/>
                  <p:cNvCxnSpPr/>
                  <p:nvPr/>
                </p:nvCxnSpPr>
                <p:spPr>
                  <a:xfrm>
                    <a:off x="571472" y="4142853"/>
                    <a:ext cx="1439872" cy="1586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꺾인 연결선 15"/>
                  <p:cNvCxnSpPr/>
                  <p:nvPr/>
                </p:nvCxnSpPr>
                <p:spPr>
                  <a:xfrm>
                    <a:off x="630528" y="3896998"/>
                    <a:ext cx="1440000" cy="1588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solidFill>
                      <a:srgbClr val="FF0000"/>
                    </a:solidFill>
                  </a:ln>
                  <a:scene3d>
                    <a:camera prst="orthographicFront">
                      <a:rot lat="0" lon="0" rev="20400000"/>
                    </a:camera>
                    <a:lightRig rig="threePt" dir="t"/>
                  </a:scene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9" name="그림 16" descr="airfoil-profiles.png"/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55499" t="42226" b="43700"/>
                <a:stretch>
                  <a:fillRect/>
                </a:stretch>
              </p:blipFill>
              <p:spPr bwMode="auto">
                <a:xfrm rot="1195299">
                  <a:off x="2035758" y="3841136"/>
                  <a:ext cx="1695450" cy="4000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0" name="원호 19"/>
                <p:cNvSpPr/>
                <p:nvPr/>
              </p:nvSpPr>
              <p:spPr>
                <a:xfrm rot="14737046">
                  <a:off x="2966273" y="4034453"/>
                  <a:ext cx="214231" cy="285752"/>
                </a:xfrm>
                <a:prstGeom prst="arc">
                  <a:avLst>
                    <a:gd name="adj1" fmla="val 16127820"/>
                    <a:gd name="adj2" fmla="val 19909971"/>
                  </a:avLst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/>
                </a:p>
              </p:txBody>
            </p:sp>
            <p:sp>
              <p:nvSpPr>
                <p:cNvPr id="21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2071670" y="4572008"/>
                  <a:ext cx="1657441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ko-KR" sz="1200">
                      <a:latin typeface="맑은 고딕" pitchFamily="50" charset="-127"/>
                      <a:ea typeface="맑은 고딕" pitchFamily="50" charset="-127"/>
                    </a:rPr>
                    <a:t>Angle of Attack = 30</a:t>
                  </a:r>
                  <a:endParaRPr kumimoji="0" lang="ko-KR" altLang="en-US" sz="120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cxnSp>
              <p:nvCxnSpPr>
                <p:cNvPr id="22" name="직선 화살표 연결선 21"/>
                <p:cNvCxnSpPr/>
                <p:nvPr/>
              </p:nvCxnSpPr>
              <p:spPr>
                <a:xfrm rot="5400000" flipH="1" flipV="1">
                  <a:off x="2612301" y="4316931"/>
                  <a:ext cx="425286" cy="22066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오른쪽 화살표 22"/>
                <p:cNvSpPr/>
                <p:nvPr/>
              </p:nvSpPr>
              <p:spPr>
                <a:xfrm>
                  <a:off x="1079475" y="4135276"/>
                  <a:ext cx="928694" cy="214230"/>
                </a:xfrm>
                <a:prstGeom prst="rightArrow">
                  <a:avLst>
                    <a:gd name="adj1" fmla="val 50000"/>
                    <a:gd name="adj2" fmla="val 128400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/>
                </a:p>
              </p:txBody>
            </p:sp>
            <p:sp>
              <p:nvSpPr>
                <p:cNvPr id="24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214282" y="4286256"/>
                  <a:ext cx="1348895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0" lang="en-US" altLang="ko-KR" sz="1200">
                      <a:latin typeface="맑은 고딕" pitchFamily="50" charset="-127"/>
                      <a:ea typeface="맑은 고딕" pitchFamily="50" charset="-127"/>
                    </a:rPr>
                    <a:t>Freestream flow </a:t>
                  </a:r>
                </a:p>
                <a:p>
                  <a:pPr algn="ctr"/>
                  <a:r>
                    <a:rPr kumimoji="0" lang="en-US" altLang="ko-KR" sz="1200">
                      <a:latin typeface="맑은 고딕" pitchFamily="50" charset="-127"/>
                      <a:ea typeface="맑은 고딕" pitchFamily="50" charset="-127"/>
                    </a:rPr>
                    <a:t>direction</a:t>
                  </a:r>
                  <a:endParaRPr kumimoji="0" lang="ko-KR" altLang="en-US" sz="120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</p:grpSp>
        <p:grpSp>
          <p:nvGrpSpPr>
            <p:cNvPr id="6" name="그룹 68"/>
            <p:cNvGrpSpPr>
              <a:grpSpLocks/>
            </p:cNvGrpSpPr>
            <p:nvPr/>
          </p:nvGrpSpPr>
          <p:grpSpPr bwMode="auto">
            <a:xfrm>
              <a:off x="285720" y="2216818"/>
              <a:ext cx="3786214" cy="1499609"/>
              <a:chOff x="285720" y="2216818"/>
              <a:chExt cx="3786214" cy="1499609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285720" y="2216818"/>
                <a:ext cx="3786214" cy="1499609"/>
              </a:xfrm>
              <a:prstGeom prst="roundRect">
                <a:avLst>
                  <a:gd name="adj" fmla="val 10069"/>
                </a:avLst>
              </a:prstGeom>
              <a:solidFill>
                <a:schemeClr val="bg1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cxnSp>
            <p:nvCxnSpPr>
              <p:cNvPr id="10" name="꺾인 연결선 9"/>
              <p:cNvCxnSpPr/>
              <p:nvPr/>
            </p:nvCxnSpPr>
            <p:spPr>
              <a:xfrm>
                <a:off x="2214546" y="2976937"/>
                <a:ext cx="1439872" cy="1587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그림 32" descr="airfoil-profiles.png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55499" t="42226" b="43700"/>
              <a:stretch>
                <a:fillRect/>
              </a:stretch>
            </p:blipFill>
            <p:spPr bwMode="auto">
              <a:xfrm>
                <a:off x="2302898" y="2745286"/>
                <a:ext cx="1695450" cy="400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TextBox 34"/>
              <p:cNvSpPr txBox="1">
                <a:spLocks noChangeArrowheads="1"/>
              </p:cNvSpPr>
              <p:nvPr/>
            </p:nvSpPr>
            <p:spPr bwMode="auto">
              <a:xfrm>
                <a:off x="2357422" y="3302616"/>
                <a:ext cx="1572482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0" lang="en-US" altLang="ko-KR" sz="1200">
                    <a:latin typeface="맑은 고딕" pitchFamily="50" charset="-127"/>
                    <a:ea typeface="맑은 고딕" pitchFamily="50" charset="-127"/>
                  </a:rPr>
                  <a:t>Angle of Attack = 0</a:t>
                </a:r>
                <a:endParaRPr kumimoji="0" lang="ko-KR" altLang="en-US" sz="12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3" name="직선 화살표 연결선 12"/>
              <p:cNvCxnSpPr/>
              <p:nvPr/>
            </p:nvCxnSpPr>
            <p:spPr>
              <a:xfrm rot="5400000" flipH="1" flipV="1">
                <a:off x="2897259" y="3048304"/>
                <a:ext cx="428460" cy="2222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오른쪽 화살표 13"/>
              <p:cNvSpPr/>
              <p:nvPr/>
            </p:nvSpPr>
            <p:spPr>
              <a:xfrm>
                <a:off x="1365227" y="2865855"/>
                <a:ext cx="928694" cy="214230"/>
              </a:xfrm>
              <a:prstGeom prst="rightArrow">
                <a:avLst>
                  <a:gd name="adj1" fmla="val 50000"/>
                  <a:gd name="adj2" fmla="val 12840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15" name="TextBox 37"/>
              <p:cNvSpPr txBox="1">
                <a:spLocks noChangeArrowheads="1"/>
              </p:cNvSpPr>
              <p:nvPr/>
            </p:nvSpPr>
            <p:spPr bwMode="auto">
              <a:xfrm>
                <a:off x="500034" y="3016864"/>
                <a:ext cx="134889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0" lang="en-US" altLang="ko-KR" sz="1200" dirty="0" err="1">
                    <a:latin typeface="맑은 고딕" pitchFamily="50" charset="-127"/>
                    <a:ea typeface="맑은 고딕" pitchFamily="50" charset="-127"/>
                  </a:rPr>
                  <a:t>Freestream</a:t>
                </a:r>
                <a:r>
                  <a:rPr kumimoji="0" lang="en-US" altLang="ko-KR" sz="1200" dirty="0">
                    <a:latin typeface="맑은 고딕" pitchFamily="50" charset="-127"/>
                    <a:ea typeface="맑은 고딕" pitchFamily="50" charset="-127"/>
                  </a:rPr>
                  <a:t> flow </a:t>
                </a:r>
              </a:p>
              <a:p>
                <a:pPr algn="ctr"/>
                <a:r>
                  <a:rPr kumimoji="0" lang="en-US" altLang="ko-KR" sz="1200" dirty="0">
                    <a:latin typeface="맑은 고딕" pitchFamily="50" charset="-127"/>
                    <a:ea typeface="맑은 고딕" pitchFamily="50" charset="-127"/>
                  </a:rPr>
                  <a:t>direction</a:t>
                </a:r>
                <a:endParaRPr kumimoji="0" lang="ko-KR" altLang="en-US" sz="1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7" name="오른쪽 화살표 6"/>
            <p:cNvSpPr/>
            <p:nvPr/>
          </p:nvSpPr>
          <p:spPr>
            <a:xfrm>
              <a:off x="4214810" y="2715101"/>
              <a:ext cx="714380" cy="57128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8" name="TextBox 45"/>
            <p:cNvSpPr txBox="1">
              <a:spLocks noChangeArrowheads="1"/>
            </p:cNvSpPr>
            <p:nvPr/>
          </p:nvSpPr>
          <p:spPr bwMode="auto">
            <a:xfrm>
              <a:off x="2127462" y="3826336"/>
              <a:ext cx="4634121" cy="369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dirty="0">
                  <a:latin typeface="맑은 고딕" pitchFamily="50" charset="-127"/>
                  <a:ea typeface="맑은 고딕" pitchFamily="50" charset="-127"/>
                </a:rPr>
                <a:t>AOA </a:t>
              </a:r>
              <a:r>
                <a:rPr kumimoji="0" lang="en-US" altLang="ko-KR" dirty="0" smtClean="0">
                  <a:latin typeface="맑은 고딕" pitchFamily="50" charset="-127"/>
                  <a:ea typeface="맑은 고딕" pitchFamily="50" charset="-127"/>
                </a:rPr>
                <a:t>0~30,</a:t>
              </a:r>
              <a:r>
                <a:rPr kumimoji="0" lang="ko-KR" altLang="en-US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dirty="0" smtClean="0">
                  <a:latin typeface="맑은 고딕" pitchFamily="50" charset="-127"/>
                  <a:ea typeface="맑은 고딕" pitchFamily="50" charset="-127"/>
                </a:rPr>
                <a:t>increase by 2 step</a:t>
              </a:r>
              <a:r>
                <a:rPr kumimoji="0" lang="ko-KR" altLang="en-US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dirty="0" smtClean="0">
                  <a:latin typeface="맑은 고딕" pitchFamily="50" charset="-127"/>
                  <a:ea typeface="맑은 고딕" pitchFamily="50" charset="-127"/>
                </a:rPr>
                <a:t>=&gt;</a:t>
              </a:r>
              <a:r>
                <a:rPr kumimoji="0" lang="ko-KR" altLang="en-US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dirty="0">
                  <a:latin typeface="맑은 고딕" pitchFamily="50" charset="-127"/>
                  <a:ea typeface="맑은 고딕" pitchFamily="50" charset="-127"/>
                </a:rPr>
                <a:t>16 Case</a:t>
              </a:r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7" name="그룹 107"/>
          <p:cNvGrpSpPr>
            <a:grpSpLocks/>
          </p:cNvGrpSpPr>
          <p:nvPr/>
        </p:nvGrpSpPr>
        <p:grpSpPr bwMode="auto">
          <a:xfrm>
            <a:off x="285750" y="4092594"/>
            <a:ext cx="8501063" cy="1979470"/>
            <a:chOff x="285720" y="4357694"/>
            <a:chExt cx="8501122" cy="1978708"/>
          </a:xfrm>
        </p:grpSpPr>
        <p:grpSp>
          <p:nvGrpSpPr>
            <p:cNvPr id="28" name="그룹 69"/>
            <p:cNvGrpSpPr>
              <a:grpSpLocks/>
            </p:cNvGrpSpPr>
            <p:nvPr/>
          </p:nvGrpSpPr>
          <p:grpSpPr bwMode="auto">
            <a:xfrm>
              <a:off x="5000628" y="4357694"/>
              <a:ext cx="3786214" cy="1499609"/>
              <a:chOff x="5000628" y="2216818"/>
              <a:chExt cx="3786214" cy="1499609"/>
            </a:xfrm>
          </p:grpSpPr>
          <p:sp>
            <p:nvSpPr>
              <p:cNvPr id="44" name="모서리가 둥근 직사각형 43"/>
              <p:cNvSpPr/>
              <p:nvPr/>
            </p:nvSpPr>
            <p:spPr>
              <a:xfrm>
                <a:off x="5000628" y="2216818"/>
                <a:ext cx="3786214" cy="1499609"/>
              </a:xfrm>
              <a:prstGeom prst="roundRect">
                <a:avLst>
                  <a:gd name="adj" fmla="val 10069"/>
                </a:avLst>
              </a:prstGeom>
              <a:solidFill>
                <a:schemeClr val="bg1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grpSp>
            <p:nvGrpSpPr>
              <p:cNvPr id="45" name="그룹 29"/>
              <p:cNvGrpSpPr>
                <a:grpSpLocks/>
              </p:cNvGrpSpPr>
              <p:nvPr/>
            </p:nvGrpSpPr>
            <p:grpSpPr bwMode="auto">
              <a:xfrm>
                <a:off x="6080135" y="2500306"/>
                <a:ext cx="2651733" cy="1007871"/>
                <a:chOff x="1079475" y="3841136"/>
                <a:chExt cx="2651733" cy="1007871"/>
              </a:xfrm>
            </p:grpSpPr>
            <p:grpSp>
              <p:nvGrpSpPr>
                <p:cNvPr id="46" name="그룹 18"/>
                <p:cNvGrpSpPr>
                  <a:grpSpLocks/>
                </p:cNvGrpSpPr>
                <p:nvPr/>
              </p:nvGrpSpPr>
              <p:grpSpPr bwMode="auto">
                <a:xfrm>
                  <a:off x="1928794" y="4000504"/>
                  <a:ext cx="1499056" cy="247441"/>
                  <a:chOff x="571472" y="3896998"/>
                  <a:chExt cx="1499056" cy="247441"/>
                </a:xfrm>
              </p:grpSpPr>
              <p:cxnSp>
                <p:nvCxnSpPr>
                  <p:cNvPr id="52" name="꺾인 연결선 14"/>
                  <p:cNvCxnSpPr/>
                  <p:nvPr/>
                </p:nvCxnSpPr>
                <p:spPr>
                  <a:xfrm>
                    <a:off x="571472" y="4142853"/>
                    <a:ext cx="1439872" cy="1586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꺾인 연결선 15"/>
                  <p:cNvCxnSpPr/>
                  <p:nvPr/>
                </p:nvCxnSpPr>
                <p:spPr>
                  <a:xfrm>
                    <a:off x="630528" y="3896998"/>
                    <a:ext cx="1440000" cy="1588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solidFill>
                      <a:srgbClr val="FF0000"/>
                    </a:solidFill>
                  </a:ln>
                  <a:scene3d>
                    <a:camera prst="orthographicFront">
                      <a:rot lat="0" lon="0" rev="20400000"/>
                    </a:camera>
                    <a:lightRig rig="threePt" dir="t"/>
                  </a:scene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47" name="그림 86" descr="airfoil-profiles.png"/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55499" t="42226" b="43700"/>
                <a:stretch>
                  <a:fillRect/>
                </a:stretch>
              </p:blipFill>
              <p:spPr bwMode="auto">
                <a:xfrm rot="1195299">
                  <a:off x="2035758" y="3841136"/>
                  <a:ext cx="1695450" cy="4000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8" name="원호 47"/>
                <p:cNvSpPr/>
                <p:nvPr/>
              </p:nvSpPr>
              <p:spPr>
                <a:xfrm rot="14737046">
                  <a:off x="2966273" y="4034453"/>
                  <a:ext cx="214231" cy="285752"/>
                </a:xfrm>
                <a:prstGeom prst="arc">
                  <a:avLst>
                    <a:gd name="adj1" fmla="val 16127820"/>
                    <a:gd name="adj2" fmla="val 19909971"/>
                  </a:avLst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/>
                </a:p>
              </p:txBody>
            </p:sp>
            <p:sp>
              <p:nvSpPr>
                <p:cNvPr id="49" name="TextBox 88"/>
                <p:cNvSpPr txBox="1">
                  <a:spLocks noChangeArrowheads="1"/>
                </p:cNvSpPr>
                <p:nvPr/>
              </p:nvSpPr>
              <p:spPr bwMode="auto">
                <a:xfrm>
                  <a:off x="2071670" y="4572008"/>
                  <a:ext cx="1657441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ko-KR" sz="1200">
                      <a:latin typeface="맑은 고딕" pitchFamily="50" charset="-127"/>
                      <a:ea typeface="맑은 고딕" pitchFamily="50" charset="-127"/>
                    </a:rPr>
                    <a:t>Angle of Attack = 30</a:t>
                  </a:r>
                  <a:endParaRPr kumimoji="0" lang="ko-KR" altLang="en-US" sz="120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cxnSp>
              <p:nvCxnSpPr>
                <p:cNvPr id="50" name="직선 화살표 연결선 49"/>
                <p:cNvCxnSpPr/>
                <p:nvPr/>
              </p:nvCxnSpPr>
              <p:spPr>
                <a:xfrm rot="5400000" flipH="1" flipV="1">
                  <a:off x="2612301" y="4316931"/>
                  <a:ext cx="425286" cy="22066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오른쪽 화살표 50"/>
                <p:cNvSpPr/>
                <p:nvPr/>
              </p:nvSpPr>
              <p:spPr>
                <a:xfrm>
                  <a:off x="1079475" y="4135276"/>
                  <a:ext cx="928694" cy="214230"/>
                </a:xfrm>
                <a:prstGeom prst="rightArrow">
                  <a:avLst>
                    <a:gd name="adj1" fmla="val 50000"/>
                    <a:gd name="adj2" fmla="val 128400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/>
                </a:p>
              </p:txBody>
            </p:sp>
          </p:grpSp>
        </p:grpSp>
        <p:sp>
          <p:nvSpPr>
            <p:cNvPr id="29" name="오른쪽 화살표 28"/>
            <p:cNvSpPr/>
            <p:nvPr/>
          </p:nvSpPr>
          <p:spPr>
            <a:xfrm>
              <a:off x="4214810" y="4855977"/>
              <a:ext cx="714380" cy="57128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30" name="TextBox 75"/>
            <p:cNvSpPr txBox="1">
              <a:spLocks noChangeArrowheads="1"/>
            </p:cNvSpPr>
            <p:nvPr/>
          </p:nvSpPr>
          <p:spPr bwMode="auto">
            <a:xfrm>
              <a:off x="2127462" y="5967212"/>
              <a:ext cx="5461726" cy="369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dirty="0" smtClean="0">
                  <a:latin typeface="맑은 고딕" pitchFamily="50" charset="-127"/>
                  <a:ea typeface="맑은 고딕" pitchFamily="50" charset="-127"/>
                </a:rPr>
                <a:t>Mach</a:t>
              </a:r>
              <a:r>
                <a:rPr lang="ko-KR" altLang="en-US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dirty="0" smtClean="0">
                  <a:latin typeface="맑은 고딕" pitchFamily="50" charset="-127"/>
                  <a:ea typeface="맑은 고딕" pitchFamily="50" charset="-127"/>
                </a:rPr>
                <a:t>number</a:t>
              </a:r>
              <a:r>
                <a:rPr kumimoji="0" lang="en-US" altLang="ko-KR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dirty="0">
                  <a:latin typeface="맑은 고딕" pitchFamily="50" charset="-127"/>
                  <a:ea typeface="맑은 고딕" pitchFamily="50" charset="-127"/>
                </a:rPr>
                <a:t>0.2~3.0</a:t>
              </a:r>
              <a:r>
                <a:rPr kumimoji="0" lang="ko-KR" altLang="en-US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dirty="0" smtClean="0">
                  <a:latin typeface="맑은 고딕" pitchFamily="50" charset="-127"/>
                  <a:ea typeface="맑은 고딕" pitchFamily="50" charset="-127"/>
                </a:rPr>
                <a:t>increase by 0.2 =&gt;</a:t>
              </a:r>
              <a:r>
                <a:rPr kumimoji="0" lang="ko-KR" altLang="en-US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dirty="0">
                  <a:latin typeface="맑은 고딕" pitchFamily="50" charset="-127"/>
                  <a:ea typeface="맑은 고딕" pitchFamily="50" charset="-127"/>
                </a:rPr>
                <a:t>15 Case</a:t>
              </a:r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31" name="그룹 69"/>
            <p:cNvGrpSpPr>
              <a:grpSpLocks/>
            </p:cNvGrpSpPr>
            <p:nvPr/>
          </p:nvGrpSpPr>
          <p:grpSpPr bwMode="auto">
            <a:xfrm>
              <a:off x="285720" y="4357694"/>
              <a:ext cx="3786214" cy="1499609"/>
              <a:chOff x="5000628" y="2216818"/>
              <a:chExt cx="3786214" cy="149960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5000628" y="2216818"/>
                <a:ext cx="3786214" cy="1499609"/>
              </a:xfrm>
              <a:prstGeom prst="roundRect">
                <a:avLst>
                  <a:gd name="adj" fmla="val 10069"/>
                </a:avLst>
              </a:prstGeom>
              <a:solidFill>
                <a:schemeClr val="bg1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grpSp>
            <p:nvGrpSpPr>
              <p:cNvPr id="34" name="그룹 29"/>
              <p:cNvGrpSpPr>
                <a:grpSpLocks/>
              </p:cNvGrpSpPr>
              <p:nvPr/>
            </p:nvGrpSpPr>
            <p:grpSpPr bwMode="auto">
              <a:xfrm>
                <a:off x="5143504" y="2500306"/>
                <a:ext cx="3588364" cy="1007871"/>
                <a:chOff x="142844" y="3841136"/>
                <a:chExt cx="3588364" cy="1007871"/>
              </a:xfrm>
            </p:grpSpPr>
            <p:grpSp>
              <p:nvGrpSpPr>
                <p:cNvPr id="35" name="그룹 18"/>
                <p:cNvGrpSpPr>
                  <a:grpSpLocks/>
                </p:cNvGrpSpPr>
                <p:nvPr/>
              </p:nvGrpSpPr>
              <p:grpSpPr bwMode="auto">
                <a:xfrm>
                  <a:off x="1928794" y="4000504"/>
                  <a:ext cx="1499056" cy="247441"/>
                  <a:chOff x="571472" y="3896998"/>
                  <a:chExt cx="1499056" cy="247441"/>
                </a:xfrm>
              </p:grpSpPr>
              <p:cxnSp>
                <p:nvCxnSpPr>
                  <p:cNvPr id="42" name="꺾인 연결선 14"/>
                  <p:cNvCxnSpPr/>
                  <p:nvPr/>
                </p:nvCxnSpPr>
                <p:spPr>
                  <a:xfrm>
                    <a:off x="571472" y="4142853"/>
                    <a:ext cx="1439872" cy="1586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꺾인 연결선 15"/>
                  <p:cNvCxnSpPr/>
                  <p:nvPr/>
                </p:nvCxnSpPr>
                <p:spPr>
                  <a:xfrm>
                    <a:off x="630528" y="3896998"/>
                    <a:ext cx="1440000" cy="1588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solidFill>
                      <a:srgbClr val="FF0000"/>
                    </a:solidFill>
                  </a:ln>
                  <a:scene3d>
                    <a:camera prst="orthographicFront">
                      <a:rot lat="0" lon="0" rev="20400000"/>
                    </a:camera>
                    <a:lightRig rig="threePt" dir="t"/>
                  </a:scene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36" name="그림 98" descr="airfoil-profiles.png"/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55499" t="42226" b="43700"/>
                <a:stretch>
                  <a:fillRect/>
                </a:stretch>
              </p:blipFill>
              <p:spPr bwMode="auto">
                <a:xfrm rot="1195299">
                  <a:off x="2035758" y="3841136"/>
                  <a:ext cx="1695450" cy="4000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7" name="원호 36"/>
                <p:cNvSpPr/>
                <p:nvPr/>
              </p:nvSpPr>
              <p:spPr>
                <a:xfrm rot="14737046">
                  <a:off x="2966274" y="4034453"/>
                  <a:ext cx="214231" cy="285752"/>
                </a:xfrm>
                <a:prstGeom prst="arc">
                  <a:avLst>
                    <a:gd name="adj1" fmla="val 16127820"/>
                    <a:gd name="adj2" fmla="val 19909971"/>
                  </a:avLst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/>
                </a:p>
              </p:txBody>
            </p:sp>
            <p:sp>
              <p:nvSpPr>
                <p:cNvPr id="38" name="TextBox 100"/>
                <p:cNvSpPr txBox="1">
                  <a:spLocks noChangeArrowheads="1"/>
                </p:cNvSpPr>
                <p:nvPr/>
              </p:nvSpPr>
              <p:spPr bwMode="auto">
                <a:xfrm>
                  <a:off x="2071670" y="4572008"/>
                  <a:ext cx="1657441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ko-KR" sz="1200">
                      <a:latin typeface="맑은 고딕" pitchFamily="50" charset="-127"/>
                      <a:ea typeface="맑은 고딕" pitchFamily="50" charset="-127"/>
                    </a:rPr>
                    <a:t>Angle of Attack = 30</a:t>
                  </a:r>
                  <a:endParaRPr kumimoji="0" lang="ko-KR" altLang="en-US" sz="120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cxnSp>
              <p:nvCxnSpPr>
                <p:cNvPr id="39" name="직선 화살표 연결선 38"/>
                <p:cNvCxnSpPr/>
                <p:nvPr/>
              </p:nvCxnSpPr>
              <p:spPr>
                <a:xfrm rot="5400000" flipH="1" flipV="1">
                  <a:off x="2612302" y="4316931"/>
                  <a:ext cx="425286" cy="22066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오른쪽 화살표 39"/>
                <p:cNvSpPr/>
                <p:nvPr/>
              </p:nvSpPr>
              <p:spPr>
                <a:xfrm>
                  <a:off x="1593829" y="4200338"/>
                  <a:ext cx="357190" cy="93627"/>
                </a:xfrm>
                <a:prstGeom prst="rightArrow">
                  <a:avLst>
                    <a:gd name="adj1" fmla="val 50000"/>
                    <a:gd name="adj2" fmla="val 128400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/>
                </a:p>
              </p:txBody>
            </p:sp>
            <p:sp>
              <p:nvSpPr>
                <p:cNvPr id="41" name="TextBox 103"/>
                <p:cNvSpPr txBox="1">
                  <a:spLocks noChangeArrowheads="1"/>
                </p:cNvSpPr>
                <p:nvPr/>
              </p:nvSpPr>
              <p:spPr bwMode="auto">
                <a:xfrm>
                  <a:off x="142844" y="4057714"/>
                  <a:ext cx="1476686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ko-KR" sz="1200">
                      <a:latin typeface="맑은 고딕" pitchFamily="50" charset="-127"/>
                      <a:ea typeface="맑은 고딕" pitchFamily="50" charset="-127"/>
                    </a:rPr>
                    <a:t>Freestream flow </a:t>
                  </a:r>
                </a:p>
                <a:p>
                  <a:r>
                    <a:rPr kumimoji="0" lang="en-US" altLang="ko-KR" sz="1200">
                      <a:latin typeface="맑은 고딕" pitchFamily="50" charset="-127"/>
                      <a:ea typeface="맑은 고딕" pitchFamily="50" charset="-127"/>
                    </a:rPr>
                    <a:t>Mach number=0.2</a:t>
                  </a:r>
                </a:p>
              </p:txBody>
            </p:sp>
          </p:grpSp>
        </p:grpSp>
        <p:sp>
          <p:nvSpPr>
            <p:cNvPr id="32" name="TextBox 106"/>
            <p:cNvSpPr txBox="1">
              <a:spLocks noChangeArrowheads="1"/>
            </p:cNvSpPr>
            <p:nvPr/>
          </p:nvSpPr>
          <p:spPr bwMode="auto">
            <a:xfrm>
              <a:off x="5143504" y="4572008"/>
              <a:ext cx="147668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ko-KR" sz="1200">
                  <a:latin typeface="맑은 고딕" pitchFamily="50" charset="-127"/>
                  <a:ea typeface="맑은 고딕" pitchFamily="50" charset="-127"/>
                </a:rPr>
                <a:t>Freestream flow </a:t>
              </a:r>
            </a:p>
            <a:p>
              <a:r>
                <a:rPr kumimoji="0" lang="en-US" altLang="ko-KR" sz="1200">
                  <a:latin typeface="맑은 고딕" pitchFamily="50" charset="-127"/>
                  <a:ea typeface="맑은 고딕" pitchFamily="50" charset="-127"/>
                </a:rPr>
                <a:t>Mach number=3.0</a:t>
              </a:r>
            </a:p>
          </p:txBody>
        </p:sp>
      </p:grpSp>
      <p:sp>
        <p:nvSpPr>
          <p:cNvPr id="54" name="오른쪽 화살표 53"/>
          <p:cNvSpPr/>
          <p:nvPr/>
        </p:nvSpPr>
        <p:spPr>
          <a:xfrm>
            <a:off x="384175" y="6215063"/>
            <a:ext cx="468313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5" name="TextBox 109"/>
          <p:cNvSpPr txBox="1">
            <a:spLocks noChangeArrowheads="1"/>
          </p:cNvSpPr>
          <p:nvPr/>
        </p:nvSpPr>
        <p:spPr bwMode="auto">
          <a:xfrm>
            <a:off x="928662" y="6072206"/>
            <a:ext cx="81819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One student submit a job of at least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5*16*15=1,200 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cases  X 50 students = 60,000 JOBs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Computing resources needed for classes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2864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1800" dirty="0" smtClean="0"/>
              <a:t>Average Needs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</a:t>
            </a:r>
            <a:r>
              <a:rPr lang="en-US" altLang="ko-KR" sz="1800" dirty="0" smtClean="0"/>
              <a:t>6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Univ.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X </a:t>
            </a:r>
            <a:r>
              <a:rPr lang="en-US" altLang="ko-KR" sz="1800" dirty="0" smtClean="0"/>
              <a:t>30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Students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X (200~400Case) X </a:t>
            </a:r>
            <a:r>
              <a:rPr lang="en-US" altLang="ko-KR" sz="1800" dirty="0" smtClean="0"/>
              <a:t>20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min./Case </a:t>
            </a:r>
          </a:p>
          <a:p>
            <a:pPr>
              <a:lnSpc>
                <a:spcPct val="90000"/>
              </a:lnSpc>
            </a:pPr>
            <a:r>
              <a:rPr lang="en-US" altLang="ko-KR" sz="1800" dirty="0" smtClean="0"/>
              <a:t>= 720,000~1,440,000min</a:t>
            </a:r>
          </a:p>
          <a:p>
            <a:pPr>
              <a:lnSpc>
                <a:spcPct val="90000"/>
              </a:lnSpc>
            </a:pPr>
            <a:r>
              <a:rPr lang="en-US" altLang="ko-KR" sz="1800" dirty="0" smtClean="0"/>
              <a:t>= 12,000 hours~24,000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hours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endParaRPr lang="en-US" altLang="ko-KR" sz="1800" dirty="0" smtClean="0"/>
          </a:p>
          <a:p>
            <a:pPr>
              <a:lnSpc>
                <a:spcPct val="90000"/>
              </a:lnSpc>
            </a:pPr>
            <a:r>
              <a:rPr lang="en-US" altLang="ko-KR" sz="1800" dirty="0" smtClean="0"/>
              <a:t>24 hour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X 7 </a:t>
            </a:r>
            <a:r>
              <a:rPr lang="en-US" altLang="ko-KR" sz="1800" dirty="0" smtClean="0"/>
              <a:t>days = 168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Hours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Under 24h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7days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100</a:t>
            </a:r>
            <a:r>
              <a:rPr lang="en-US" altLang="ko-KR" sz="1800" dirty="0" smtClean="0"/>
              <a:t>% </a:t>
            </a:r>
            <a:r>
              <a:rPr lang="en-US" altLang="ko-KR" sz="1800" dirty="0" smtClean="0"/>
              <a:t>full running condition,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Needs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CPU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70 ~ </a:t>
            </a:r>
            <a:r>
              <a:rPr lang="en-US" altLang="ko-KR" sz="1800" dirty="0" smtClean="0"/>
              <a:t>140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CPUs</a:t>
            </a:r>
            <a:endParaRPr lang="en-US" altLang="ko-KR" sz="1800" dirty="0" smtClean="0"/>
          </a:p>
          <a:p>
            <a:pPr lvl="1">
              <a:lnSpc>
                <a:spcPct val="90000"/>
              </a:lnSpc>
              <a:buNone/>
            </a:pPr>
            <a:endParaRPr lang="en-US" altLang="ko-KR" sz="1400" dirty="0" smtClean="0"/>
          </a:p>
          <a:p>
            <a:pPr>
              <a:lnSpc>
                <a:spcPct val="90000"/>
              </a:lnSpc>
            </a:pPr>
            <a:r>
              <a:rPr lang="en-US" altLang="ko-KR" sz="1800" dirty="0" smtClean="0"/>
              <a:t>Max Needs (at th</a:t>
            </a:r>
            <a:r>
              <a:rPr lang="en-US" altLang="ko-KR" sz="1800" dirty="0" smtClean="0"/>
              <a:t>e class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Univ.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X </a:t>
            </a:r>
            <a:r>
              <a:rPr lang="en-US" altLang="ko-KR" sz="1800" dirty="0" smtClean="0"/>
              <a:t>30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students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X (100~200Case) X </a:t>
            </a:r>
            <a:r>
              <a:rPr lang="en-US" altLang="ko-KR" sz="1800" dirty="0" smtClean="0"/>
              <a:t>20min/Case </a:t>
            </a:r>
            <a:r>
              <a:rPr lang="en-US" altLang="ko-KR" sz="1800" dirty="0" smtClean="0"/>
              <a:t>= 60,000 ~ </a:t>
            </a:r>
            <a:r>
              <a:rPr lang="en-US" altLang="ko-KR" sz="1800" dirty="0" smtClean="0"/>
              <a:t>120,000min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                                                                                                      = </a:t>
            </a:r>
            <a:r>
              <a:rPr lang="en-US" altLang="ko-KR" sz="1800" dirty="0" smtClean="0"/>
              <a:t>1,000hours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~ </a:t>
            </a:r>
            <a:r>
              <a:rPr lang="en-US" altLang="ko-KR" sz="1800" dirty="0" smtClean="0"/>
              <a:t>2,000hours</a:t>
            </a:r>
            <a:endParaRPr lang="en-US" altLang="ko-KR" sz="18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dirty="0" smtClean="0"/>
              <a:t>   </a:t>
            </a:r>
            <a:r>
              <a:rPr lang="en-US" altLang="ko-KR" sz="1400" dirty="0" smtClean="0"/>
              <a:t>We need 167 ~ 330 CPUs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dirty="0" smtClean="0"/>
              <a:t> </a:t>
            </a:r>
            <a:r>
              <a:rPr lang="en-US" altLang="ko-KR" sz="1400" dirty="0" smtClean="0"/>
              <a:t>  Under 100% running during 6 Hour class,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ko-KR" sz="1400" dirty="0" smtClean="0"/>
          </a:p>
          <a:p>
            <a:r>
              <a:rPr lang="en-US" altLang="ko-KR" dirty="0" smtClean="0"/>
              <a:t>To </a:t>
            </a:r>
            <a:r>
              <a:rPr lang="en-US" altLang="ko-KR" dirty="0" smtClean="0"/>
              <a:t>solve 3 Dimensional Problem</a:t>
            </a:r>
          </a:p>
          <a:p>
            <a:pPr lvl="1"/>
            <a:r>
              <a:rPr lang="en-US" altLang="ko-KR" dirty="0" smtClean="0"/>
              <a:t>More CPU time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ko-K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Need More Resources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There </a:t>
            </a:r>
            <a:r>
              <a:rPr lang="en-US" altLang="ko-KR" dirty="0" smtClean="0"/>
              <a:t>are many resources in </a:t>
            </a:r>
            <a:r>
              <a:rPr lang="en-US" altLang="ko-KR" dirty="0" smtClean="0"/>
              <a:t>PRAGMA (over 1,000 CPUs)</a:t>
            </a:r>
            <a:endParaRPr lang="en-US" altLang="ko-KR" dirty="0" smtClean="0"/>
          </a:p>
          <a:p>
            <a:r>
              <a:rPr lang="en-US" altLang="ko-KR" dirty="0" smtClean="0"/>
              <a:t>However, there are some problems</a:t>
            </a:r>
          </a:p>
          <a:p>
            <a:pPr lvl="1"/>
            <a:r>
              <a:rPr lang="en-US" altLang="ko-KR" dirty="0" smtClean="0"/>
              <a:t>Grid authentication problem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Gridmap</a:t>
            </a:r>
            <a:r>
              <a:rPr lang="en-US" altLang="ko-KR" dirty="0" smtClean="0"/>
              <a:t> file typos</a:t>
            </a:r>
          </a:p>
          <a:p>
            <a:pPr lvl="2"/>
            <a:r>
              <a:rPr lang="en-US" altLang="ko-KR" dirty="0" smtClean="0"/>
              <a:t>"/C=KR/O=KISTI/O=GRID/O=KISTI/CN=48690174 </a:t>
            </a:r>
            <a:r>
              <a:rPr lang="en-US" altLang="ko-KR" dirty="0" err="1" smtClean="0"/>
              <a:t>Jongbae</a:t>
            </a:r>
            <a:r>
              <a:rPr lang="en-US" altLang="ko-KR" dirty="0" smtClean="0"/>
              <a:t> Moon". </a:t>
            </a:r>
            <a:r>
              <a:rPr lang="en-US" altLang="ko-KR" dirty="0" err="1" smtClean="0"/>
              <a:t>eairs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No CA file update</a:t>
            </a:r>
          </a:p>
          <a:p>
            <a:pPr lvl="1"/>
            <a:r>
              <a:rPr lang="en-US" altLang="ko-KR" dirty="0" smtClean="0"/>
              <a:t>Network </a:t>
            </a:r>
            <a:r>
              <a:rPr lang="en-US" altLang="ko-KR" dirty="0" smtClean="0"/>
              <a:t>problem</a:t>
            </a:r>
          </a:p>
          <a:p>
            <a:pPr lvl="1"/>
            <a:r>
              <a:rPr lang="en-US" altLang="ko-KR" dirty="0" smtClean="0"/>
              <a:t>SSH access denied</a:t>
            </a:r>
          </a:p>
          <a:p>
            <a:pPr lvl="2"/>
            <a:r>
              <a:rPr lang="en-US" altLang="ko-KR" dirty="0" err="1" smtClean="0"/>
              <a:t>g</a:t>
            </a:r>
            <a:r>
              <a:rPr lang="en-US" altLang="ko-KR" dirty="0" err="1" smtClean="0"/>
              <a:t>si-ssh</a:t>
            </a:r>
            <a:r>
              <a:rPr lang="en-US" altLang="ko-KR" dirty="0" smtClean="0"/>
              <a:t>  may be a alternatives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677</Words>
  <Application>Microsoft Office PowerPoint</Application>
  <PresentationFormat>화면 슬라이드 쇼(4:3)</PresentationFormat>
  <Paragraphs>231</Paragraphs>
  <Slides>12</Slides>
  <Notes>0</Notes>
  <HiddenSlides>0</HiddenSlides>
  <MMClips>2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4" baseType="lpstr">
      <vt:lpstr>Office 테마</vt:lpstr>
      <vt:lpstr>Image</vt:lpstr>
      <vt:lpstr>e-AIRS Reporting and Issues   Resource Working Group, PRAGMA 15</vt:lpstr>
      <vt:lpstr>Resources</vt:lpstr>
      <vt:lpstr>Statistics</vt:lpstr>
      <vt:lpstr>Education Service</vt:lpstr>
      <vt:lpstr> Survey Results</vt:lpstr>
      <vt:lpstr>슬라이드 6</vt:lpstr>
      <vt:lpstr>Case study</vt:lpstr>
      <vt:lpstr>Computing resources needed for classes</vt:lpstr>
      <vt:lpstr>Need More Resources </vt:lpstr>
      <vt:lpstr>Global Scheduler or Resource Broker</vt:lpstr>
      <vt:lpstr>Authentication Problem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PRAGMA 15 Resource Working Group Presentation (e-AIRS Reporting and Issues)</dc:title>
  <dc:creator>Jongbae Moon</dc:creator>
  <cp:lastModifiedBy>Jongbae Moon</cp:lastModifiedBy>
  <cp:revision>145</cp:revision>
  <dcterms:created xsi:type="dcterms:W3CDTF">2008-10-20T15:50:01Z</dcterms:created>
  <dcterms:modified xsi:type="dcterms:W3CDTF">2008-10-24T07:53:12Z</dcterms:modified>
</cp:coreProperties>
</file>