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Geo"/>
      <p:regular r:id="rId62"/>
      <p: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Geo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3" Type="http://schemas.openxmlformats.org/officeDocument/2006/relationships/font" Target="fonts/Ge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4925e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4925e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eeef15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eeef1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eeef15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7eeef15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7eeef15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7eeef15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7eeef15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7eeef15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7eeef1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7eeef1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7eeef15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7eeef15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7eeef15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7eeef15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f9392e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f9392e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f9392eb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f9392eb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7eeef1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7eeef1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f9392e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f9392e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f9392eb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f9392eb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f9392eb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f9392eb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04925e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04925e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7eeef15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7eeef15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4925e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04925e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04925e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04925e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04925e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04925e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04925e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04925e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4925e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04925e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7eeef15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7eeef1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04925e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04925e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04925e3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04925e3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04925e3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04925e3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04925e3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04925e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04925e3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04925e3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04925e3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04925e3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04925e3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04925e3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04925e3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04925e3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04925e3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04925e3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04925e3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04925e3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7eeef1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7eeef1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04925e3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04925e3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04925e3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04925e3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04925e3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04925e3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04925e3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04925e3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04925e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04925e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04925e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04925e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04925e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04925e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04925e3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04925e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04925e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704925e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9fabf6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89fabf6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7eeef15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7eeef15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04925e3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704925e3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04925e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04925e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04925e3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04925e3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704925e3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704925e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04925e3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04925e3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04925e3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04925e3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04925e3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704925e3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04925e3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04925e3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7eeef15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7eeef15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7eeef15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7eeef15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7eeef1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7eeef1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wyrodek/csharp_workshop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ObjectivityLtd/Test.Automation" TargetMode="External"/><Relationship Id="rId4" Type="http://schemas.openxmlformats.org/officeDocument/2006/relationships/hyperlink" Target="https://atata-framework.github.io/" TargetMode="External"/><Relationship Id="rId5" Type="http://schemas.openxmlformats.org/officeDocument/2006/relationships/hyperlink" Target="https://github.com/TestStack/TestStack.Seleno" TargetMode="External"/><Relationship Id="rId6" Type="http://schemas.openxmlformats.org/officeDocument/2006/relationships/hyperlink" Target="http://redwoodhq.com/" TargetMode="External"/><Relationship Id="rId7" Type="http://schemas.openxmlformats.org/officeDocument/2006/relationships/hyperlink" Target="https://gauge.org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w3.org/TR/webdriver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automatetheplanet.com/selenium-webdriver-locators-cheat-sheet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C# Workshop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Selenium Test Automation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916375" y="4759225"/>
            <a:ext cx="11802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Geo"/>
                <a:ea typeface="Geo"/>
                <a:cs typeface="Geo"/>
                <a:sym typeface="Geo"/>
              </a:rPr>
              <a:t>Maciej Wyrodek</a:t>
            </a:r>
            <a:endParaRPr sz="8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NEED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 MENTOR!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The 4-day workshop is just a start on your journey,</a:t>
            </a:r>
            <a:endParaRPr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I will help you with: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434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get you enough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knowledge 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to start.</a:t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point you where to find more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info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.</a:t>
            </a:r>
            <a:endParaRPr sz="1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point you where to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start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.</a:t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help you get some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practice</a:t>
            </a:r>
            <a:endParaRPr sz="18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GIT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"/>
                <a:ea typeface="Geo"/>
                <a:cs typeface="Geo"/>
                <a:sym typeface="Geo"/>
              </a:rPr>
              <a:t>EX </a:t>
            </a:r>
            <a:r>
              <a:rPr lang="en-GB" sz="3600">
                <a:latin typeface="Geo"/>
                <a:ea typeface="Geo"/>
                <a:cs typeface="Geo"/>
                <a:sym typeface="Geo"/>
              </a:rPr>
              <a:t>1 - Setup Git</a:t>
            </a:r>
            <a:endParaRPr sz="3600"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1. Ho to GitHub com and created your account (you can delete it later)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2. Go to </a:t>
            </a:r>
            <a:r>
              <a:rPr lang="en-GB" sz="2400" u="sng">
                <a:solidFill>
                  <a:schemeClr val="hlink"/>
                </a:solidFill>
                <a:latin typeface="Geo"/>
                <a:ea typeface="Geo"/>
                <a:cs typeface="Geo"/>
                <a:sym typeface="Geo"/>
                <a:hlinkClick r:id="rId3"/>
              </a:rPr>
              <a:t>https://github.com/mwyrodek/csharp_workshop</a:t>
            </a:r>
            <a:r>
              <a:rPr lang="en-GB" sz="2400">
                <a:latin typeface="Geo"/>
                <a:ea typeface="Geo"/>
                <a:cs typeface="Geo"/>
                <a:sym typeface="Geo"/>
              </a:rPr>
              <a:t> 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and fork it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3. </a:t>
            </a:r>
            <a:r>
              <a:rPr lang="en-GB" sz="2400">
                <a:latin typeface="Geo"/>
                <a:ea typeface="Geo"/>
                <a:cs typeface="Geo"/>
                <a:sym typeface="Geo"/>
              </a:rPr>
              <a:t>Install git extensions 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4. Clone your fork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850" y="2477550"/>
            <a:ext cx="12382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Fork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The fork is a copy of a repository. Forking a repository allows you to experiment and changes without affecting the original project.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Commit vs push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your local copy of repository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readme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Add some info there.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Commit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it (commit </a:t>
            </a:r>
            <a:r>
              <a:rPr lang="en-GB">
                <a:solidFill>
                  <a:srgbClr val="FF330B"/>
                </a:solidFill>
                <a:latin typeface="Geo"/>
                <a:ea typeface="Geo"/>
                <a:cs typeface="Geo"/>
                <a:sym typeface="Geo"/>
              </a:rPr>
              <a:t>not push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) to your repo.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Go to your fork on GitHub.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Check if your text is in a readme.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Push your changes.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Check now.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Revert commit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Do some changes to readme.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 Commit your changes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pen your previous commit in git extension.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your branch to that.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Check file content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allows you to return to previous commits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is not recommended on already Pushed changes!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Often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push only when you are ready!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Branches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create new branch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and push some changes 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Switch back to master branch.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Sort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Cards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on the table 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do you think is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true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and which are </a:t>
            </a:r>
            <a:r>
              <a:rPr lang="en-GB">
                <a:solidFill>
                  <a:srgbClr val="FF330B"/>
                </a:solidFill>
                <a:latin typeface="Geo"/>
                <a:ea typeface="Geo"/>
                <a:cs typeface="Geo"/>
                <a:sym typeface="Geo"/>
              </a:rPr>
              <a:t>not</a:t>
            </a:r>
            <a:endParaRPr>
              <a:solidFill>
                <a:srgbClr val="FF330B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Branches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Branches are useful for experiment and working on many tasks at once.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For example,  branch per developer or per task/story.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Branches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Add fork of your friend as remote repository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and push some changes 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ry to marge his readme changes with yours.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both make conflicting changes to readme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try to merge now.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Often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80" name="Google Shape;180;p34"/>
          <p:cNvSpPr txBox="1"/>
          <p:nvPr>
            <p:ph idx="1" type="subTitle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push only when you are ready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But oush to your branch/fork 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before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leaving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work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Let’s talk about </a:t>
            </a:r>
            <a:r>
              <a:rPr b="1"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programing!</a:t>
            </a:r>
            <a:endParaRPr b="1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VS!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50" y="0"/>
            <a:ext cx="8442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623" y="0"/>
            <a:ext cx="5342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1600"/>
            <a:ext cx="9144001" cy="476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261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16425"/>
            <a:ext cx="9144000" cy="24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/>
        </p:nvSpPr>
        <p:spPr>
          <a:xfrm>
            <a:off x="802547" y="644131"/>
            <a:ext cx="1272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8223"/>
            <a:ext cx="3440300" cy="17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187698"/>
            <a:ext cx="6059175" cy="2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3625" y="94749"/>
            <a:ext cx="4743650" cy="23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"/>
                <a:ea typeface="Geo"/>
                <a:cs typeface="Geo"/>
                <a:sym typeface="Geo"/>
              </a:rPr>
              <a:t>Workshop </a:t>
            </a:r>
            <a:r>
              <a:rPr lang="en-GB" sz="36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Plan</a:t>
            </a:r>
            <a:endParaRPr sz="36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Programming basics.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Programming Concepts.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Automation basics.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Test automation Design.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6226"/>
            <a:ext cx="8835026" cy="4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Workshop day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2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31" name="Google Shape;23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ctrTitle"/>
          </p:nvPr>
        </p:nvSpPr>
        <p:spPr>
          <a:xfrm>
            <a:off x="311708" y="1161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Object-oriented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Programming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Pillars of OOP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42" name="Google Shape;24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Abstraction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 </a:t>
            </a:r>
            <a:r>
              <a:rPr lang="en-GB" sz="3000">
                <a:latin typeface="Geo"/>
                <a:ea typeface="Geo"/>
                <a:cs typeface="Geo"/>
                <a:sym typeface="Geo"/>
              </a:rPr>
              <a:t>Encapsulation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Inheritance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Polymorphism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ctrTitle"/>
          </p:nvPr>
        </p:nvSpPr>
        <p:spPr>
          <a:xfrm>
            <a:off x="311700" y="146550"/>
            <a:ext cx="8520600" cy="9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Class and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Object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5" y="1093350"/>
            <a:ext cx="8839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ctrTitle"/>
          </p:nvPr>
        </p:nvSpPr>
        <p:spPr>
          <a:xfrm>
            <a:off x="265708" y="199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Abstraction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75" y="1331550"/>
            <a:ext cx="4904924" cy="3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ctrTitle"/>
          </p:nvPr>
        </p:nvSpPr>
        <p:spPr>
          <a:xfrm>
            <a:off x="265708" y="199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Encapsulation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263" y="1547050"/>
            <a:ext cx="42005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>
            <p:ph idx="4294967295" type="body"/>
          </p:nvPr>
        </p:nvSpPr>
        <p:spPr>
          <a:xfrm>
            <a:off x="265700" y="3954075"/>
            <a:ext cx="8520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Attack </a:t>
            </a:r>
            <a:r>
              <a:rPr lang="en-GB" sz="3000">
                <a:latin typeface="Geo"/>
                <a:ea typeface="Geo"/>
                <a:cs typeface="Geo"/>
                <a:sym typeface="Geo"/>
              </a:rPr>
              <a:t>= Skill + Weapon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ctrTitle"/>
          </p:nvPr>
        </p:nvSpPr>
        <p:spPr>
          <a:xfrm>
            <a:off x="265708" y="199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Inheritance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850" y="1743425"/>
            <a:ext cx="3368278" cy="25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Polymorphism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73" name="Google Shape;27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				loot = Dragon.</a:t>
            </a:r>
            <a:r>
              <a:rPr lang="en-GB" sz="30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Loot()</a:t>
            </a:r>
            <a:endParaRPr sz="30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				    loot = Orc.</a:t>
            </a:r>
            <a:r>
              <a:rPr lang="en-GB" sz="3000">
                <a:solidFill>
                  <a:srgbClr val="FF7754"/>
                </a:solidFill>
                <a:latin typeface="Geo"/>
                <a:ea typeface="Geo"/>
                <a:cs typeface="Geo"/>
                <a:sym typeface="Geo"/>
              </a:rPr>
              <a:t>Loot()</a:t>
            </a:r>
            <a:endParaRPr sz="3000"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/>
          <p:nvPr>
            <p:ph type="ctrTitle"/>
          </p:nvPr>
        </p:nvSpPr>
        <p:spPr>
          <a:xfrm>
            <a:off x="311708" y="1660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SRP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- Single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Responsibility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Principle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Workshop day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1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ctrTitle"/>
          </p:nvPr>
        </p:nvSpPr>
        <p:spPr>
          <a:xfrm>
            <a:off x="311708" y="1199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DRY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- Don’t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Repeat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Yourself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TDD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- Test Driven Development 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89" name="Google Shape;28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code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Fix code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TDD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- Test Driven Development 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95" name="Google Shape;29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code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Fix code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Workshop day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3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01" name="Google Shape;301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Let’s Talk about </a:t>
            </a:r>
            <a:r>
              <a:rPr b="1"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Automation!</a:t>
            </a:r>
            <a:endParaRPr b="1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07" name="Google Shape;30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BADI2PLzn5LYH2m_BwiEDD69zwYcI7_3dNL-R3WicBlgTO8r4j4L9qI_SWNT-G0D5Ye68qEVEX3987y6bAIZuVBPg0eNUaaZ0iLb8JKXLAvNgTVGRrVkvmYb0A-VXsY026PO1hxuN8U" id="312" name="Google Shape;3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922" y="0"/>
            <a:ext cx="52935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110075"/>
            <a:ext cx="67895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25" y="0"/>
            <a:ext cx="79925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00" y="247650"/>
            <a:ext cx="63531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See </a:t>
            </a:r>
            <a:r>
              <a:rPr lang="en-GB">
                <a:solidFill>
                  <a:srgbClr val="FF7754"/>
                </a:solidFill>
                <a:latin typeface="Geo"/>
                <a:ea typeface="Geo"/>
                <a:cs typeface="Geo"/>
                <a:sym typeface="Geo"/>
              </a:rPr>
              <a:t>Red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After you’ve seen </a:t>
            </a:r>
            <a:r>
              <a:rPr lang="en-GB">
                <a:solidFill>
                  <a:srgbClr val="B6D7A8"/>
                </a:solidFill>
                <a:latin typeface="Geo"/>
                <a:ea typeface="Geo"/>
                <a:cs typeface="Geo"/>
                <a:sym typeface="Geo"/>
              </a:rPr>
              <a:t>Green</a:t>
            </a:r>
            <a:endParaRPr>
              <a:solidFill>
                <a:srgbClr val="B6D7A8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"/>
                <a:ea typeface="Geo"/>
                <a:cs typeface="Geo"/>
                <a:sym typeface="Geo"/>
              </a:rPr>
              <a:t>Day 1 - Programming Basics</a:t>
            </a:r>
            <a:r>
              <a:rPr lang="en-GB" sz="3600"/>
              <a:t> </a:t>
            </a:r>
            <a:endParaRPr sz="36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1. Visual Studio and its functions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2. data tapes, variable, methods, etc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3. Programming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Don’t invent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wheel a new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!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Use already existing frameworks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/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SELENIUM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WEBDRIVER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>
            <p:ph type="ctrTitle"/>
          </p:nvPr>
        </p:nvSpPr>
        <p:spPr>
          <a:xfrm>
            <a:off x="311700" y="2248550"/>
            <a:ext cx="85206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SELENIUM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WEBDRIVER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48" name="Google Shape;34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75" y="2455950"/>
            <a:ext cx="4772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>
            <p:ph idx="1" type="subTitle"/>
          </p:nvPr>
        </p:nvSpPr>
        <p:spPr>
          <a:xfrm>
            <a:off x="311700" y="1021375"/>
            <a:ext cx="85206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</a:rPr>
              <a:t>Example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https://github.com/ObjectivityLtd/Test.Automation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https://atata-framework.github.io/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https://github.com/TestStack/TestStack.Seleno</a:t>
            </a:r>
            <a:r>
              <a:rPr lang="en-GB"/>
              <a:t> (discontinued)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http://redwoodhq.com/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https://gauge.org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WEBDRIVER Standard: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chemeClr val="hlink"/>
                </a:solidFill>
                <a:latin typeface="Geo"/>
                <a:ea typeface="Geo"/>
                <a:cs typeface="Geo"/>
                <a:sym typeface="Geo"/>
                <a:hlinkClick r:id="rId3"/>
              </a:rPr>
              <a:t>https://www.w3.org/TR/webdriver/</a:t>
            </a:r>
            <a:endParaRPr sz="4400"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LOCATORS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Geo"/>
                <a:ea typeface="Geo"/>
                <a:cs typeface="Geo"/>
                <a:sym typeface="Geo"/>
                <a:hlinkClick r:id="rId3"/>
              </a:rPr>
              <a:t>https://automatetheplanet.com/selenium-webdriver-locators-cheat-sheet/</a:t>
            </a:r>
            <a:endParaRPr sz="36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Geo"/>
                <a:ea typeface="Geo"/>
                <a:cs typeface="Geo"/>
                <a:sym typeface="Geo"/>
              </a:rPr>
              <a:t>Locator Order</a:t>
            </a:r>
            <a:endParaRPr sz="4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69" name="Google Shape;369;p68"/>
          <p:cNvSpPr txBox="1"/>
          <p:nvPr>
            <p:ph idx="1" type="body"/>
          </p:nvPr>
        </p:nvSpPr>
        <p:spPr>
          <a:xfrm>
            <a:off x="287750" y="154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ID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 CLASS/NAME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CSS Selector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XPATH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/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PAGE OBJECT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PATTERN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are your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goals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?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do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want to learn?</a:t>
            </a:r>
            <a:endParaRPr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Why do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Testers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need to know how to code?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" y="1369500"/>
            <a:ext cx="8839203" cy="247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NEED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 MENTOR!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