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82" r:id="rId4"/>
    <p:sldId id="397" r:id="rId5"/>
    <p:sldId id="399" r:id="rId6"/>
    <p:sldId id="396" r:id="rId7"/>
    <p:sldId id="400" r:id="rId8"/>
    <p:sldId id="401" r:id="rId9"/>
    <p:sldId id="402" r:id="rId10"/>
    <p:sldId id="25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4" pos="1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D76"/>
    <a:srgbClr val="44546A"/>
    <a:srgbClr val="6631AD"/>
    <a:srgbClr val="2E3CA4"/>
    <a:srgbClr val="3271B6"/>
    <a:srgbClr val="32A0B6"/>
    <a:srgbClr val="2BB6BD"/>
    <a:srgbClr val="45B190"/>
    <a:srgbClr val="98C450"/>
    <a:srgbClr val="6DB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autoAdjust="0"/>
    <p:restoredTop sz="93837" autoAdjust="0"/>
  </p:normalViewPr>
  <p:slideViewPr>
    <p:cSldViewPr snapToGrid="0" showGuides="1">
      <p:cViewPr varScale="1">
        <p:scale>
          <a:sx n="80" d="100"/>
          <a:sy n="80" d="100"/>
        </p:scale>
        <p:origin x="998" y="48"/>
      </p:cViewPr>
      <p:guideLst>
        <p:guide orient="horz" pos="2183"/>
        <p:guide pos="1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0AB1A-C38B-4BB3-9F71-36E9930A2AE5}" type="datetimeFigureOut">
              <a:rPr lang="zh-CN" altLang="en-US" smtClean="0"/>
              <a:t>2024/9/29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95BD0-D280-4E18-83BC-661690956743}" type="slidenum">
              <a:rPr lang="zh-CN" altLang="en-US" smtClean="0"/>
              <a:t>‹#›</a:t>
            </a:fld>
            <a:endParaRPr lang="zh-CN" altLang="en-US"/>
          </a:p>
        </p:txBody>
      </p:sp>
    </p:spTree>
    <p:extLst>
      <p:ext uri="{BB962C8B-B14F-4D97-AF65-F5344CB8AC3E}">
        <p14:creationId xmlns:p14="http://schemas.microsoft.com/office/powerpoint/2010/main" val="2315970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t>2</a:t>
            </a:fld>
            <a:endParaRPr lang="zh-CN" altLang="en-US"/>
          </a:p>
        </p:txBody>
      </p:sp>
    </p:spTree>
    <p:extLst>
      <p:ext uri="{BB962C8B-B14F-4D97-AF65-F5344CB8AC3E}">
        <p14:creationId xmlns:p14="http://schemas.microsoft.com/office/powerpoint/2010/main" val="573372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095BD0-D280-4E18-83BC-661690956743}" type="slidenum">
              <a:rPr lang="zh-CN" altLang="en-US" smtClean="0"/>
              <a:t>4</a:t>
            </a:fld>
            <a:endParaRPr lang="zh-CN" altLang="en-US"/>
          </a:p>
        </p:txBody>
      </p:sp>
    </p:spTree>
    <p:extLst>
      <p:ext uri="{BB962C8B-B14F-4D97-AF65-F5344CB8AC3E}">
        <p14:creationId xmlns:p14="http://schemas.microsoft.com/office/powerpoint/2010/main" val="409749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095BD0-D280-4E18-83BC-661690956743}" type="slidenum">
              <a:rPr lang="zh-CN" altLang="en-US" smtClean="0"/>
              <a:t>5</a:t>
            </a:fld>
            <a:endParaRPr lang="zh-CN" altLang="en-US"/>
          </a:p>
        </p:txBody>
      </p:sp>
    </p:spTree>
    <p:extLst>
      <p:ext uri="{BB962C8B-B14F-4D97-AF65-F5344CB8AC3E}">
        <p14:creationId xmlns:p14="http://schemas.microsoft.com/office/powerpoint/2010/main" val="166821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70006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7871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2432136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9" name="Group 4"/>
          <p:cNvGrpSpPr/>
          <p:nvPr/>
        </p:nvGrpSpPr>
        <p:grpSpPr bwMode="auto">
          <a:xfrm>
            <a:off x="107950" y="338138"/>
            <a:ext cx="525234" cy="421835"/>
            <a:chOff x="0" y="0"/>
            <a:chExt cx="2860947" cy="2302753"/>
          </a:xfrm>
        </p:grpSpPr>
        <p:sp>
          <p:nvSpPr>
            <p:cNvPr id="11" name="等腰三角形 29"/>
            <p:cNvSpPr>
              <a:spLocks noChangeArrowheads="1"/>
            </p:cNvSpPr>
            <p:nvPr/>
          </p:nvSpPr>
          <p:spPr bwMode="auto">
            <a:xfrm rot="10800000">
              <a:off x="0" y="0"/>
              <a:ext cx="2671958" cy="2305155"/>
            </a:xfrm>
            <a:prstGeom prst="triangle">
              <a:avLst>
                <a:gd name="adj" fmla="val 50000"/>
              </a:avLst>
            </a:prstGeom>
            <a:solidFill>
              <a:srgbClr val="1C7B6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300" noProof="1">
                <a:solidFill>
                  <a:srgbClr val="FFFFFF"/>
                </a:solidFill>
              </a:endParaRPr>
            </a:p>
          </p:txBody>
        </p:sp>
        <p:sp>
          <p:nvSpPr>
            <p:cNvPr id="12" name="等腰三角形 30"/>
            <p:cNvSpPr>
              <a:spLocks noChangeArrowheads="1"/>
            </p:cNvSpPr>
            <p:nvPr/>
          </p:nvSpPr>
          <p:spPr bwMode="auto">
            <a:xfrm rot="10800000">
              <a:off x="1158712" y="831936"/>
              <a:ext cx="1703482" cy="1473219"/>
            </a:xfrm>
            <a:prstGeom prst="triangle">
              <a:avLst>
                <a:gd name="adj" fmla="val 50000"/>
              </a:avLst>
            </a:prstGeom>
            <a:solidFill>
              <a:srgbClr val="43B15F">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300" noProof="1">
                <a:solidFill>
                  <a:srgbClr val="FFFFFF"/>
                </a:solidFill>
              </a:endParaRPr>
            </a:p>
          </p:txBody>
        </p:sp>
      </p:grpSp>
      <p:sp>
        <p:nvSpPr>
          <p:cNvPr id="13" name="矩形 31"/>
          <p:cNvSpPr>
            <a:spLocks noChangeArrowheads="1"/>
          </p:cNvSpPr>
          <p:nvPr userDrawn="1"/>
        </p:nvSpPr>
        <p:spPr bwMode="auto">
          <a:xfrm>
            <a:off x="0" y="836613"/>
            <a:ext cx="12192000" cy="103187"/>
          </a:xfrm>
          <a:prstGeom prst="rect">
            <a:avLst/>
          </a:prstGeom>
          <a:solidFill>
            <a:srgbClr val="43B19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noProof="1">
              <a:solidFill>
                <a:srgbClr val="FFFFFF"/>
              </a:solidFill>
            </a:endParaRPr>
          </a:p>
        </p:txBody>
      </p:sp>
    </p:spTree>
    <p:extLst>
      <p:ext uri="{BB962C8B-B14F-4D97-AF65-F5344CB8AC3E}">
        <p14:creationId xmlns:p14="http://schemas.microsoft.com/office/powerpoint/2010/main" val="2324236388"/>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54645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45441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314717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368046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254942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584818515"/>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257" userDrawn="1">
          <p15:clr>
            <a:srgbClr val="FBAE40"/>
          </p15:clr>
        </p15:guide>
        <p15:guide id="3" pos="7423" userDrawn="1">
          <p15:clr>
            <a:srgbClr val="FBAE40"/>
          </p15:clr>
        </p15:guide>
        <p15:guide id="4" orient="horz" pos="45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38477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B97A4B-6179-4EC5-BF0D-46DF4F19353B}" type="datetimeFigureOut">
              <a:rPr lang="zh-CN" altLang="en-US" smtClean="0"/>
              <a:t>2024/9/29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94065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7A4B-6179-4EC5-BF0D-46DF4F19353B}" type="datetimeFigureOut">
              <a:rPr lang="zh-CN" altLang="en-US" smtClean="0"/>
              <a:t>2024/9/29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1390E-B596-4CC9-8977-D52EC4F35970}" type="slidenum">
              <a:rPr lang="zh-CN" altLang="en-US" smtClean="0"/>
              <a:t>‹#›</a:t>
            </a:fld>
            <a:endParaRPr lang="zh-CN" altLang="en-US"/>
          </a:p>
        </p:txBody>
      </p:sp>
    </p:spTree>
    <p:extLst>
      <p:ext uri="{BB962C8B-B14F-4D97-AF65-F5344CB8AC3E}">
        <p14:creationId xmlns:p14="http://schemas.microsoft.com/office/powerpoint/2010/main" val="19430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318" y="-33800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flipH="1">
            <a:off x="-275789" y="-280336"/>
            <a:ext cx="2301188" cy="2301184"/>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flipH="1">
            <a:off x="514168" y="131367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1399622" y="1285248"/>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rot="18900000" flipH="1">
            <a:off x="-392637" y="1742929"/>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rot="18900000" flipH="1">
            <a:off x="-660002" y="2643715"/>
            <a:ext cx="2288802" cy="228879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rot="18900000" flipH="1">
            <a:off x="1676057" y="2915468"/>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rot="18900000" flipH="1">
            <a:off x="1290410" y="375445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rot="18900000" flipH="1">
            <a:off x="-300841" y="442832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rot="18900000" flipH="1">
            <a:off x="866137" y="5554075"/>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8900000" flipH="1">
            <a:off x="-281792" y="5808433"/>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31064" y="3005013"/>
            <a:ext cx="6089674" cy="923330"/>
          </a:xfrm>
          <a:prstGeom prst="rect">
            <a:avLst/>
          </a:prstGeom>
          <a:noFill/>
        </p:spPr>
        <p:txBody>
          <a:bodyPr wrap="square" rtlCol="0">
            <a:spAutoFit/>
          </a:bodyPr>
          <a:lstStyle/>
          <a:p>
            <a:pPr algn="r"/>
            <a:r>
              <a:rPr lang="zh-CN" altLang="en-US" sz="5400" dirty="0">
                <a:solidFill>
                  <a:schemeClr val="accent2"/>
                </a:solidFill>
                <a:latin typeface="+mj-ea"/>
                <a:ea typeface="+mj-ea"/>
              </a:rPr>
              <a:t>工作总结汇报模板</a:t>
            </a:r>
          </a:p>
        </p:txBody>
      </p:sp>
      <p:cxnSp>
        <p:nvCxnSpPr>
          <p:cNvPr id="30" name="直接连接符 29"/>
          <p:cNvCxnSpPr/>
          <p:nvPr/>
        </p:nvCxnSpPr>
        <p:spPr>
          <a:xfrm>
            <a:off x="5920740" y="3005013"/>
            <a:ext cx="539876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9405248" y="4591450"/>
            <a:ext cx="2000250" cy="400110"/>
          </a:xfrm>
          <a:prstGeom prst="rect">
            <a:avLst/>
          </a:prstGeom>
          <a:noFill/>
        </p:spPr>
        <p:txBody>
          <a:bodyPr wrap="square" rtlCol="0">
            <a:spAutoFit/>
          </a:bodyPr>
          <a:lstStyle/>
          <a:p>
            <a:pPr algn="r"/>
            <a:r>
              <a:rPr lang="zh-CN" altLang="en-US" sz="2000" dirty="0">
                <a:latin typeface="+mj-ea"/>
                <a:ea typeface="+mj-ea"/>
              </a:rPr>
              <a:t>马望   汇报人</a:t>
            </a:r>
          </a:p>
        </p:txBody>
      </p:sp>
      <p:sp>
        <p:nvSpPr>
          <p:cNvPr id="34" name="文本框 33"/>
          <p:cNvSpPr txBox="1"/>
          <p:nvPr/>
        </p:nvSpPr>
        <p:spPr>
          <a:xfrm>
            <a:off x="9405248" y="5131168"/>
            <a:ext cx="2000250" cy="400110"/>
          </a:xfrm>
          <a:prstGeom prst="rect">
            <a:avLst/>
          </a:prstGeom>
          <a:noFill/>
        </p:spPr>
        <p:txBody>
          <a:bodyPr wrap="square" rtlCol="0">
            <a:spAutoFit/>
          </a:bodyPr>
          <a:lstStyle/>
          <a:p>
            <a:pPr algn="r"/>
            <a:r>
              <a:rPr lang="en-US" altLang="zh-CN" sz="2000" dirty="0">
                <a:ea typeface="+mj-ea"/>
              </a:rPr>
              <a:t>2024.9.30</a:t>
            </a:r>
            <a:endParaRPr lang="zh-CN" altLang="en-US" sz="2000" dirty="0">
              <a:ea typeface="+mj-ea"/>
            </a:endParaRPr>
          </a:p>
        </p:txBody>
      </p:sp>
      <p:sp>
        <p:nvSpPr>
          <p:cNvPr id="25" name="矩形: 圆角 24"/>
          <p:cNvSpPr/>
          <p:nvPr/>
        </p:nvSpPr>
        <p:spPr>
          <a:xfrm rot="18900000" flipH="1">
            <a:off x="556414" y="6255536"/>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8900000" flipH="1">
            <a:off x="-398766" y="5691461"/>
            <a:ext cx="1199616" cy="1199612"/>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8552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261" y="2642022"/>
            <a:ext cx="4211957" cy="584775"/>
          </a:xfrm>
          <a:prstGeom prst="rect">
            <a:avLst/>
          </a:prstGeom>
          <a:noFill/>
        </p:spPr>
        <p:txBody>
          <a:bodyPr wrap="square" rtlCol="0">
            <a:spAutoFit/>
          </a:bodyPr>
          <a:lstStyle/>
          <a:p>
            <a:r>
              <a:rPr lang="zh-CN" altLang="en-US" sz="3200" dirty="0">
                <a:latin typeface="+mj-ea"/>
                <a:ea typeface="+mj-ea"/>
              </a:rPr>
              <a:t>点击添加文本标题</a:t>
            </a:r>
          </a:p>
        </p:txBody>
      </p:sp>
      <p:grpSp>
        <p:nvGrpSpPr>
          <p:cNvPr id="10"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文本框 14"/>
          <p:cNvSpPr txBox="1"/>
          <p:nvPr/>
        </p:nvSpPr>
        <p:spPr>
          <a:xfrm>
            <a:off x="4519545" y="3175981"/>
            <a:ext cx="6265334" cy="812530"/>
          </a:xfrm>
          <a:prstGeom prst="rect">
            <a:avLst/>
          </a:prstGeom>
          <a:noFill/>
        </p:spPr>
        <p:txBody>
          <a:bodyPr wrap="square" rtlCol="0">
            <a:spAutoFit/>
          </a:bodyPr>
          <a:lstStyle/>
          <a:p>
            <a:pPr>
              <a:lnSpc>
                <a:spcPct val="130000"/>
              </a:lnSpc>
            </a:pPr>
            <a:r>
              <a:rPr lang="zh-CN" altLang="en-US" dirty="0">
                <a:solidFill>
                  <a:schemeClr val="tx1">
                    <a:lumMod val="65000"/>
                    <a:lumOff val="35000"/>
                  </a:schemeClr>
                </a:solidFill>
                <a:latin typeface="+mn-ea"/>
              </a:rPr>
              <a:t>点击添加文本说明点击添加文本说明点击添加文本说明点击添加文本说明点击添加文本说明</a:t>
            </a:r>
          </a:p>
        </p:txBody>
      </p:sp>
      <p:grpSp>
        <p:nvGrpSpPr>
          <p:cNvPr id="19" name="组合 18"/>
          <p:cNvGrpSpPr/>
          <p:nvPr/>
        </p:nvGrpSpPr>
        <p:grpSpPr>
          <a:xfrm>
            <a:off x="1327581" y="1922264"/>
            <a:ext cx="2362983" cy="2314356"/>
            <a:chOff x="1327581" y="1922264"/>
            <a:chExt cx="2362983" cy="2314356"/>
          </a:xfrm>
        </p:grpSpPr>
        <p:sp>
          <p:nvSpPr>
            <p:cNvPr id="2" name="矩形: 圆角 1"/>
            <p:cNvSpPr/>
            <p:nvPr/>
          </p:nvSpPr>
          <p:spPr>
            <a:xfrm rot="18900000" flipH="1">
              <a:off x="1327581" y="2215861"/>
              <a:ext cx="1163776" cy="1163773"/>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圆角 2"/>
            <p:cNvSpPr/>
            <p:nvPr/>
          </p:nvSpPr>
          <p:spPr>
            <a:xfrm rot="18900000" flipH="1">
              <a:off x="2135134" y="1922264"/>
              <a:ext cx="1360649" cy="1360645"/>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p:cNvSpPr/>
            <p:nvPr/>
          </p:nvSpPr>
          <p:spPr>
            <a:xfrm rot="18900000" flipH="1">
              <a:off x="1683462" y="2892800"/>
              <a:ext cx="1343823" cy="134382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rot="18900000" flipH="1">
              <a:off x="2584454" y="2790685"/>
              <a:ext cx="1106110" cy="1106103"/>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文本框 5"/>
          <p:cNvSpPr txBox="1"/>
          <p:nvPr/>
        </p:nvSpPr>
        <p:spPr>
          <a:xfrm>
            <a:off x="2122185" y="2312692"/>
            <a:ext cx="864260" cy="1446550"/>
          </a:xfrm>
          <a:prstGeom prst="rect">
            <a:avLst/>
          </a:prstGeom>
          <a:noFill/>
        </p:spPr>
        <p:txBody>
          <a:bodyPr wrap="square" rtlCol="0">
            <a:spAutoFit/>
          </a:bodyPr>
          <a:lstStyle>
            <a:defPPr>
              <a:defRPr lang="zh-CN"/>
            </a:defPPr>
            <a:lvl1pPr>
              <a:defRPr sz="7200">
                <a:solidFill>
                  <a:schemeClr val="bg1">
                    <a:lumMod val="85000"/>
                  </a:schemeClr>
                </a:solidFill>
              </a:defRPr>
            </a:lvl1pPr>
          </a:lstStyle>
          <a:p>
            <a:pPr algn="ctr"/>
            <a:r>
              <a:rPr lang="en-US" altLang="zh-CN" sz="8800" dirty="0">
                <a:solidFill>
                  <a:schemeClr val="bg1"/>
                </a:solidFill>
              </a:rPr>
              <a:t>1</a:t>
            </a:r>
            <a:endParaRPr lang="zh-CN" altLang="en-US" sz="8800" dirty="0">
              <a:solidFill>
                <a:schemeClr val="bg1"/>
              </a:solidFill>
            </a:endParaRPr>
          </a:p>
        </p:txBody>
      </p:sp>
      <p:sp>
        <p:nvSpPr>
          <p:cNvPr id="17" name="矩形: 圆角 16"/>
          <p:cNvSpPr/>
          <p:nvPr/>
        </p:nvSpPr>
        <p:spPr>
          <a:xfrm rot="18900000" flipH="1">
            <a:off x="1997838" y="2449856"/>
            <a:ext cx="1106110" cy="1106103"/>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77587394"/>
      </p:ext>
    </p:extLst>
  </p:cSld>
  <p:clrMapOvr>
    <a:masterClrMapping/>
  </p:clrMapOvr>
  <mc:AlternateContent xmlns:mc="http://schemas.openxmlformats.org/markup-compatibility/2006" xmlns:p14="http://schemas.microsoft.com/office/powerpoint/2010/main">
    <mc:Choice Requires="p14">
      <p:transition spd="med">
        <p14:flythrough/>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318" y="-33800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flipH="1">
            <a:off x="-275789" y="-280336"/>
            <a:ext cx="2301188" cy="2301184"/>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flipH="1">
            <a:off x="514168" y="131367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rot="18900000" flipH="1">
            <a:off x="1399622" y="1285248"/>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rot="18900000" flipH="1">
            <a:off x="-392637" y="1742929"/>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rot="18900000" flipH="1">
            <a:off x="-660002" y="2643715"/>
            <a:ext cx="2288802" cy="228879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rot="18900000" flipH="1">
            <a:off x="1676057" y="2915468"/>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rot="18900000" flipH="1">
            <a:off x="1290410" y="3754450"/>
            <a:ext cx="1962931" cy="196293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rot="18900000" flipH="1">
            <a:off x="-300841" y="4428325"/>
            <a:ext cx="1750716" cy="175071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rot="18900000" flipH="1">
            <a:off x="866137" y="5554075"/>
            <a:ext cx="1474388" cy="1474382"/>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8900000" flipH="1">
            <a:off x="-281792" y="5808433"/>
            <a:ext cx="965670" cy="965666"/>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98280" y="1069897"/>
            <a:ext cx="2322458" cy="523220"/>
          </a:xfrm>
          <a:prstGeom prst="rect">
            <a:avLst/>
          </a:prstGeom>
          <a:noFill/>
        </p:spPr>
        <p:txBody>
          <a:bodyPr wrap="square" rtlCol="0">
            <a:spAutoFit/>
          </a:bodyPr>
          <a:lstStyle/>
          <a:p>
            <a:pPr algn="r"/>
            <a:r>
              <a:rPr lang="en-US" altLang="zh-CN" sz="2800" dirty="0">
                <a:solidFill>
                  <a:schemeClr val="accent2"/>
                </a:solidFill>
                <a:latin typeface="+mj-lt"/>
                <a:ea typeface="+mj-ea"/>
              </a:rPr>
              <a:t>contents</a:t>
            </a:r>
            <a:endParaRPr lang="zh-CN" altLang="en-US" sz="2800" dirty="0">
              <a:solidFill>
                <a:schemeClr val="accent2"/>
              </a:solidFill>
              <a:latin typeface="+mj-lt"/>
              <a:ea typeface="+mj-ea"/>
            </a:endParaRPr>
          </a:p>
        </p:txBody>
      </p:sp>
      <p:sp>
        <p:nvSpPr>
          <p:cNvPr id="28" name="文本框 27"/>
          <p:cNvSpPr txBox="1"/>
          <p:nvPr/>
        </p:nvSpPr>
        <p:spPr>
          <a:xfrm>
            <a:off x="7595403" y="287729"/>
            <a:ext cx="3874865" cy="830997"/>
          </a:xfrm>
          <a:prstGeom prst="rect">
            <a:avLst/>
          </a:prstGeom>
          <a:noFill/>
        </p:spPr>
        <p:txBody>
          <a:bodyPr wrap="square" rtlCol="0">
            <a:spAutoFit/>
          </a:bodyPr>
          <a:lstStyle/>
          <a:p>
            <a:pPr algn="r"/>
            <a:r>
              <a:rPr lang="zh-CN" altLang="en-US" sz="4800" dirty="0">
                <a:solidFill>
                  <a:schemeClr val="accent1"/>
                </a:solidFill>
                <a:latin typeface="+mj-ea"/>
                <a:ea typeface="+mj-ea"/>
              </a:rPr>
              <a:t>目录</a:t>
            </a:r>
          </a:p>
        </p:txBody>
      </p:sp>
      <p:cxnSp>
        <p:nvCxnSpPr>
          <p:cNvPr id="30" name="直接连接符 29"/>
          <p:cNvCxnSpPr/>
          <p:nvPr/>
        </p:nvCxnSpPr>
        <p:spPr>
          <a:xfrm>
            <a:off x="8302171" y="1054656"/>
            <a:ext cx="3017337"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矩形: 圆角 24"/>
          <p:cNvSpPr/>
          <p:nvPr/>
        </p:nvSpPr>
        <p:spPr>
          <a:xfrm rot="18900000" flipH="1">
            <a:off x="556414" y="6255536"/>
            <a:ext cx="944998" cy="944998"/>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8900000" flipH="1">
            <a:off x="-398766" y="5691461"/>
            <a:ext cx="1199616" cy="1199612"/>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548937" y="1549575"/>
            <a:ext cx="1066800" cy="1200329"/>
          </a:xfrm>
          <a:prstGeom prst="rect">
            <a:avLst/>
          </a:prstGeom>
          <a:noFill/>
        </p:spPr>
        <p:txBody>
          <a:bodyPr wrap="square" rtlCol="0">
            <a:spAutoFit/>
          </a:bodyPr>
          <a:lstStyle/>
          <a:p>
            <a:r>
              <a:rPr lang="en-US" altLang="zh-CN" sz="7200" dirty="0">
                <a:solidFill>
                  <a:schemeClr val="bg1">
                    <a:lumMod val="85000"/>
                  </a:schemeClr>
                </a:solidFill>
              </a:rPr>
              <a:t>1</a:t>
            </a:r>
            <a:endParaRPr lang="zh-CN" altLang="en-US" sz="7200" dirty="0">
              <a:solidFill>
                <a:schemeClr val="bg1">
                  <a:lumMod val="85000"/>
                </a:schemeClr>
              </a:solidFill>
            </a:endParaRPr>
          </a:p>
        </p:txBody>
      </p:sp>
      <p:sp>
        <p:nvSpPr>
          <p:cNvPr id="14" name="文本框 13"/>
          <p:cNvSpPr txBox="1"/>
          <p:nvPr/>
        </p:nvSpPr>
        <p:spPr>
          <a:xfrm>
            <a:off x="8172450" y="2085413"/>
            <a:ext cx="3248288" cy="461665"/>
          </a:xfrm>
          <a:prstGeom prst="rect">
            <a:avLst/>
          </a:prstGeom>
          <a:noFill/>
        </p:spPr>
        <p:txBody>
          <a:bodyPr wrap="square" rtlCol="0">
            <a:spAutoFit/>
          </a:bodyPr>
          <a:lstStyle/>
          <a:p>
            <a:pPr algn="r"/>
            <a:r>
              <a:rPr lang="zh-CN" altLang="en-US" sz="2400" dirty="0">
                <a:latin typeface="+mj-ea"/>
                <a:ea typeface="+mj-ea"/>
              </a:rPr>
              <a:t>基础知识</a:t>
            </a:r>
          </a:p>
        </p:txBody>
      </p:sp>
      <p:sp>
        <p:nvSpPr>
          <p:cNvPr id="43" name="文本框 42"/>
          <p:cNvSpPr txBox="1"/>
          <p:nvPr/>
        </p:nvSpPr>
        <p:spPr>
          <a:xfrm>
            <a:off x="9548937" y="2828219"/>
            <a:ext cx="1066800" cy="1200329"/>
          </a:xfrm>
          <a:prstGeom prst="rect">
            <a:avLst/>
          </a:prstGeom>
          <a:noFill/>
        </p:spPr>
        <p:txBody>
          <a:bodyPr wrap="square" rtlCol="0">
            <a:spAutoFit/>
          </a:bodyPr>
          <a:lstStyle/>
          <a:p>
            <a:r>
              <a:rPr lang="en-US" altLang="zh-CN" sz="7200" dirty="0">
                <a:solidFill>
                  <a:schemeClr val="bg1">
                    <a:lumMod val="85000"/>
                  </a:schemeClr>
                </a:solidFill>
              </a:rPr>
              <a:t>2</a:t>
            </a:r>
            <a:endParaRPr lang="zh-CN" altLang="en-US" sz="7200" dirty="0">
              <a:solidFill>
                <a:schemeClr val="bg1">
                  <a:lumMod val="85000"/>
                </a:schemeClr>
              </a:solidFill>
            </a:endParaRPr>
          </a:p>
        </p:txBody>
      </p:sp>
      <p:sp>
        <p:nvSpPr>
          <p:cNvPr id="44" name="文本框 43"/>
          <p:cNvSpPr txBox="1"/>
          <p:nvPr/>
        </p:nvSpPr>
        <p:spPr>
          <a:xfrm>
            <a:off x="8172450" y="3364057"/>
            <a:ext cx="3248288" cy="461665"/>
          </a:xfrm>
          <a:prstGeom prst="rect">
            <a:avLst/>
          </a:prstGeom>
          <a:noFill/>
        </p:spPr>
        <p:txBody>
          <a:bodyPr wrap="square" rtlCol="0">
            <a:spAutoFit/>
          </a:bodyPr>
          <a:lstStyle/>
          <a:p>
            <a:pPr algn="r"/>
            <a:r>
              <a:rPr lang="zh-CN" altLang="en-US" sz="2400" dirty="0">
                <a:latin typeface="+mj-ea"/>
                <a:ea typeface="+mj-ea"/>
              </a:rPr>
              <a:t>运用实例</a:t>
            </a:r>
          </a:p>
        </p:txBody>
      </p:sp>
      <p:sp>
        <p:nvSpPr>
          <p:cNvPr id="46" name="文本框 45"/>
          <p:cNvSpPr txBox="1"/>
          <p:nvPr/>
        </p:nvSpPr>
        <p:spPr>
          <a:xfrm>
            <a:off x="9548937" y="4106863"/>
            <a:ext cx="1066800" cy="1200329"/>
          </a:xfrm>
          <a:prstGeom prst="rect">
            <a:avLst/>
          </a:prstGeom>
          <a:noFill/>
        </p:spPr>
        <p:txBody>
          <a:bodyPr wrap="square" rtlCol="0">
            <a:spAutoFit/>
          </a:bodyPr>
          <a:lstStyle/>
          <a:p>
            <a:r>
              <a:rPr lang="en-US" altLang="zh-CN" sz="7200" dirty="0">
                <a:solidFill>
                  <a:schemeClr val="bg1">
                    <a:lumMod val="85000"/>
                  </a:schemeClr>
                </a:solidFill>
              </a:rPr>
              <a:t>3</a:t>
            </a:r>
            <a:endParaRPr lang="zh-CN" altLang="en-US" sz="7200" dirty="0">
              <a:solidFill>
                <a:schemeClr val="bg1">
                  <a:lumMod val="85000"/>
                </a:schemeClr>
              </a:solidFill>
            </a:endParaRPr>
          </a:p>
        </p:txBody>
      </p:sp>
      <p:sp>
        <p:nvSpPr>
          <p:cNvPr id="47" name="文本框 46"/>
          <p:cNvSpPr txBox="1"/>
          <p:nvPr/>
        </p:nvSpPr>
        <p:spPr>
          <a:xfrm>
            <a:off x="8172450" y="4642701"/>
            <a:ext cx="3248288" cy="461665"/>
          </a:xfrm>
          <a:prstGeom prst="rect">
            <a:avLst/>
          </a:prstGeom>
          <a:noFill/>
        </p:spPr>
        <p:txBody>
          <a:bodyPr wrap="square" rtlCol="0">
            <a:spAutoFit/>
          </a:bodyPr>
          <a:lstStyle/>
          <a:p>
            <a:pPr algn="r"/>
            <a:r>
              <a:rPr lang="zh-CN" altLang="en-US" sz="2400" dirty="0">
                <a:latin typeface="+mj-ea"/>
                <a:ea typeface="+mj-ea"/>
              </a:rPr>
              <a:t>经验分享</a:t>
            </a:r>
          </a:p>
        </p:txBody>
      </p:sp>
    </p:spTree>
    <p:extLst>
      <p:ext uri="{BB962C8B-B14F-4D97-AF65-F5344CB8AC3E}">
        <p14:creationId xmlns:p14="http://schemas.microsoft.com/office/powerpoint/2010/main" val="3242532365"/>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250"/>
                                        <p:tgtEl>
                                          <p:spTgt spid="30"/>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ppt_x"/>
                                          </p:val>
                                        </p:tav>
                                        <p:tav tm="100000">
                                          <p:val>
                                            <p:strVal val="#ppt_x"/>
                                          </p:val>
                                        </p:tav>
                                      </p:tavLst>
                                    </p:anim>
                                    <p:anim calcmode="lin" valueType="num">
                                      <p:cBhvr additive="base">
                                        <p:cTn id="11" dur="500" fill="hold"/>
                                        <p:tgtEl>
                                          <p:spTgt spid="28"/>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1+#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anim calcmode="lin" valueType="num">
                                      <p:cBhvr>
                                        <p:cTn id="25" dur="250" fill="hold"/>
                                        <p:tgtEl>
                                          <p:spTgt spid="14"/>
                                        </p:tgtEl>
                                        <p:attrNameLst>
                                          <p:attrName>ppt_x</p:attrName>
                                        </p:attrNameLst>
                                      </p:cBhvr>
                                      <p:tavLst>
                                        <p:tav tm="0">
                                          <p:val>
                                            <p:strVal val="#ppt_x"/>
                                          </p:val>
                                        </p:tav>
                                        <p:tav tm="100000">
                                          <p:val>
                                            <p:strVal val="#ppt_x"/>
                                          </p:val>
                                        </p:tav>
                                      </p:tavLst>
                                    </p:anim>
                                    <p:anim calcmode="lin" valueType="num">
                                      <p:cBhvr>
                                        <p:cTn id="26"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1+#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par>
                                <p:cTn id="33" presetID="42" presetClass="entr" presetSubtype="0" fill="hold" grpId="0" nodeType="withEffect">
                                  <p:stCondLst>
                                    <p:cond delay="25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250"/>
                                        <p:tgtEl>
                                          <p:spTgt spid="44"/>
                                        </p:tgtEl>
                                      </p:cBhvr>
                                    </p:animEffect>
                                    <p:anim calcmode="lin" valueType="num">
                                      <p:cBhvr>
                                        <p:cTn id="36" dur="250" fill="hold"/>
                                        <p:tgtEl>
                                          <p:spTgt spid="44"/>
                                        </p:tgtEl>
                                        <p:attrNameLst>
                                          <p:attrName>ppt_x</p:attrName>
                                        </p:attrNameLst>
                                      </p:cBhvr>
                                      <p:tavLst>
                                        <p:tav tm="0">
                                          <p:val>
                                            <p:strVal val="#ppt_x"/>
                                          </p:val>
                                        </p:tav>
                                        <p:tav tm="100000">
                                          <p:val>
                                            <p:strVal val="#ppt_x"/>
                                          </p:val>
                                        </p:tav>
                                      </p:tavLst>
                                    </p:anim>
                                    <p:anim calcmode="lin" valueType="num">
                                      <p:cBhvr>
                                        <p:cTn id="37" dur="25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decel="100000"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additive="base">
                                        <p:cTn id="42" dur="500" fill="hold"/>
                                        <p:tgtEl>
                                          <p:spTgt spid="46"/>
                                        </p:tgtEl>
                                        <p:attrNameLst>
                                          <p:attrName>ppt_x</p:attrName>
                                        </p:attrNameLst>
                                      </p:cBhvr>
                                      <p:tavLst>
                                        <p:tav tm="0">
                                          <p:val>
                                            <p:strVal val="1+#ppt_w/2"/>
                                          </p:val>
                                        </p:tav>
                                        <p:tav tm="100000">
                                          <p:val>
                                            <p:strVal val="#ppt_x"/>
                                          </p:val>
                                        </p:tav>
                                      </p:tavLst>
                                    </p:anim>
                                    <p:anim calcmode="lin" valueType="num">
                                      <p:cBhvr additive="base">
                                        <p:cTn id="43" dur="500" fill="hold"/>
                                        <p:tgtEl>
                                          <p:spTgt spid="46"/>
                                        </p:tgtEl>
                                        <p:attrNameLst>
                                          <p:attrName>ppt_y</p:attrName>
                                        </p:attrNameLst>
                                      </p:cBhvr>
                                      <p:tavLst>
                                        <p:tav tm="0">
                                          <p:val>
                                            <p:strVal val="#ppt_y"/>
                                          </p:val>
                                        </p:tav>
                                        <p:tav tm="100000">
                                          <p:val>
                                            <p:strVal val="#ppt_y"/>
                                          </p:val>
                                        </p:tav>
                                      </p:tavLst>
                                    </p:anim>
                                  </p:childTnLst>
                                </p:cTn>
                              </p:par>
                              <p:par>
                                <p:cTn id="44" presetID="42" presetClass="entr" presetSubtype="0" fill="hold" grpId="0" nodeType="withEffect">
                                  <p:stCondLst>
                                    <p:cond delay="25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250"/>
                                        <p:tgtEl>
                                          <p:spTgt spid="47"/>
                                        </p:tgtEl>
                                      </p:cBhvr>
                                    </p:animEffect>
                                    <p:anim calcmode="lin" valueType="num">
                                      <p:cBhvr>
                                        <p:cTn id="47" dur="250" fill="hold"/>
                                        <p:tgtEl>
                                          <p:spTgt spid="47"/>
                                        </p:tgtEl>
                                        <p:attrNameLst>
                                          <p:attrName>ppt_x</p:attrName>
                                        </p:attrNameLst>
                                      </p:cBhvr>
                                      <p:tavLst>
                                        <p:tav tm="0">
                                          <p:val>
                                            <p:strVal val="#ppt_x"/>
                                          </p:val>
                                        </p:tav>
                                        <p:tav tm="100000">
                                          <p:val>
                                            <p:strVal val="#ppt_x"/>
                                          </p:val>
                                        </p:tav>
                                      </p:tavLst>
                                    </p:anim>
                                    <p:anim calcmode="lin" valueType="num">
                                      <p:cBhvr>
                                        <p:cTn id="48" dur="25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p:bldP spid="15" grpId="0"/>
      <p:bldP spid="14" grpId="0"/>
      <p:bldP spid="43" grpId="0"/>
      <p:bldP spid="44"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877841" y="431481"/>
            <a:ext cx="5786238" cy="6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000" dirty="0">
              <a:latin typeface="微软雅黑" panose="020B0503020204020204" charset="-122"/>
              <a:ea typeface="微软雅黑" panose="020B0503020204020204" charset="-122"/>
              <a:sym typeface="微软雅黑" panose="020B0503020204020204" charset="-122"/>
            </a:endParaRPr>
          </a:p>
          <a:p>
            <a:pPr eaLnBrk="1" hangingPunct="1"/>
            <a:endParaRPr lang="zh-CN" altLang="en-US" dirty="0">
              <a:solidFill>
                <a:srgbClr val="000000"/>
              </a:solidFill>
              <a:latin typeface="微软雅黑" panose="020B0503020204020204" charset="-122"/>
              <a:ea typeface="微软雅黑" panose="020B0503020204020204" charset="-122"/>
            </a:endParaRPr>
          </a:p>
        </p:txBody>
      </p:sp>
      <p:grpSp>
        <p:nvGrpSpPr>
          <p:cNvPr id="2" name="组合 1"/>
          <p:cNvGrpSpPr/>
          <p:nvPr/>
        </p:nvGrpSpPr>
        <p:grpSpPr>
          <a:xfrm>
            <a:off x="795339" y="241047"/>
            <a:ext cx="8510586" cy="549029"/>
            <a:chOff x="9768257" y="972039"/>
            <a:chExt cx="5557836" cy="549029"/>
          </a:xfrm>
        </p:grpSpPr>
        <p:pic>
          <p:nvPicPr>
            <p:cNvPr id="3" name="标题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1317584" y="-577288"/>
              <a:ext cx="549029" cy="364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803411" y="1035694"/>
              <a:ext cx="5522682" cy="369332"/>
            </a:xfrm>
            <a:prstGeom prst="rect">
              <a:avLst/>
            </a:prstGeom>
          </p:spPr>
          <p:txBody>
            <a:bodyPr wrap="square">
              <a:spAutoFit/>
            </a:bodyPr>
            <a:lstStyle/>
            <a:p>
              <a:r>
                <a:rPr lang="zh-CN" altLang="en-US" dirty="0">
                  <a:solidFill>
                    <a:schemeClr val="bg1"/>
                  </a:solidFill>
                  <a:latin typeface="微软雅黑" panose="020B0503020204020204" charset="-122"/>
                  <a:ea typeface="微软雅黑" panose="020B0503020204020204" charset="-122"/>
                </a:rPr>
                <a:t>一、基础知识</a:t>
              </a:r>
              <a:r>
                <a:rPr lang="en-US" altLang="zh-CN" dirty="0">
                  <a:solidFill>
                    <a:schemeClr val="bg1"/>
                  </a:solidFill>
                  <a:latin typeface="微软雅黑" panose="020B0503020204020204" charset="-122"/>
                  <a:ea typeface="微软雅黑" panose="020B0503020204020204" charset="-122"/>
                </a:rPr>
                <a:t>——Python</a:t>
              </a:r>
              <a:r>
                <a:rPr lang="zh-CN" altLang="en-US" dirty="0">
                  <a:solidFill>
                    <a:schemeClr val="bg1"/>
                  </a:solidFill>
                  <a:latin typeface="微软雅黑" panose="020B0503020204020204" charset="-122"/>
                  <a:ea typeface="微软雅黑" panose="020B0503020204020204" charset="-122"/>
                </a:rPr>
                <a:t>的数据分析库</a:t>
              </a:r>
              <a:r>
                <a:rPr lang="en-US" altLang="zh-CN" dirty="0">
                  <a:solidFill>
                    <a:schemeClr val="bg1"/>
                  </a:solidFill>
                  <a:latin typeface="微软雅黑" panose="020B0503020204020204" charset="-122"/>
                  <a:ea typeface="微软雅黑" panose="020B0503020204020204" charset="-122"/>
                </a:rPr>
                <a:t>pandas</a:t>
              </a:r>
              <a:endParaRPr lang="zh-CN" altLang="en-US" dirty="0">
                <a:solidFill>
                  <a:schemeClr val="bg1"/>
                </a:solidFill>
                <a:latin typeface="微软雅黑" panose="020B0503020204020204" charset="-122"/>
                <a:ea typeface="微软雅黑" panose="020B0503020204020204" charset="-122"/>
              </a:endParaRPr>
            </a:p>
          </p:txBody>
        </p:sp>
      </p:grpSp>
      <p:sp>
        <p:nvSpPr>
          <p:cNvPr id="5" name="圆角矩形 99"/>
          <p:cNvSpPr/>
          <p:nvPr/>
        </p:nvSpPr>
        <p:spPr>
          <a:xfrm>
            <a:off x="226060" y="1223022"/>
            <a:ext cx="11739880" cy="962875"/>
          </a:xfrm>
          <a:prstGeom prst="roundRect">
            <a:avLst>
              <a:gd name="adj" fmla="val 3297"/>
            </a:avLst>
          </a:prstGeom>
          <a:noFill/>
          <a:ln w="9525" cap="flat" cmpd="sng" algn="ctr">
            <a:solidFill>
              <a:srgbClr val="006969"/>
            </a:solidFill>
            <a:prstDash val="lgDash"/>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indent="355600" algn="just">
              <a:lnSpc>
                <a:spcPct val="150000"/>
              </a:lnSpc>
              <a:spcAft>
                <a:spcPts val="0"/>
              </a:spcAft>
            </a:pP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en-US" altLang="zh-CN"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r>
              <a:rPr lang="en-US" altLang="zh-CN" sz="1800" kern="100" dirty="0">
                <a:latin typeface="微软雅黑" panose="020B0503020204020204" charset="-122"/>
                <a:ea typeface="微软雅黑" panose="020B0503020204020204" charset="-122"/>
                <a:cs typeface="仿宋" panose="02010609060101010101" pitchFamily="49" charset="-122"/>
              </a:rPr>
              <a:t>Pandas </a:t>
            </a:r>
            <a:r>
              <a:rPr lang="zh-CN" altLang="en-US" sz="1800" kern="100" dirty="0">
                <a:latin typeface="微软雅黑" panose="020B0503020204020204" charset="-122"/>
                <a:ea typeface="微软雅黑" panose="020B0503020204020204" charset="-122"/>
                <a:cs typeface="仿宋" panose="02010609060101010101" pitchFamily="49" charset="-122"/>
              </a:rPr>
              <a:t>提供两种类型的类来处理数据。</a:t>
            </a: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zh-CN" altLang="en-US" sz="1800" kern="100" dirty="0">
              <a:latin typeface="微软雅黑" panose="020B0503020204020204" charset="-122"/>
              <a:ea typeface="微软雅黑" panose="020B0503020204020204" charset="-122"/>
              <a:cs typeface="仿宋" panose="02010609060101010101" pitchFamily="49" charset="-122"/>
            </a:endParaRPr>
          </a:p>
        </p:txBody>
      </p:sp>
      <p:grpSp>
        <p:nvGrpSpPr>
          <p:cNvPr id="14" name="组合 13">
            <a:extLst>
              <a:ext uri="{FF2B5EF4-FFF2-40B4-BE49-F238E27FC236}">
                <a16:creationId xmlns:a16="http://schemas.microsoft.com/office/drawing/2014/main" id="{F106546E-1442-169F-4BB7-891BE2C35B7F}"/>
              </a:ext>
            </a:extLst>
          </p:cNvPr>
          <p:cNvGrpSpPr/>
          <p:nvPr/>
        </p:nvGrpSpPr>
        <p:grpSpPr>
          <a:xfrm>
            <a:off x="226060" y="2438976"/>
            <a:ext cx="11208197" cy="1755313"/>
            <a:chOff x="5473720" y="2050822"/>
            <a:chExt cx="4082574" cy="1610063"/>
          </a:xfrm>
        </p:grpSpPr>
        <p:sp>
          <p:nvSpPr>
            <p:cNvPr id="15" name="Rectangle 9">
              <a:extLst>
                <a:ext uri="{FF2B5EF4-FFF2-40B4-BE49-F238E27FC236}">
                  <a16:creationId xmlns:a16="http://schemas.microsoft.com/office/drawing/2014/main" id="{775C96DE-3559-76EB-EF30-E3E6AB5EF5C1}"/>
                </a:ext>
              </a:extLst>
            </p:cNvPr>
            <p:cNvSpPr>
              <a:spLocks noChangeArrowheads="1"/>
            </p:cNvSpPr>
            <p:nvPr/>
          </p:nvSpPr>
          <p:spPr bwMode="auto">
            <a:xfrm>
              <a:off x="5473720" y="2050822"/>
              <a:ext cx="1063456" cy="1609240"/>
            </a:xfrm>
            <a:prstGeom prst="rect">
              <a:avLst/>
            </a:prstGeom>
            <a:solidFill>
              <a:srgbClr val="43B19F"/>
            </a:solidFill>
          </p:spPr>
          <p:style>
            <a:lnRef idx="0">
              <a:schemeClr val="accent2"/>
            </a:lnRef>
            <a:fillRef idx="3">
              <a:schemeClr val="accent2"/>
            </a:fillRef>
            <a:effectRef idx="3">
              <a:schemeClr val="accent2"/>
            </a:effectRef>
            <a:fontRef idx="minor">
              <a:schemeClr val="lt1"/>
            </a:fontRef>
          </p:style>
          <p:txBody>
            <a:bodyPr lIns="72284" tIns="72000" rIns="30601" bIns="30601"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a:solidFill>
                    <a:schemeClr val="bg1"/>
                  </a:solidFill>
                  <a:latin typeface="微软雅黑" panose="020B0503020204020204" charset="-122"/>
                  <a:ea typeface="微软雅黑" panose="020B0503020204020204" charset="-122"/>
                  <a:sym typeface="Times New Roman" panose="02020603050405020304" pitchFamily="18" charset="0"/>
                </a:rPr>
                <a:t>Series</a:t>
              </a:r>
            </a:p>
          </p:txBody>
        </p:sp>
        <p:sp>
          <p:nvSpPr>
            <p:cNvPr id="16" name="Rectangle 9">
              <a:extLst>
                <a:ext uri="{FF2B5EF4-FFF2-40B4-BE49-F238E27FC236}">
                  <a16:creationId xmlns:a16="http://schemas.microsoft.com/office/drawing/2014/main" id="{9F513076-B62D-51C0-6862-1FC060AEB54B}"/>
                </a:ext>
              </a:extLst>
            </p:cNvPr>
            <p:cNvSpPr>
              <a:spLocks noChangeArrowheads="1"/>
            </p:cNvSpPr>
            <p:nvPr/>
          </p:nvSpPr>
          <p:spPr bwMode="auto">
            <a:xfrm>
              <a:off x="6537846" y="2051645"/>
              <a:ext cx="3018448" cy="1609240"/>
            </a:xfrm>
            <a:prstGeom prst="rect">
              <a:avLst/>
            </a:prstGeom>
            <a:solidFill>
              <a:schemeClr val="bg1"/>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lIns="72284" tIns="36000" rIns="30601" bIns="30601"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indent="355600" algn="just">
                <a:lnSpc>
                  <a:spcPct val="150000"/>
                </a:lnSpc>
                <a:spcAft>
                  <a:spcPts val="0"/>
                </a:spcAft>
              </a:pPr>
              <a:r>
                <a:rPr lang="zh-CN" altLang="en-US" sz="1800" kern="100" dirty="0">
                  <a:latin typeface="微软雅黑" panose="020B0503020204020204" charset="-122"/>
                  <a:ea typeface="微软雅黑" panose="020B0503020204020204" charset="-122"/>
                  <a:cs typeface="仿宋" panose="02010609060101010101" pitchFamily="49" charset="-122"/>
                </a:rPr>
                <a:t>一维带标签数组，可保存任何类型的数据。例如整数、字符串、</a:t>
              </a:r>
              <a:r>
                <a:rPr lang="en-US" altLang="zh-CN" sz="1800" kern="100" dirty="0">
                  <a:latin typeface="微软雅黑" panose="020B0503020204020204" charset="-122"/>
                  <a:ea typeface="微软雅黑" panose="020B0503020204020204" charset="-122"/>
                  <a:cs typeface="仿宋" panose="02010609060101010101" pitchFamily="49" charset="-122"/>
                </a:rPr>
                <a:t>Python </a:t>
              </a:r>
              <a:r>
                <a:rPr lang="zh-CN" altLang="en-US" sz="1800" kern="100" dirty="0">
                  <a:latin typeface="微软雅黑" panose="020B0503020204020204" charset="-122"/>
                  <a:ea typeface="微软雅黑" panose="020B0503020204020204" charset="-122"/>
                  <a:cs typeface="仿宋" panose="02010609060101010101" pitchFamily="49" charset="-122"/>
                </a:rPr>
                <a:t>对象等。</a:t>
              </a:r>
              <a:endParaRPr lang="en-US" altLang="zh-CN" sz="1800" kern="100" dirty="0">
                <a:latin typeface="微软雅黑" panose="020B0503020204020204" charset="-122"/>
                <a:ea typeface="微软雅黑" panose="020B0503020204020204" charset="-122"/>
                <a:cs typeface="仿宋" panose="02010609060101010101" pitchFamily="49" charset="-122"/>
              </a:endParaRPr>
            </a:p>
          </p:txBody>
        </p:sp>
      </p:grpSp>
      <p:grpSp>
        <p:nvGrpSpPr>
          <p:cNvPr id="17" name="组合 16">
            <a:extLst>
              <a:ext uri="{FF2B5EF4-FFF2-40B4-BE49-F238E27FC236}">
                <a16:creationId xmlns:a16="http://schemas.microsoft.com/office/drawing/2014/main" id="{532A0785-5D98-C911-2C3A-382CF1DECB51}"/>
              </a:ext>
            </a:extLst>
          </p:cNvPr>
          <p:cNvGrpSpPr/>
          <p:nvPr/>
        </p:nvGrpSpPr>
        <p:grpSpPr>
          <a:xfrm>
            <a:off x="226060" y="4671206"/>
            <a:ext cx="11208197" cy="1755313"/>
            <a:chOff x="5473720" y="2050822"/>
            <a:chExt cx="4082574" cy="1610063"/>
          </a:xfrm>
        </p:grpSpPr>
        <p:sp>
          <p:nvSpPr>
            <p:cNvPr id="18" name="Rectangle 9">
              <a:extLst>
                <a:ext uri="{FF2B5EF4-FFF2-40B4-BE49-F238E27FC236}">
                  <a16:creationId xmlns:a16="http://schemas.microsoft.com/office/drawing/2014/main" id="{FE73E6BA-9EBE-764D-A171-540EA244638A}"/>
                </a:ext>
              </a:extLst>
            </p:cNvPr>
            <p:cNvSpPr>
              <a:spLocks noChangeArrowheads="1"/>
            </p:cNvSpPr>
            <p:nvPr/>
          </p:nvSpPr>
          <p:spPr bwMode="auto">
            <a:xfrm>
              <a:off x="5473720" y="2050822"/>
              <a:ext cx="1063456" cy="1609240"/>
            </a:xfrm>
            <a:prstGeom prst="rect">
              <a:avLst/>
            </a:prstGeom>
            <a:solidFill>
              <a:srgbClr val="006969"/>
            </a:solidFill>
          </p:spPr>
          <p:style>
            <a:lnRef idx="0">
              <a:schemeClr val="accent2"/>
            </a:lnRef>
            <a:fillRef idx="3">
              <a:schemeClr val="accent2"/>
            </a:fillRef>
            <a:effectRef idx="3">
              <a:schemeClr val="accent2"/>
            </a:effectRef>
            <a:fontRef idx="minor">
              <a:schemeClr val="lt1"/>
            </a:fontRef>
          </p:style>
          <p:txBody>
            <a:bodyPr lIns="72284" tIns="72000" rIns="30601" bIns="30601"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err="1">
                  <a:solidFill>
                    <a:schemeClr val="bg1"/>
                  </a:solidFill>
                  <a:latin typeface="微软雅黑" panose="020B0503020204020204" charset="-122"/>
                  <a:ea typeface="微软雅黑" panose="020B0503020204020204" charset="-122"/>
                  <a:sym typeface="Times New Roman" panose="02020603050405020304" pitchFamily="18" charset="0"/>
                </a:rPr>
                <a:t>DataFrame</a:t>
              </a:r>
              <a:endParaRPr lang="en-US" altLang="zh-CN" b="1" dirty="0">
                <a:solidFill>
                  <a:schemeClr val="bg1"/>
                </a:solidFill>
                <a:latin typeface="微软雅黑" panose="020B0503020204020204" charset="-122"/>
                <a:ea typeface="微软雅黑" panose="020B0503020204020204" charset="-122"/>
                <a:sym typeface="Times New Roman" panose="02020603050405020304" pitchFamily="18" charset="0"/>
              </a:endParaRPr>
            </a:p>
          </p:txBody>
        </p:sp>
        <p:sp>
          <p:nvSpPr>
            <p:cNvPr id="19" name="Rectangle 9">
              <a:extLst>
                <a:ext uri="{FF2B5EF4-FFF2-40B4-BE49-F238E27FC236}">
                  <a16:creationId xmlns:a16="http://schemas.microsoft.com/office/drawing/2014/main" id="{17D12514-DEA4-6207-BECD-26519A5AA5C7}"/>
                </a:ext>
              </a:extLst>
            </p:cNvPr>
            <p:cNvSpPr>
              <a:spLocks noChangeArrowheads="1"/>
            </p:cNvSpPr>
            <p:nvPr/>
          </p:nvSpPr>
          <p:spPr bwMode="auto">
            <a:xfrm>
              <a:off x="6537846" y="2051645"/>
              <a:ext cx="3018448" cy="1609240"/>
            </a:xfrm>
            <a:prstGeom prst="rect">
              <a:avLst/>
            </a:prstGeom>
            <a:solidFill>
              <a:schemeClr val="bg1"/>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lIns="72284" tIns="36000" rIns="30601" bIns="30601"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20000"/>
                </a:lnSpc>
              </a:pPr>
              <a:r>
                <a:rPr lang="zh-CN" altLang="en-US" sz="1800" kern="100" dirty="0">
                  <a:latin typeface="微软雅黑" panose="020B0503020204020204" charset="-122"/>
                  <a:ea typeface="微软雅黑" panose="020B0503020204020204" charset="-122"/>
                  <a:cs typeface="仿宋" panose="02010609060101010101" pitchFamily="49" charset="-122"/>
                </a:rPr>
                <a:t>二维数据结构，可像二维数组或带有行和列的表格一样保存数据。</a:t>
              </a:r>
            </a:p>
          </p:txBody>
        </p:sp>
      </p:gr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CFCE7F9-F2FE-5B69-5F7C-41B50B5B6374}"/>
              </a:ext>
            </a:extLst>
          </p:cNvPr>
          <p:cNvPicPr>
            <a:picLocks noChangeAspect="1"/>
          </p:cNvPicPr>
          <p:nvPr/>
        </p:nvPicPr>
        <p:blipFill>
          <a:blip r:embed="rId3"/>
          <a:stretch>
            <a:fillRect/>
          </a:stretch>
        </p:blipFill>
        <p:spPr>
          <a:xfrm>
            <a:off x="238125" y="1028340"/>
            <a:ext cx="3733800" cy="5829660"/>
          </a:xfrm>
          <a:prstGeom prst="rect">
            <a:avLst/>
          </a:prstGeom>
        </p:spPr>
      </p:pic>
      <p:grpSp>
        <p:nvGrpSpPr>
          <p:cNvPr id="6" name="组合 5">
            <a:extLst>
              <a:ext uri="{FF2B5EF4-FFF2-40B4-BE49-F238E27FC236}">
                <a16:creationId xmlns:a16="http://schemas.microsoft.com/office/drawing/2014/main" id="{D3DC24D9-7819-CEA8-A0B8-C700D869E164}"/>
              </a:ext>
            </a:extLst>
          </p:cNvPr>
          <p:cNvGrpSpPr/>
          <p:nvPr/>
        </p:nvGrpSpPr>
        <p:grpSpPr>
          <a:xfrm>
            <a:off x="795339" y="241047"/>
            <a:ext cx="7558086" cy="549029"/>
            <a:chOff x="9768257" y="972039"/>
            <a:chExt cx="5071148" cy="549029"/>
          </a:xfrm>
        </p:grpSpPr>
        <p:pic>
          <p:nvPicPr>
            <p:cNvPr id="7" name="标题1">
              <a:extLst>
                <a:ext uri="{FF2B5EF4-FFF2-40B4-BE49-F238E27FC236}">
                  <a16:creationId xmlns:a16="http://schemas.microsoft.com/office/drawing/2014/main" id="{3D319140-CA93-331F-9B28-E7FDF83842F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11317584" y="-577288"/>
              <a:ext cx="549029" cy="364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7031C2E4-F7F2-B138-EF12-BB098462D202}"/>
                </a:ext>
              </a:extLst>
            </p:cNvPr>
            <p:cNvSpPr/>
            <p:nvPr/>
          </p:nvSpPr>
          <p:spPr>
            <a:xfrm>
              <a:off x="9803411" y="1035694"/>
              <a:ext cx="5035994" cy="369332"/>
            </a:xfrm>
            <a:prstGeom prst="rect">
              <a:avLst/>
            </a:prstGeom>
          </p:spPr>
          <p:txBody>
            <a:bodyPr wrap="none">
              <a:spAutoFit/>
            </a:bodyPr>
            <a:lstStyle/>
            <a:p>
              <a:r>
                <a:rPr lang="zh-CN" altLang="en-US" dirty="0">
                  <a:solidFill>
                    <a:schemeClr val="bg1"/>
                  </a:solidFill>
                  <a:latin typeface="微软雅黑" panose="020B0503020204020204" charset="-122"/>
                  <a:ea typeface="微软雅黑" panose="020B0503020204020204" charset="-122"/>
                </a:rPr>
                <a:t>一、基础知识</a:t>
              </a:r>
              <a:r>
                <a:rPr lang="en-US" altLang="zh-CN" dirty="0">
                  <a:solidFill>
                    <a:schemeClr val="bg1"/>
                  </a:solidFill>
                  <a:latin typeface="微软雅黑" panose="020B0503020204020204" charset="-122"/>
                  <a:ea typeface="微软雅黑" panose="020B0503020204020204" charset="-122"/>
                </a:rPr>
                <a:t>——Python</a:t>
              </a:r>
              <a:r>
                <a:rPr lang="zh-CN" altLang="en-US" dirty="0">
                  <a:solidFill>
                    <a:schemeClr val="bg1"/>
                  </a:solidFill>
                  <a:latin typeface="微软雅黑" panose="020B0503020204020204" charset="-122"/>
                  <a:ea typeface="微软雅黑" panose="020B0503020204020204" charset="-122"/>
                </a:rPr>
                <a:t>的数据分析库</a:t>
              </a:r>
              <a:r>
                <a:rPr lang="en-US" altLang="zh-CN" dirty="0">
                  <a:solidFill>
                    <a:schemeClr val="bg1"/>
                  </a:solidFill>
                  <a:latin typeface="微软雅黑" panose="020B0503020204020204" charset="-122"/>
                  <a:ea typeface="微软雅黑" panose="020B0503020204020204" charset="-122"/>
                </a:rPr>
                <a:t>pandas</a:t>
              </a:r>
              <a:endParaRPr lang="zh-CN" altLang="en-US" dirty="0">
                <a:solidFill>
                  <a:schemeClr val="bg1"/>
                </a:solidFill>
                <a:latin typeface="微软雅黑" panose="020B0503020204020204" charset="-122"/>
                <a:ea typeface="微软雅黑" panose="020B0503020204020204" charset="-122"/>
              </a:endParaRPr>
            </a:p>
          </p:txBody>
        </p:sp>
      </p:grpSp>
      <p:sp>
        <p:nvSpPr>
          <p:cNvPr id="9" name="圆角矩形 99">
            <a:extLst>
              <a:ext uri="{FF2B5EF4-FFF2-40B4-BE49-F238E27FC236}">
                <a16:creationId xmlns:a16="http://schemas.microsoft.com/office/drawing/2014/main" id="{7D96FA54-C38D-817D-03AD-1F14CB019332}"/>
              </a:ext>
            </a:extLst>
          </p:cNvPr>
          <p:cNvSpPr/>
          <p:nvPr/>
        </p:nvSpPr>
        <p:spPr>
          <a:xfrm>
            <a:off x="4573911" y="1733190"/>
            <a:ext cx="5869940" cy="962875"/>
          </a:xfrm>
          <a:prstGeom prst="roundRect">
            <a:avLst>
              <a:gd name="adj" fmla="val 3297"/>
            </a:avLst>
          </a:prstGeom>
          <a:noFill/>
          <a:ln w="9525" cap="flat" cmpd="sng" algn="ctr">
            <a:solidFill>
              <a:srgbClr val="006969"/>
            </a:solidFill>
            <a:prstDash val="lgDash"/>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indent="355600" algn="just">
              <a:lnSpc>
                <a:spcPct val="150000"/>
              </a:lnSpc>
              <a:spcAft>
                <a:spcPts val="0"/>
              </a:spcAft>
            </a:pP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en-US" altLang="zh-CN"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r>
              <a:rPr lang="en-US" altLang="zh-CN" sz="1800" kern="100" dirty="0">
                <a:latin typeface="微软雅黑" panose="020B0503020204020204" charset="-122"/>
                <a:ea typeface="微软雅黑" panose="020B0503020204020204" charset="-122"/>
                <a:cs typeface="仿宋" panose="02010609060101010101" pitchFamily="49" charset="-122"/>
              </a:rPr>
              <a:t>Pandas </a:t>
            </a:r>
            <a:r>
              <a:rPr lang="zh-CN" altLang="en-US" kern="100" dirty="0">
                <a:latin typeface="微软雅黑" panose="020B0503020204020204" charset="-122"/>
                <a:ea typeface="微软雅黑" panose="020B0503020204020204" charset="-122"/>
                <a:cs typeface="仿宋" panose="02010609060101010101" pitchFamily="49" charset="-122"/>
              </a:rPr>
              <a:t>数据查看与操作</a:t>
            </a: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zh-CN" altLang="en-US" sz="1800" kern="100" dirty="0">
              <a:latin typeface="微软雅黑" panose="020B0503020204020204" charset="-122"/>
              <a:ea typeface="微软雅黑" panose="020B0503020204020204" charset="-122"/>
              <a:cs typeface="仿宋" panose="02010609060101010101" pitchFamily="49" charset="-122"/>
            </a:endParaRPr>
          </a:p>
        </p:txBody>
      </p:sp>
      <p:pic>
        <p:nvPicPr>
          <p:cNvPr id="11" name="图片 10">
            <a:extLst>
              <a:ext uri="{FF2B5EF4-FFF2-40B4-BE49-F238E27FC236}">
                <a16:creationId xmlns:a16="http://schemas.microsoft.com/office/drawing/2014/main" id="{B7DE133A-C88E-BE1E-8110-22178FE64BFD}"/>
              </a:ext>
            </a:extLst>
          </p:cNvPr>
          <p:cNvPicPr>
            <a:picLocks noChangeAspect="1"/>
          </p:cNvPicPr>
          <p:nvPr/>
        </p:nvPicPr>
        <p:blipFill>
          <a:blip r:embed="rId5"/>
          <a:stretch>
            <a:fillRect/>
          </a:stretch>
        </p:blipFill>
        <p:spPr>
          <a:xfrm>
            <a:off x="4573911" y="2943224"/>
            <a:ext cx="6663678" cy="2609852"/>
          </a:xfrm>
          <a:prstGeom prst="rect">
            <a:avLst/>
          </a:prstGeom>
        </p:spPr>
      </p:pic>
    </p:spTree>
    <p:extLst>
      <p:ext uri="{BB962C8B-B14F-4D97-AF65-F5344CB8AC3E}">
        <p14:creationId xmlns:p14="http://schemas.microsoft.com/office/powerpoint/2010/main" val="3425743923"/>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3DC24D9-7819-CEA8-A0B8-C700D869E164}"/>
              </a:ext>
            </a:extLst>
          </p:cNvPr>
          <p:cNvGrpSpPr/>
          <p:nvPr/>
        </p:nvGrpSpPr>
        <p:grpSpPr>
          <a:xfrm>
            <a:off x="795338" y="241047"/>
            <a:ext cx="7491411" cy="549029"/>
            <a:chOff x="9768257" y="972039"/>
            <a:chExt cx="5071148" cy="549029"/>
          </a:xfrm>
        </p:grpSpPr>
        <p:pic>
          <p:nvPicPr>
            <p:cNvPr id="7" name="标题1">
              <a:extLst>
                <a:ext uri="{FF2B5EF4-FFF2-40B4-BE49-F238E27FC236}">
                  <a16:creationId xmlns:a16="http://schemas.microsoft.com/office/drawing/2014/main" id="{3D319140-CA93-331F-9B28-E7FDF83842F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1317584" y="-577288"/>
              <a:ext cx="549029" cy="364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7031C2E4-F7F2-B138-EF12-BB098462D202}"/>
                </a:ext>
              </a:extLst>
            </p:cNvPr>
            <p:cNvSpPr/>
            <p:nvPr/>
          </p:nvSpPr>
          <p:spPr>
            <a:xfrm>
              <a:off x="9803411" y="1035694"/>
              <a:ext cx="5035994" cy="369332"/>
            </a:xfrm>
            <a:prstGeom prst="rect">
              <a:avLst/>
            </a:prstGeom>
          </p:spPr>
          <p:txBody>
            <a:bodyPr wrap="none">
              <a:spAutoFit/>
            </a:bodyPr>
            <a:lstStyle/>
            <a:p>
              <a:r>
                <a:rPr lang="zh-CN" altLang="en-US" dirty="0">
                  <a:solidFill>
                    <a:schemeClr val="bg1"/>
                  </a:solidFill>
                  <a:latin typeface="微软雅黑" panose="020B0503020204020204" charset="-122"/>
                  <a:ea typeface="微软雅黑" panose="020B0503020204020204" charset="-122"/>
                </a:rPr>
                <a:t>一、基础知识</a:t>
              </a:r>
              <a:r>
                <a:rPr lang="en-US" altLang="zh-CN" dirty="0">
                  <a:solidFill>
                    <a:schemeClr val="bg1"/>
                  </a:solidFill>
                  <a:latin typeface="微软雅黑" panose="020B0503020204020204" charset="-122"/>
                  <a:ea typeface="微软雅黑" panose="020B0503020204020204" charset="-122"/>
                </a:rPr>
                <a:t>——Python</a:t>
              </a:r>
              <a:r>
                <a:rPr lang="zh-CN" altLang="en-US" dirty="0">
                  <a:solidFill>
                    <a:schemeClr val="bg1"/>
                  </a:solidFill>
                  <a:latin typeface="微软雅黑" panose="020B0503020204020204" charset="-122"/>
                  <a:ea typeface="微软雅黑" panose="020B0503020204020204" charset="-122"/>
                </a:rPr>
                <a:t>的数据分析库</a:t>
              </a:r>
              <a:r>
                <a:rPr lang="en-US" altLang="zh-CN" dirty="0">
                  <a:solidFill>
                    <a:schemeClr val="bg1"/>
                  </a:solidFill>
                  <a:latin typeface="微软雅黑" panose="020B0503020204020204" charset="-122"/>
                  <a:ea typeface="微软雅黑" panose="020B0503020204020204" charset="-122"/>
                </a:rPr>
                <a:t>pandas</a:t>
              </a:r>
              <a:endParaRPr lang="zh-CN" altLang="en-US" dirty="0">
                <a:solidFill>
                  <a:schemeClr val="bg1"/>
                </a:solidFill>
                <a:latin typeface="微软雅黑" panose="020B0503020204020204" charset="-122"/>
                <a:ea typeface="微软雅黑" panose="020B0503020204020204" charset="-122"/>
              </a:endParaRPr>
            </a:p>
          </p:txBody>
        </p:sp>
      </p:grpSp>
      <p:sp>
        <p:nvSpPr>
          <p:cNvPr id="9" name="圆角矩形 99">
            <a:extLst>
              <a:ext uri="{FF2B5EF4-FFF2-40B4-BE49-F238E27FC236}">
                <a16:creationId xmlns:a16="http://schemas.microsoft.com/office/drawing/2014/main" id="{7D96FA54-C38D-817D-03AD-1F14CB019332}"/>
              </a:ext>
            </a:extLst>
          </p:cNvPr>
          <p:cNvSpPr/>
          <p:nvPr/>
        </p:nvSpPr>
        <p:spPr>
          <a:xfrm>
            <a:off x="226060" y="1047390"/>
            <a:ext cx="3822065" cy="637787"/>
          </a:xfrm>
          <a:prstGeom prst="roundRect">
            <a:avLst>
              <a:gd name="adj" fmla="val 3297"/>
            </a:avLst>
          </a:prstGeom>
          <a:noFill/>
          <a:ln w="9525" cap="flat" cmpd="sng" algn="ctr">
            <a:solidFill>
              <a:srgbClr val="006969"/>
            </a:solidFill>
            <a:prstDash val="lgDash"/>
            <a:miter lim="800000"/>
          </a:ln>
          <a:effectLst/>
        </p:spPr>
        <p:txBody>
          <a:bodyPr rot="0" spcFirstLastPara="0" vertOverflow="overflow" horzOverflow="overflow" vert="horz" wrap="square" lIns="0" tIns="0" rIns="0" bIns="0" numCol="1" spcCol="0" rtlCol="0" fromWordArt="0" anchor="ctr" anchorCtr="0" forceAA="0" compatLnSpc="1">
            <a:noAutofit/>
          </a:bodyPr>
          <a:lstStyle/>
          <a:p>
            <a:pPr indent="355600" algn="just">
              <a:lnSpc>
                <a:spcPct val="150000"/>
              </a:lnSpc>
              <a:spcAft>
                <a:spcPts val="0"/>
              </a:spcAft>
            </a:pP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en-US" altLang="zh-CN"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r>
              <a:rPr lang="en-US" altLang="zh-CN" sz="1800" kern="100" dirty="0">
                <a:latin typeface="微软雅黑" panose="020B0503020204020204" charset="-122"/>
                <a:ea typeface="微软雅黑" panose="020B0503020204020204" charset="-122"/>
                <a:cs typeface="仿宋" panose="02010609060101010101" pitchFamily="49" charset="-122"/>
              </a:rPr>
              <a:t>Pandas </a:t>
            </a:r>
            <a:r>
              <a:rPr lang="zh-CN" altLang="en-US" kern="100" dirty="0">
                <a:latin typeface="微软雅黑" panose="020B0503020204020204" charset="-122"/>
                <a:ea typeface="微软雅黑" panose="020B0503020204020204" charset="-122"/>
                <a:cs typeface="仿宋" panose="02010609060101010101" pitchFamily="49" charset="-122"/>
              </a:rPr>
              <a:t>数据排序与筛选</a:t>
            </a: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en-US" altLang="zh-CN" sz="1800" kern="100" dirty="0">
              <a:latin typeface="微软雅黑" panose="020B0503020204020204" charset="-122"/>
              <a:ea typeface="微软雅黑" panose="020B0503020204020204" charset="-122"/>
              <a:cs typeface="仿宋" panose="02010609060101010101" pitchFamily="49" charset="-122"/>
            </a:endParaRPr>
          </a:p>
          <a:p>
            <a:pPr indent="355600" algn="just">
              <a:lnSpc>
                <a:spcPct val="150000"/>
              </a:lnSpc>
              <a:spcAft>
                <a:spcPts val="0"/>
              </a:spcAft>
            </a:pPr>
            <a:endParaRPr lang="zh-CN" altLang="en-US" sz="1800" kern="100" dirty="0">
              <a:latin typeface="微软雅黑" panose="020B0503020204020204" charset="-122"/>
              <a:ea typeface="微软雅黑" panose="020B0503020204020204" charset="-122"/>
              <a:cs typeface="仿宋" panose="02010609060101010101" pitchFamily="49" charset="-122"/>
            </a:endParaRPr>
          </a:p>
        </p:txBody>
      </p:sp>
      <p:pic>
        <p:nvPicPr>
          <p:cNvPr id="3" name="图片 2">
            <a:extLst>
              <a:ext uri="{FF2B5EF4-FFF2-40B4-BE49-F238E27FC236}">
                <a16:creationId xmlns:a16="http://schemas.microsoft.com/office/drawing/2014/main" id="{102114F3-958A-1961-C9AE-E3284E4C30F2}"/>
              </a:ext>
            </a:extLst>
          </p:cNvPr>
          <p:cNvPicPr>
            <a:picLocks noChangeAspect="1"/>
          </p:cNvPicPr>
          <p:nvPr/>
        </p:nvPicPr>
        <p:blipFill>
          <a:blip r:embed="rId4"/>
          <a:stretch>
            <a:fillRect/>
          </a:stretch>
        </p:blipFill>
        <p:spPr>
          <a:xfrm>
            <a:off x="4443020" y="1795925"/>
            <a:ext cx="1798946" cy="1592644"/>
          </a:xfrm>
          <a:prstGeom prst="rect">
            <a:avLst/>
          </a:prstGeom>
        </p:spPr>
      </p:pic>
      <p:pic>
        <p:nvPicPr>
          <p:cNvPr id="10" name="图片 9">
            <a:extLst>
              <a:ext uri="{FF2B5EF4-FFF2-40B4-BE49-F238E27FC236}">
                <a16:creationId xmlns:a16="http://schemas.microsoft.com/office/drawing/2014/main" id="{4A541161-8E91-769E-6029-6B03C849DA54}"/>
              </a:ext>
            </a:extLst>
          </p:cNvPr>
          <p:cNvPicPr>
            <a:picLocks noChangeAspect="1"/>
          </p:cNvPicPr>
          <p:nvPr/>
        </p:nvPicPr>
        <p:blipFill>
          <a:blip r:embed="rId5"/>
          <a:stretch>
            <a:fillRect/>
          </a:stretch>
        </p:blipFill>
        <p:spPr>
          <a:xfrm>
            <a:off x="303647" y="1805537"/>
            <a:ext cx="3581710" cy="1714649"/>
          </a:xfrm>
          <a:prstGeom prst="rect">
            <a:avLst/>
          </a:prstGeom>
        </p:spPr>
      </p:pic>
      <p:pic>
        <p:nvPicPr>
          <p:cNvPr id="13" name="图片 12">
            <a:extLst>
              <a:ext uri="{FF2B5EF4-FFF2-40B4-BE49-F238E27FC236}">
                <a16:creationId xmlns:a16="http://schemas.microsoft.com/office/drawing/2014/main" id="{5D7DC6E5-4AB3-E874-903F-F28207C1FA61}"/>
              </a:ext>
            </a:extLst>
          </p:cNvPr>
          <p:cNvPicPr>
            <a:picLocks noChangeAspect="1"/>
          </p:cNvPicPr>
          <p:nvPr/>
        </p:nvPicPr>
        <p:blipFill>
          <a:blip r:embed="rId6"/>
          <a:stretch>
            <a:fillRect/>
          </a:stretch>
        </p:blipFill>
        <p:spPr>
          <a:xfrm>
            <a:off x="303647" y="3482516"/>
            <a:ext cx="3581710" cy="1684166"/>
          </a:xfrm>
          <a:prstGeom prst="rect">
            <a:avLst/>
          </a:prstGeom>
        </p:spPr>
      </p:pic>
      <p:pic>
        <p:nvPicPr>
          <p:cNvPr id="15" name="图片 14">
            <a:extLst>
              <a:ext uri="{FF2B5EF4-FFF2-40B4-BE49-F238E27FC236}">
                <a16:creationId xmlns:a16="http://schemas.microsoft.com/office/drawing/2014/main" id="{0D0994F4-2A2C-0591-DA2E-30D047F0B83E}"/>
              </a:ext>
            </a:extLst>
          </p:cNvPr>
          <p:cNvPicPr>
            <a:picLocks noChangeAspect="1"/>
          </p:cNvPicPr>
          <p:nvPr/>
        </p:nvPicPr>
        <p:blipFill>
          <a:blip r:embed="rId7"/>
          <a:stretch>
            <a:fillRect/>
          </a:stretch>
        </p:blipFill>
        <p:spPr>
          <a:xfrm>
            <a:off x="303647" y="5091960"/>
            <a:ext cx="4290432" cy="1653683"/>
          </a:xfrm>
          <a:prstGeom prst="rect">
            <a:avLst/>
          </a:prstGeom>
        </p:spPr>
      </p:pic>
      <p:pic>
        <p:nvPicPr>
          <p:cNvPr id="17" name="图片 16">
            <a:extLst>
              <a:ext uri="{FF2B5EF4-FFF2-40B4-BE49-F238E27FC236}">
                <a16:creationId xmlns:a16="http://schemas.microsoft.com/office/drawing/2014/main" id="{3F2499B1-0CED-2C5B-EBFD-F0051C9453BD}"/>
              </a:ext>
            </a:extLst>
          </p:cNvPr>
          <p:cNvPicPr>
            <a:picLocks noChangeAspect="1"/>
          </p:cNvPicPr>
          <p:nvPr/>
        </p:nvPicPr>
        <p:blipFill>
          <a:blip r:embed="rId8"/>
          <a:stretch>
            <a:fillRect/>
          </a:stretch>
        </p:blipFill>
        <p:spPr>
          <a:xfrm>
            <a:off x="6917664" y="1795925"/>
            <a:ext cx="4406142" cy="4755308"/>
          </a:xfrm>
          <a:prstGeom prst="rect">
            <a:avLst/>
          </a:prstGeom>
        </p:spPr>
      </p:pic>
    </p:spTree>
    <p:extLst>
      <p:ext uri="{BB962C8B-B14F-4D97-AF65-F5344CB8AC3E}">
        <p14:creationId xmlns:p14="http://schemas.microsoft.com/office/powerpoint/2010/main" val="249883572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877841" y="431481"/>
            <a:ext cx="5786238" cy="6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000" dirty="0">
              <a:latin typeface="微软雅黑" panose="020B0503020204020204" charset="-122"/>
              <a:ea typeface="微软雅黑" panose="020B0503020204020204" charset="-122"/>
              <a:sym typeface="微软雅黑" panose="020B0503020204020204" charset="-122"/>
            </a:endParaRPr>
          </a:p>
          <a:p>
            <a:pPr eaLnBrk="1" hangingPunct="1"/>
            <a:endParaRPr lang="zh-CN" altLang="en-US" dirty="0">
              <a:solidFill>
                <a:srgbClr val="000000"/>
              </a:solidFill>
              <a:latin typeface="微软雅黑" panose="020B0503020204020204" charset="-122"/>
              <a:ea typeface="微软雅黑" panose="020B0503020204020204" charset="-122"/>
            </a:endParaRPr>
          </a:p>
        </p:txBody>
      </p:sp>
      <p:grpSp>
        <p:nvGrpSpPr>
          <p:cNvPr id="2" name="组合 1"/>
          <p:cNvGrpSpPr/>
          <p:nvPr/>
        </p:nvGrpSpPr>
        <p:grpSpPr>
          <a:xfrm>
            <a:off x="795339" y="241047"/>
            <a:ext cx="5462586" cy="549029"/>
            <a:chOff x="9768257" y="972039"/>
            <a:chExt cx="2505645" cy="549029"/>
          </a:xfrm>
        </p:grpSpPr>
        <p:pic>
          <p:nvPicPr>
            <p:cNvPr id="3" name="标题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728988" y="11308"/>
              <a:ext cx="549029" cy="247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803411" y="1035694"/>
              <a:ext cx="2470491" cy="369332"/>
            </a:xfrm>
            <a:prstGeom prst="rect">
              <a:avLst/>
            </a:prstGeom>
          </p:spPr>
          <p:txBody>
            <a:bodyPr wrap="square">
              <a:spAutoFit/>
            </a:bodyPr>
            <a:lstStyle/>
            <a:p>
              <a:r>
                <a:rPr lang="zh-CN" altLang="en-US" dirty="0">
                  <a:solidFill>
                    <a:schemeClr val="bg1"/>
                  </a:solidFill>
                  <a:latin typeface="微软雅黑" panose="020B0503020204020204" charset="-122"/>
                  <a:ea typeface="微软雅黑" panose="020B0503020204020204" charset="-122"/>
                </a:rPr>
                <a:t>一、基础知识</a:t>
              </a:r>
              <a:r>
                <a:rPr lang="en-US" altLang="zh-CN" dirty="0">
                  <a:solidFill>
                    <a:schemeClr val="bg1"/>
                  </a:solidFill>
                  <a:latin typeface="微软雅黑" panose="020B0503020204020204" charset="-122"/>
                  <a:ea typeface="微软雅黑" panose="020B0503020204020204" charset="-122"/>
                </a:rPr>
                <a:t>——GUI</a:t>
              </a:r>
              <a:r>
                <a:rPr lang="zh-CN" altLang="en-US" dirty="0">
                  <a:solidFill>
                    <a:schemeClr val="bg1"/>
                  </a:solidFill>
                  <a:latin typeface="微软雅黑" panose="020B0503020204020204" charset="-122"/>
                  <a:ea typeface="微软雅黑" panose="020B0503020204020204" charset="-122"/>
                </a:rPr>
                <a:t>界面库</a:t>
              </a:r>
              <a:r>
                <a:rPr lang="en-US" altLang="zh-CN" dirty="0" err="1">
                  <a:solidFill>
                    <a:schemeClr val="bg1"/>
                  </a:solidFill>
                  <a:latin typeface="微软雅黑" panose="020B0503020204020204" charset="-122"/>
                  <a:ea typeface="微软雅黑" panose="020B0503020204020204" charset="-122"/>
                </a:rPr>
                <a:t>Tkinter</a:t>
              </a:r>
              <a:r>
                <a:rPr lang="zh-CN" altLang="en-US" dirty="0">
                  <a:solidFill>
                    <a:schemeClr val="bg1"/>
                  </a:solidFill>
                  <a:latin typeface="微软雅黑" panose="020B0503020204020204" charset="-122"/>
                  <a:ea typeface="微软雅黑" panose="020B0503020204020204" charset="-122"/>
                </a:rPr>
                <a:t>、</a:t>
              </a:r>
              <a:r>
                <a:rPr lang="en-US" altLang="zh-CN" dirty="0" err="1">
                  <a:solidFill>
                    <a:schemeClr val="bg1"/>
                  </a:solidFill>
                  <a:latin typeface="微软雅黑" panose="020B0503020204020204" charset="-122"/>
                  <a:ea typeface="微软雅黑" panose="020B0503020204020204" charset="-122"/>
                </a:rPr>
                <a:t>Pyqt</a:t>
              </a:r>
              <a:endParaRPr lang="zh-CN" altLang="en-US" dirty="0">
                <a:solidFill>
                  <a:schemeClr val="bg1"/>
                </a:solidFill>
                <a:latin typeface="微软雅黑" panose="020B0503020204020204" charset="-122"/>
                <a:ea typeface="微软雅黑" panose="020B0503020204020204" charset="-122"/>
              </a:endParaRPr>
            </a:p>
          </p:txBody>
        </p:sp>
      </p:grpSp>
      <p:sp>
        <p:nvSpPr>
          <p:cNvPr id="9" name="Rectangle 9"/>
          <p:cNvSpPr>
            <a:spLocks noChangeArrowheads="1"/>
          </p:cNvSpPr>
          <p:nvPr/>
        </p:nvSpPr>
        <p:spPr bwMode="auto">
          <a:xfrm>
            <a:off x="541565" y="1106718"/>
            <a:ext cx="6421210" cy="5446580"/>
          </a:xfrm>
          <a:prstGeom prst="rect">
            <a:avLst/>
          </a:prstGeom>
          <a:solidFill>
            <a:schemeClr val="bg1"/>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lIns="72284" tIns="36000" rIns="30601" bIns="30601"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en-US" altLang="zh-CN" b="0" i="0" dirty="0">
                <a:solidFill>
                  <a:srgbClr val="2C2C36"/>
                </a:solidFill>
                <a:effectLst/>
                <a:highlight>
                  <a:srgbClr val="FFFFFF"/>
                </a:highlight>
                <a:latin typeface="-apple-system"/>
              </a:rPr>
              <a:t>        </a:t>
            </a:r>
            <a:r>
              <a:rPr lang="en-US" altLang="zh-CN" b="0" i="0" dirty="0" err="1">
                <a:solidFill>
                  <a:srgbClr val="2C2C36"/>
                </a:solidFill>
                <a:effectLst/>
                <a:highlight>
                  <a:srgbClr val="FFFFFF"/>
                </a:highlight>
                <a:latin typeface="-apple-system"/>
              </a:rPr>
              <a:t>Tkinter</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和 </a:t>
            </a:r>
            <a:r>
              <a:rPr lang="en-US" altLang="zh-CN" b="0" i="0" dirty="0" err="1">
                <a:solidFill>
                  <a:srgbClr val="2C2C36"/>
                </a:solidFill>
                <a:effectLst/>
                <a:highlight>
                  <a:srgbClr val="FFFFFF"/>
                </a:highlight>
                <a:latin typeface="-apple-system"/>
              </a:rPr>
              <a:t>PyQt</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都是用于创建图形用户界面 </a:t>
            </a:r>
            <a:r>
              <a:rPr lang="en-US" altLang="zh-CN" b="0" i="0" dirty="0">
                <a:solidFill>
                  <a:srgbClr val="2C2C36"/>
                </a:solidFill>
                <a:effectLst/>
                <a:highlight>
                  <a:srgbClr val="FFFFFF"/>
                </a:highlight>
                <a:latin typeface="-apple-system"/>
              </a:rPr>
              <a:t>(GUI) </a:t>
            </a:r>
            <a:r>
              <a:rPr lang="zh-CN" altLang="en-US" b="0" i="0" dirty="0">
                <a:solidFill>
                  <a:srgbClr val="2C2C36"/>
                </a:solidFill>
                <a:effectLst/>
                <a:highlight>
                  <a:srgbClr val="FFFFFF"/>
                </a:highlight>
                <a:latin typeface="-apple-system"/>
              </a:rPr>
              <a:t>的 </a:t>
            </a:r>
            <a:r>
              <a:rPr lang="en-US" altLang="zh-CN" b="0" i="0" dirty="0">
                <a:solidFill>
                  <a:srgbClr val="2C2C36"/>
                </a:solidFill>
                <a:effectLst/>
                <a:highlight>
                  <a:srgbClr val="FFFFFF"/>
                </a:highlight>
                <a:latin typeface="-apple-system"/>
              </a:rPr>
              <a:t>Python </a:t>
            </a:r>
            <a:r>
              <a:rPr lang="zh-CN" altLang="en-US" b="0" i="0" dirty="0">
                <a:solidFill>
                  <a:srgbClr val="2C2C36"/>
                </a:solidFill>
                <a:effectLst/>
                <a:highlight>
                  <a:srgbClr val="FFFFFF"/>
                </a:highlight>
                <a:latin typeface="-apple-system"/>
              </a:rPr>
              <a:t>库，但它们在起源、功能丰富性、性能和外观方面有所不同。</a:t>
            </a:r>
          </a:p>
          <a:p>
            <a:pPr algn="l"/>
            <a:r>
              <a:rPr lang="en-US" altLang="zh-CN" b="0" i="0" dirty="0">
                <a:solidFill>
                  <a:srgbClr val="2C2C36"/>
                </a:solidFill>
                <a:effectLst/>
                <a:highlight>
                  <a:srgbClr val="FFFFFF"/>
                </a:highlight>
                <a:latin typeface="-apple-system"/>
              </a:rPr>
              <a:t>        </a:t>
            </a:r>
            <a:r>
              <a:rPr lang="en-US" altLang="zh-CN" b="0" i="0" dirty="0" err="1">
                <a:solidFill>
                  <a:srgbClr val="2C2C36"/>
                </a:solidFill>
                <a:effectLst/>
                <a:highlight>
                  <a:srgbClr val="FFFFFF"/>
                </a:highlight>
                <a:latin typeface="-apple-system"/>
              </a:rPr>
              <a:t>Tkinter</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是 </a:t>
            </a:r>
            <a:r>
              <a:rPr lang="en-US" altLang="zh-CN" b="0" i="0" dirty="0">
                <a:solidFill>
                  <a:srgbClr val="2C2C36"/>
                </a:solidFill>
                <a:effectLst/>
                <a:highlight>
                  <a:srgbClr val="FFFFFF"/>
                </a:highlight>
                <a:latin typeface="-apple-system"/>
              </a:rPr>
              <a:t>Python </a:t>
            </a:r>
            <a:r>
              <a:rPr lang="zh-CN" altLang="en-US" b="0" i="0" dirty="0">
                <a:solidFill>
                  <a:srgbClr val="2C2C36"/>
                </a:solidFill>
                <a:effectLst/>
                <a:highlight>
                  <a:srgbClr val="FFFFFF"/>
                </a:highlight>
                <a:latin typeface="-apple-system"/>
              </a:rPr>
              <a:t>的标准 </a:t>
            </a:r>
            <a:r>
              <a:rPr lang="en-US" altLang="zh-CN" b="0" i="0" dirty="0">
                <a:solidFill>
                  <a:srgbClr val="2C2C36"/>
                </a:solidFill>
                <a:effectLst/>
                <a:highlight>
                  <a:srgbClr val="FFFFFF"/>
                </a:highlight>
                <a:latin typeface="-apple-system"/>
              </a:rPr>
              <a:t>GUI </a:t>
            </a:r>
            <a:r>
              <a:rPr lang="zh-CN" altLang="en-US" b="0" i="0" dirty="0">
                <a:solidFill>
                  <a:srgbClr val="2C2C36"/>
                </a:solidFill>
                <a:effectLst/>
                <a:highlight>
                  <a:srgbClr val="FFFFFF"/>
                </a:highlight>
                <a:latin typeface="-apple-system"/>
              </a:rPr>
              <a:t>库，无需额外安装即可使用，适合初学者和简单的应用程序开发。它提供了基本的 </a:t>
            </a:r>
            <a:r>
              <a:rPr lang="en-US" altLang="zh-CN" b="0" i="0" dirty="0">
                <a:solidFill>
                  <a:srgbClr val="2C2C36"/>
                </a:solidFill>
                <a:effectLst/>
                <a:highlight>
                  <a:srgbClr val="FFFFFF"/>
                </a:highlight>
                <a:latin typeface="-apple-system"/>
              </a:rPr>
              <a:t>GUI </a:t>
            </a:r>
            <a:r>
              <a:rPr lang="zh-CN" altLang="en-US" b="0" i="0" dirty="0">
                <a:solidFill>
                  <a:srgbClr val="2C2C36"/>
                </a:solidFill>
                <a:effectLst/>
                <a:highlight>
                  <a:srgbClr val="FFFFFF"/>
                </a:highlight>
                <a:latin typeface="-apple-system"/>
              </a:rPr>
              <a:t>组件，如按钮、标签、文本框等，但缺乏一些高级功能，如自定义绘图和多媒体支持。相比之下，       </a:t>
            </a:r>
            <a:endParaRPr lang="en-US" altLang="zh-CN" b="0" i="0" dirty="0">
              <a:solidFill>
                <a:srgbClr val="2C2C36"/>
              </a:solidFill>
              <a:effectLst/>
              <a:highlight>
                <a:srgbClr val="FFFFFF"/>
              </a:highlight>
              <a:latin typeface="-apple-system"/>
            </a:endParaRPr>
          </a:p>
          <a:p>
            <a:pPr algn="l"/>
            <a:r>
              <a:rPr lang="en-US" altLang="zh-CN" b="0" i="0" dirty="0" err="1">
                <a:solidFill>
                  <a:srgbClr val="2C2C36"/>
                </a:solidFill>
                <a:effectLst/>
                <a:highlight>
                  <a:srgbClr val="FFFFFF"/>
                </a:highlight>
                <a:latin typeface="-apple-system"/>
              </a:rPr>
              <a:t>PyQt</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是 </a:t>
            </a:r>
            <a:r>
              <a:rPr lang="en-US" altLang="zh-CN" b="0" i="0" dirty="0">
                <a:solidFill>
                  <a:srgbClr val="2C2C36"/>
                </a:solidFill>
                <a:effectLst/>
                <a:highlight>
                  <a:srgbClr val="FFFFFF"/>
                </a:highlight>
                <a:latin typeface="-apple-system"/>
              </a:rPr>
              <a:t>Qt </a:t>
            </a:r>
            <a:r>
              <a:rPr lang="zh-CN" altLang="en-US" b="0" i="0" dirty="0">
                <a:solidFill>
                  <a:srgbClr val="2C2C36"/>
                </a:solidFill>
                <a:effectLst/>
                <a:highlight>
                  <a:srgbClr val="FFFFFF"/>
                </a:highlight>
                <a:latin typeface="-apple-system"/>
              </a:rPr>
              <a:t>应用程序框架的 </a:t>
            </a:r>
            <a:r>
              <a:rPr lang="en-US" altLang="zh-CN" b="0" i="0" dirty="0">
                <a:solidFill>
                  <a:srgbClr val="2C2C36"/>
                </a:solidFill>
                <a:effectLst/>
                <a:highlight>
                  <a:srgbClr val="FFFFFF"/>
                </a:highlight>
                <a:latin typeface="-apple-system"/>
              </a:rPr>
              <a:t>Python </a:t>
            </a:r>
            <a:r>
              <a:rPr lang="zh-CN" altLang="en-US" b="0" i="0" dirty="0">
                <a:solidFill>
                  <a:srgbClr val="2C2C36"/>
                </a:solidFill>
                <a:effectLst/>
                <a:highlight>
                  <a:srgbClr val="FFFFFF"/>
                </a:highlight>
                <a:latin typeface="-apple-system"/>
              </a:rPr>
              <a:t>绑定，基于 </a:t>
            </a:r>
            <a:r>
              <a:rPr lang="en-US" altLang="zh-CN" b="0" i="0" dirty="0">
                <a:solidFill>
                  <a:srgbClr val="2C2C36"/>
                </a:solidFill>
                <a:effectLst/>
                <a:highlight>
                  <a:srgbClr val="FFFFFF"/>
                </a:highlight>
                <a:latin typeface="-apple-system"/>
              </a:rPr>
              <a:t>C++ </a:t>
            </a:r>
            <a:r>
              <a:rPr lang="zh-CN" altLang="en-US" b="0" i="0" dirty="0">
                <a:solidFill>
                  <a:srgbClr val="2C2C36"/>
                </a:solidFill>
                <a:effectLst/>
                <a:highlight>
                  <a:srgbClr val="FFFFFF"/>
                </a:highlight>
                <a:latin typeface="-apple-system"/>
              </a:rPr>
              <a:t>的 </a:t>
            </a:r>
            <a:r>
              <a:rPr lang="en-US" altLang="zh-CN" b="0" i="0" dirty="0">
                <a:solidFill>
                  <a:srgbClr val="2C2C36"/>
                </a:solidFill>
                <a:effectLst/>
                <a:highlight>
                  <a:srgbClr val="FFFFFF"/>
                </a:highlight>
                <a:latin typeface="-apple-system"/>
              </a:rPr>
              <a:t>Qt </a:t>
            </a:r>
            <a:r>
              <a:rPr lang="zh-CN" altLang="en-US" b="0" i="0" dirty="0">
                <a:solidFill>
                  <a:srgbClr val="2C2C36"/>
                </a:solidFill>
                <a:effectLst/>
                <a:highlight>
                  <a:srgbClr val="FFFFFF"/>
                </a:highlight>
                <a:latin typeface="-apple-system"/>
              </a:rPr>
              <a:t>库，适用于复杂的跨平台 </a:t>
            </a:r>
            <a:r>
              <a:rPr lang="en-US" altLang="zh-CN" b="0" i="0" dirty="0">
                <a:solidFill>
                  <a:srgbClr val="2C2C36"/>
                </a:solidFill>
                <a:effectLst/>
                <a:highlight>
                  <a:srgbClr val="FFFFFF"/>
                </a:highlight>
                <a:latin typeface="-apple-system"/>
              </a:rPr>
              <a:t>GUI </a:t>
            </a:r>
            <a:r>
              <a:rPr lang="zh-CN" altLang="en-US" b="0" i="0" dirty="0">
                <a:solidFill>
                  <a:srgbClr val="2C2C36"/>
                </a:solidFill>
                <a:effectLst/>
                <a:highlight>
                  <a:srgbClr val="FFFFFF"/>
                </a:highlight>
                <a:latin typeface="-apple-system"/>
              </a:rPr>
              <a:t>应用程序。</a:t>
            </a:r>
          </a:p>
          <a:p>
            <a:pPr algn="l"/>
            <a:r>
              <a:rPr lang="en-US" altLang="zh-CN" dirty="0">
                <a:solidFill>
                  <a:srgbClr val="2C2C36"/>
                </a:solidFill>
                <a:highlight>
                  <a:srgbClr val="FFFFFF"/>
                </a:highlight>
                <a:latin typeface="-apple-system"/>
              </a:rPr>
              <a:t>        </a:t>
            </a:r>
            <a:r>
              <a:rPr lang="en-US" altLang="zh-CN" b="0" i="0" dirty="0" err="1">
                <a:solidFill>
                  <a:srgbClr val="2C2C36"/>
                </a:solidFill>
                <a:effectLst/>
                <a:highlight>
                  <a:srgbClr val="FFFFFF"/>
                </a:highlight>
                <a:latin typeface="-apple-system"/>
              </a:rPr>
              <a:t>PyQt</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提供了丰富的 </a:t>
            </a:r>
            <a:r>
              <a:rPr lang="en-US" altLang="zh-CN" b="0" i="0" dirty="0">
                <a:solidFill>
                  <a:srgbClr val="2C2C36"/>
                </a:solidFill>
                <a:effectLst/>
                <a:highlight>
                  <a:srgbClr val="FFFFFF"/>
                </a:highlight>
                <a:latin typeface="-apple-system"/>
              </a:rPr>
              <a:t>GUI </a:t>
            </a:r>
            <a:r>
              <a:rPr lang="zh-CN" altLang="en-US" b="0" i="0" dirty="0">
                <a:solidFill>
                  <a:srgbClr val="2C2C36"/>
                </a:solidFill>
                <a:effectLst/>
                <a:highlight>
                  <a:srgbClr val="FFFFFF"/>
                </a:highlight>
                <a:latin typeface="-apple-system"/>
              </a:rPr>
              <a:t>组件和功能，包括自定义绘图、动画、多媒体支持等，并且有强大的布局管理器和样式表支持，可以创建美观且响应式的界面。此外，</a:t>
            </a:r>
            <a:r>
              <a:rPr lang="en-US" altLang="zh-CN" b="0" i="0" dirty="0" err="1">
                <a:solidFill>
                  <a:srgbClr val="2C2C36"/>
                </a:solidFill>
                <a:effectLst/>
                <a:highlight>
                  <a:srgbClr val="FFFFFF"/>
                </a:highlight>
                <a:latin typeface="-apple-system"/>
              </a:rPr>
              <a:t>PyQt</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在处理复杂图形和大量数据时性能更好，而 </a:t>
            </a:r>
            <a:r>
              <a:rPr lang="en-US" altLang="zh-CN" b="0" i="0" dirty="0" err="1">
                <a:solidFill>
                  <a:srgbClr val="2C2C36"/>
                </a:solidFill>
                <a:effectLst/>
                <a:highlight>
                  <a:srgbClr val="FFFFFF"/>
                </a:highlight>
                <a:latin typeface="-apple-system"/>
              </a:rPr>
              <a:t>Tkinter</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在处理大量数据或复杂交互时可能会显得较慢。</a:t>
            </a:r>
          </a:p>
          <a:p>
            <a:pPr algn="l"/>
            <a:r>
              <a:rPr lang="zh-CN" altLang="en-US" b="0" i="0" dirty="0">
                <a:solidFill>
                  <a:srgbClr val="2C2C36"/>
                </a:solidFill>
                <a:effectLst/>
                <a:highlight>
                  <a:srgbClr val="FFFFFF"/>
                </a:highlight>
                <a:latin typeface="-apple-system"/>
              </a:rPr>
              <a:t>        总体而言，</a:t>
            </a:r>
            <a:r>
              <a:rPr lang="en-US" altLang="zh-CN" b="0" i="0" dirty="0" err="1">
                <a:solidFill>
                  <a:srgbClr val="2C2C36"/>
                </a:solidFill>
                <a:effectLst/>
                <a:highlight>
                  <a:srgbClr val="FFFFFF"/>
                </a:highlight>
                <a:latin typeface="-apple-system"/>
              </a:rPr>
              <a:t>Tkinter</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适合简单的 </a:t>
            </a:r>
            <a:r>
              <a:rPr lang="en-US" altLang="zh-CN" b="0" i="0" dirty="0">
                <a:solidFill>
                  <a:srgbClr val="2C2C36"/>
                </a:solidFill>
                <a:effectLst/>
                <a:highlight>
                  <a:srgbClr val="FFFFFF"/>
                </a:highlight>
                <a:latin typeface="-apple-system"/>
              </a:rPr>
              <a:t>GUI </a:t>
            </a:r>
            <a:r>
              <a:rPr lang="zh-CN" altLang="en-US" b="0" i="0" dirty="0">
                <a:solidFill>
                  <a:srgbClr val="2C2C36"/>
                </a:solidFill>
                <a:effectLst/>
                <a:highlight>
                  <a:srgbClr val="FFFFFF"/>
                </a:highlight>
                <a:latin typeface="-apple-system"/>
              </a:rPr>
              <a:t>应用程序，而 </a:t>
            </a:r>
            <a:r>
              <a:rPr lang="en-US" altLang="zh-CN" b="0" i="0" dirty="0" err="1">
                <a:solidFill>
                  <a:srgbClr val="2C2C36"/>
                </a:solidFill>
                <a:effectLst/>
                <a:highlight>
                  <a:srgbClr val="FFFFFF"/>
                </a:highlight>
                <a:latin typeface="-apple-system"/>
              </a:rPr>
              <a:t>PyQt</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适合需要更多功能和更高性能的复杂应用程序。在目前的简单自动化工具开发成 </a:t>
            </a:r>
            <a:r>
              <a:rPr lang="en-US" altLang="zh-CN" b="0" i="0" dirty="0">
                <a:solidFill>
                  <a:srgbClr val="2C2C36"/>
                </a:solidFill>
                <a:effectLst/>
                <a:highlight>
                  <a:srgbClr val="FFFFFF"/>
                </a:highlight>
                <a:latin typeface="-apple-system"/>
              </a:rPr>
              <a:t>UI </a:t>
            </a:r>
            <a:r>
              <a:rPr lang="zh-CN" altLang="en-US" b="0" i="0" dirty="0">
                <a:solidFill>
                  <a:srgbClr val="2C2C36"/>
                </a:solidFill>
                <a:effectLst/>
                <a:highlight>
                  <a:srgbClr val="FFFFFF"/>
                </a:highlight>
                <a:latin typeface="-apple-system"/>
              </a:rPr>
              <a:t>界面的需求中，</a:t>
            </a:r>
            <a:r>
              <a:rPr lang="en-US" altLang="zh-CN" b="0" i="0" dirty="0" err="1">
                <a:solidFill>
                  <a:srgbClr val="2C2C36"/>
                </a:solidFill>
                <a:effectLst/>
                <a:highlight>
                  <a:srgbClr val="FFFFFF"/>
                </a:highlight>
                <a:latin typeface="-apple-system"/>
              </a:rPr>
              <a:t>Tkinter</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已经可以满足需求。</a:t>
            </a:r>
          </a:p>
        </p:txBody>
      </p:sp>
      <p:pic>
        <p:nvPicPr>
          <p:cNvPr id="18" name="图片 17">
            <a:extLst>
              <a:ext uri="{FF2B5EF4-FFF2-40B4-BE49-F238E27FC236}">
                <a16:creationId xmlns:a16="http://schemas.microsoft.com/office/drawing/2014/main" id="{9D1352D8-F8E0-A4EC-5D2A-C8F725DA350A}"/>
              </a:ext>
            </a:extLst>
          </p:cNvPr>
          <p:cNvPicPr>
            <a:picLocks noChangeAspect="1"/>
          </p:cNvPicPr>
          <p:nvPr/>
        </p:nvPicPr>
        <p:blipFill>
          <a:blip r:embed="rId3"/>
          <a:stretch>
            <a:fillRect/>
          </a:stretch>
        </p:blipFill>
        <p:spPr>
          <a:xfrm>
            <a:off x="7934160" y="1780050"/>
            <a:ext cx="3810330" cy="4099915"/>
          </a:xfrm>
          <a:prstGeom prst="rect">
            <a:avLst/>
          </a:prstGeom>
        </p:spPr>
      </p:pic>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877841" y="431481"/>
            <a:ext cx="5786238" cy="6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000" dirty="0">
              <a:latin typeface="微软雅黑" panose="020B0503020204020204" charset="-122"/>
              <a:ea typeface="微软雅黑" panose="020B0503020204020204" charset="-122"/>
              <a:sym typeface="微软雅黑" panose="020B0503020204020204" charset="-122"/>
            </a:endParaRPr>
          </a:p>
          <a:p>
            <a:pPr eaLnBrk="1" hangingPunct="1"/>
            <a:endParaRPr lang="zh-CN" altLang="en-US" dirty="0">
              <a:solidFill>
                <a:srgbClr val="000000"/>
              </a:solidFill>
              <a:latin typeface="微软雅黑" panose="020B0503020204020204" charset="-122"/>
              <a:ea typeface="微软雅黑" panose="020B0503020204020204" charset="-122"/>
            </a:endParaRPr>
          </a:p>
        </p:txBody>
      </p:sp>
      <p:grpSp>
        <p:nvGrpSpPr>
          <p:cNvPr id="2" name="组合 1"/>
          <p:cNvGrpSpPr/>
          <p:nvPr/>
        </p:nvGrpSpPr>
        <p:grpSpPr>
          <a:xfrm>
            <a:off x="795339" y="241047"/>
            <a:ext cx="4148136" cy="549029"/>
            <a:chOff x="9768257" y="972039"/>
            <a:chExt cx="2505645" cy="549029"/>
          </a:xfrm>
        </p:grpSpPr>
        <p:pic>
          <p:nvPicPr>
            <p:cNvPr id="3" name="标题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728988" y="11308"/>
              <a:ext cx="549029" cy="247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803411" y="1035694"/>
              <a:ext cx="2470491" cy="369332"/>
            </a:xfrm>
            <a:prstGeom prst="rect">
              <a:avLst/>
            </a:prstGeom>
          </p:spPr>
          <p:txBody>
            <a:bodyPr wrap="square">
              <a:spAutoFit/>
            </a:bodyPr>
            <a:lstStyle/>
            <a:p>
              <a:r>
                <a:rPr lang="zh-CN" altLang="en-US" dirty="0">
                  <a:solidFill>
                    <a:schemeClr val="bg1"/>
                  </a:solidFill>
                  <a:latin typeface="微软雅黑" panose="020B0503020204020204" charset="-122"/>
                  <a:ea typeface="微软雅黑" panose="020B0503020204020204" charset="-122"/>
                </a:rPr>
                <a:t>一、基础知识</a:t>
              </a:r>
              <a:r>
                <a:rPr lang="en-US" altLang="zh-CN" dirty="0">
                  <a:solidFill>
                    <a:schemeClr val="bg1"/>
                  </a:solidFill>
                  <a:latin typeface="微软雅黑" panose="020B0503020204020204" charset="-122"/>
                  <a:ea typeface="微软雅黑" panose="020B0503020204020204" charset="-122"/>
                </a:rPr>
                <a:t>——</a:t>
              </a:r>
              <a:r>
                <a:rPr lang="en-US" altLang="zh-CN" dirty="0" err="1">
                  <a:solidFill>
                    <a:schemeClr val="bg1"/>
                  </a:solidFill>
                  <a:latin typeface="微软雅黑" panose="020B0503020204020204" charset="-122"/>
                  <a:ea typeface="微软雅黑" panose="020B0503020204020204" charset="-122"/>
                </a:rPr>
                <a:t>pyinstaller</a:t>
              </a:r>
              <a:endParaRPr lang="zh-CN" altLang="en-US" dirty="0">
                <a:solidFill>
                  <a:schemeClr val="bg1"/>
                </a:solidFill>
                <a:latin typeface="微软雅黑" panose="020B0503020204020204" charset="-122"/>
                <a:ea typeface="微软雅黑" panose="020B0503020204020204" charset="-122"/>
              </a:endParaRPr>
            </a:p>
          </p:txBody>
        </p:sp>
      </p:grpSp>
      <p:sp>
        <p:nvSpPr>
          <p:cNvPr id="9" name="Rectangle 9"/>
          <p:cNvSpPr>
            <a:spLocks noChangeArrowheads="1"/>
          </p:cNvSpPr>
          <p:nvPr/>
        </p:nvSpPr>
        <p:spPr bwMode="auto">
          <a:xfrm>
            <a:off x="541565" y="1106718"/>
            <a:ext cx="11108870" cy="4446357"/>
          </a:xfrm>
          <a:prstGeom prst="rect">
            <a:avLst/>
          </a:prstGeom>
          <a:solidFill>
            <a:schemeClr val="bg1"/>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lIns="72284" tIns="36000" rIns="30601" bIns="30601"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b="0" i="0" dirty="0">
                <a:solidFill>
                  <a:srgbClr val="2C2C36"/>
                </a:solidFill>
                <a:effectLst/>
                <a:highlight>
                  <a:srgbClr val="FFFFFF"/>
                </a:highlight>
                <a:latin typeface="-apple-system"/>
              </a:rPr>
              <a:t>它能够将 </a:t>
            </a:r>
            <a:r>
              <a:rPr lang="en-US" altLang="zh-CN" b="0" i="0" dirty="0">
                <a:solidFill>
                  <a:srgbClr val="2C2C36"/>
                </a:solidFill>
                <a:effectLst/>
                <a:highlight>
                  <a:srgbClr val="FFFFFF"/>
                </a:highlight>
                <a:latin typeface="-apple-system"/>
              </a:rPr>
              <a:t>Python </a:t>
            </a:r>
            <a:r>
              <a:rPr lang="zh-CN" altLang="en-US" b="0" i="0" dirty="0">
                <a:solidFill>
                  <a:srgbClr val="2C2C36"/>
                </a:solidFill>
                <a:effectLst/>
                <a:highlight>
                  <a:srgbClr val="FFFFFF"/>
                </a:highlight>
                <a:latin typeface="-apple-system"/>
              </a:rPr>
              <a:t>脚本打包为 </a:t>
            </a:r>
            <a:r>
              <a:rPr lang="en-US" altLang="zh-CN" b="0" i="0" dirty="0">
                <a:solidFill>
                  <a:srgbClr val="2C2C36"/>
                </a:solidFill>
                <a:effectLst/>
                <a:highlight>
                  <a:srgbClr val="FFFFFF"/>
                </a:highlight>
                <a:latin typeface="-apple-system"/>
              </a:rPr>
              <a:t>Windows</a:t>
            </a:r>
            <a:r>
              <a:rPr lang="zh-CN" altLang="en-US" b="0" i="0" dirty="0">
                <a:solidFill>
                  <a:srgbClr val="2C2C36"/>
                </a:solidFill>
                <a:effectLst/>
                <a:highlight>
                  <a:srgbClr val="FFFFFF"/>
                </a:highlight>
                <a:latin typeface="-apple-system"/>
              </a:rPr>
              <a:t>、</a:t>
            </a:r>
            <a:r>
              <a:rPr lang="en-US" altLang="zh-CN" b="0" i="0" dirty="0">
                <a:solidFill>
                  <a:srgbClr val="2C2C36"/>
                </a:solidFill>
                <a:effectLst/>
                <a:highlight>
                  <a:srgbClr val="FFFFFF"/>
                </a:highlight>
                <a:latin typeface="-apple-system"/>
              </a:rPr>
              <a:t>Linux </a:t>
            </a:r>
            <a:r>
              <a:rPr lang="zh-CN" altLang="en-US" b="0" i="0" dirty="0">
                <a:solidFill>
                  <a:srgbClr val="2C2C36"/>
                </a:solidFill>
                <a:effectLst/>
                <a:highlight>
                  <a:srgbClr val="FFFFFF"/>
                </a:highlight>
                <a:latin typeface="-apple-system"/>
              </a:rPr>
              <a:t>和 </a:t>
            </a:r>
            <a:r>
              <a:rPr lang="en-US" altLang="zh-CN" b="0" i="0" dirty="0">
                <a:solidFill>
                  <a:srgbClr val="2C2C36"/>
                </a:solidFill>
                <a:effectLst/>
                <a:highlight>
                  <a:srgbClr val="FFFFFF"/>
                </a:highlight>
                <a:latin typeface="-apple-system"/>
              </a:rPr>
              <a:t>macOS </a:t>
            </a:r>
            <a:r>
              <a:rPr lang="zh-CN" altLang="en-US" b="0" i="0" dirty="0">
                <a:solidFill>
                  <a:srgbClr val="2C2C36"/>
                </a:solidFill>
                <a:effectLst/>
                <a:highlight>
                  <a:srgbClr val="FFFFFF"/>
                </a:highlight>
                <a:latin typeface="-apple-system"/>
              </a:rPr>
              <a:t>上的独立可执行文件，用户无需安装 </a:t>
            </a:r>
            <a:r>
              <a:rPr lang="en-US" altLang="zh-CN" b="0" i="0" dirty="0">
                <a:solidFill>
                  <a:srgbClr val="2C2C36"/>
                </a:solidFill>
                <a:effectLst/>
                <a:highlight>
                  <a:srgbClr val="FFFFFF"/>
                </a:highlight>
                <a:latin typeface="-apple-system"/>
              </a:rPr>
              <a:t>Python </a:t>
            </a:r>
            <a:r>
              <a:rPr lang="zh-CN" altLang="en-US" b="0" i="0" dirty="0">
                <a:solidFill>
                  <a:srgbClr val="2C2C36"/>
                </a:solidFill>
                <a:effectLst/>
                <a:highlight>
                  <a:srgbClr val="FFFFFF"/>
                </a:highlight>
                <a:latin typeface="-apple-system"/>
              </a:rPr>
              <a:t>解释器或其他依赖。无论是小型项目还是复杂的多模块应用，</a:t>
            </a:r>
            <a:r>
              <a:rPr lang="en-US" altLang="zh-CN" b="0" i="0" dirty="0">
                <a:solidFill>
                  <a:srgbClr val="2C2C36"/>
                </a:solidFill>
                <a:effectLst/>
                <a:highlight>
                  <a:srgbClr val="FFFFFF"/>
                </a:highlight>
                <a:latin typeface="-apple-system"/>
              </a:rPr>
              <a:t>`</a:t>
            </a:r>
            <a:r>
              <a:rPr lang="en-US" altLang="zh-CN" b="0" i="0" dirty="0" err="1">
                <a:solidFill>
                  <a:srgbClr val="2C2C36"/>
                </a:solidFill>
                <a:effectLst/>
                <a:highlight>
                  <a:srgbClr val="FFFFFF"/>
                </a:highlight>
                <a:latin typeface="-apple-system"/>
              </a:rPr>
              <a:t>PyInstaller</a:t>
            </a:r>
            <a:r>
              <a:rPr lang="en-US" altLang="zh-CN" b="0" i="0" dirty="0">
                <a:solidFill>
                  <a:srgbClr val="2C2C36"/>
                </a:solidFill>
                <a:effectLst/>
                <a:highlight>
                  <a:srgbClr val="FFFFFF"/>
                </a:highlight>
                <a:latin typeface="-apple-system"/>
              </a:rPr>
              <a:t>` </a:t>
            </a:r>
            <a:r>
              <a:rPr lang="zh-CN" altLang="en-US" b="0" i="0" dirty="0">
                <a:solidFill>
                  <a:srgbClr val="2C2C36"/>
                </a:solidFill>
                <a:effectLst/>
                <a:highlight>
                  <a:srgbClr val="FFFFFF"/>
                </a:highlight>
                <a:latin typeface="-apple-system"/>
              </a:rPr>
              <a:t>都可以简化发布流程 。</a:t>
            </a:r>
            <a:endParaRPr lang="en-US" altLang="zh-CN" b="0" i="0" dirty="0">
              <a:solidFill>
                <a:srgbClr val="2C2C36"/>
              </a:solidFill>
              <a:effectLst/>
              <a:highlight>
                <a:srgbClr val="FFFFFF"/>
              </a:highlight>
              <a:latin typeface="-apple-system"/>
            </a:endParaRPr>
          </a:p>
          <a:p>
            <a:pPr algn="l"/>
            <a:r>
              <a:rPr lang="en-US" altLang="zh-CN" b="0" i="0" dirty="0">
                <a:solidFill>
                  <a:srgbClr val="2C2C36"/>
                </a:solidFill>
                <a:effectLst/>
                <a:highlight>
                  <a:srgbClr val="FFFFFF"/>
                </a:highlight>
                <a:latin typeface="-apple-system"/>
              </a:rPr>
              <a:t>1.</a:t>
            </a:r>
            <a:r>
              <a:rPr lang="zh-CN" altLang="en-US" b="0" i="0" dirty="0">
                <a:solidFill>
                  <a:srgbClr val="2C2C36"/>
                </a:solidFill>
                <a:effectLst/>
                <a:highlight>
                  <a:srgbClr val="FFFFFF"/>
                </a:highlight>
                <a:latin typeface="-apple-system"/>
              </a:rPr>
              <a:t>将 </a:t>
            </a:r>
            <a:r>
              <a:rPr lang="en-US" altLang="zh-CN" b="0" i="0" dirty="0">
                <a:solidFill>
                  <a:srgbClr val="2C2C36"/>
                </a:solidFill>
                <a:effectLst/>
                <a:highlight>
                  <a:srgbClr val="FFFFFF"/>
                </a:highlight>
                <a:latin typeface="-apple-system"/>
              </a:rPr>
              <a:t>Python </a:t>
            </a:r>
            <a:r>
              <a:rPr lang="zh-CN" altLang="en-US" b="0" i="0" dirty="0">
                <a:solidFill>
                  <a:srgbClr val="2C2C36"/>
                </a:solidFill>
                <a:effectLst/>
                <a:highlight>
                  <a:srgbClr val="FFFFFF"/>
                </a:highlight>
                <a:latin typeface="-apple-system"/>
              </a:rPr>
              <a:t>工具分发给无 </a:t>
            </a:r>
            <a:r>
              <a:rPr lang="en-US" altLang="zh-CN" b="0" i="0" dirty="0">
                <a:solidFill>
                  <a:srgbClr val="2C2C36"/>
                </a:solidFill>
                <a:effectLst/>
                <a:highlight>
                  <a:srgbClr val="FFFFFF"/>
                </a:highlight>
                <a:latin typeface="-apple-system"/>
              </a:rPr>
              <a:t>Python </a:t>
            </a:r>
            <a:r>
              <a:rPr lang="zh-CN" altLang="en-US" b="0" i="0" dirty="0">
                <a:solidFill>
                  <a:srgbClr val="2C2C36"/>
                </a:solidFill>
                <a:effectLst/>
                <a:highlight>
                  <a:srgbClr val="FFFFFF"/>
                </a:highlight>
                <a:latin typeface="-apple-system"/>
              </a:rPr>
              <a:t>环境的用户</a:t>
            </a:r>
          </a:p>
          <a:p>
            <a:pPr algn="l"/>
            <a:endParaRPr lang="zh-CN" altLang="en-US" b="0" i="0" dirty="0">
              <a:solidFill>
                <a:srgbClr val="2C2C36"/>
              </a:solidFill>
              <a:effectLst/>
              <a:highlight>
                <a:srgbClr val="FFFFFF"/>
              </a:highlight>
              <a:latin typeface="-apple-system"/>
            </a:endParaRPr>
          </a:p>
          <a:p>
            <a:pPr algn="l"/>
            <a:r>
              <a:rPr lang="en-US" altLang="zh-CN" b="0" i="0" dirty="0">
                <a:solidFill>
                  <a:srgbClr val="2C2C36"/>
                </a:solidFill>
                <a:effectLst/>
                <a:highlight>
                  <a:srgbClr val="FFFFFF"/>
                </a:highlight>
                <a:latin typeface="-apple-system"/>
              </a:rPr>
              <a:t>2.</a:t>
            </a:r>
            <a:r>
              <a:rPr lang="zh-CN" altLang="en-US" b="0" i="0" dirty="0">
                <a:solidFill>
                  <a:srgbClr val="2C2C36"/>
                </a:solidFill>
                <a:effectLst/>
                <a:highlight>
                  <a:srgbClr val="FFFFFF"/>
                </a:highlight>
                <a:latin typeface="-apple-system"/>
              </a:rPr>
              <a:t>内部自动化脚本的分发</a:t>
            </a:r>
          </a:p>
          <a:p>
            <a:pPr algn="l"/>
            <a:endParaRPr lang="zh-CN" altLang="en-US" b="0" i="0" dirty="0">
              <a:solidFill>
                <a:srgbClr val="2C2C36"/>
              </a:solidFill>
              <a:effectLst/>
              <a:highlight>
                <a:srgbClr val="FFFFFF"/>
              </a:highlight>
              <a:latin typeface="-apple-system"/>
            </a:endParaRPr>
          </a:p>
          <a:p>
            <a:pPr algn="l"/>
            <a:r>
              <a:rPr lang="en-US" altLang="zh-CN" b="0" i="0" dirty="0">
                <a:solidFill>
                  <a:srgbClr val="2C2C36"/>
                </a:solidFill>
                <a:effectLst/>
                <a:highlight>
                  <a:srgbClr val="FFFFFF"/>
                </a:highlight>
                <a:latin typeface="-apple-system"/>
              </a:rPr>
              <a:t>3.</a:t>
            </a:r>
            <a:r>
              <a:rPr lang="zh-CN" altLang="en-US" b="0" i="0" dirty="0">
                <a:solidFill>
                  <a:srgbClr val="2C2C36"/>
                </a:solidFill>
                <a:effectLst/>
                <a:highlight>
                  <a:srgbClr val="FFFFFF"/>
                </a:highlight>
                <a:latin typeface="-apple-system"/>
              </a:rPr>
              <a:t>应用程序的最终发布</a:t>
            </a:r>
          </a:p>
          <a:p>
            <a:pPr algn="l"/>
            <a:endParaRPr lang="zh-CN" altLang="en-US" b="0" i="0" dirty="0">
              <a:solidFill>
                <a:srgbClr val="2C2C36"/>
              </a:solidFill>
              <a:effectLst/>
              <a:highlight>
                <a:srgbClr val="FFFFFF"/>
              </a:highlight>
              <a:latin typeface="-apple-system"/>
            </a:endParaRPr>
          </a:p>
          <a:p>
            <a:pPr algn="l"/>
            <a:r>
              <a:rPr lang="zh-CN" altLang="en-US" b="0" i="0" dirty="0">
                <a:solidFill>
                  <a:srgbClr val="2C2C36"/>
                </a:solidFill>
                <a:effectLst/>
                <a:highlight>
                  <a:srgbClr val="FFFFFF"/>
                </a:highlight>
                <a:latin typeface="-apple-system"/>
              </a:rPr>
              <a:t> </a:t>
            </a:r>
            <a:r>
              <a:rPr lang="en-US" altLang="zh-CN" b="0" i="0" dirty="0" err="1">
                <a:solidFill>
                  <a:srgbClr val="2C2C36"/>
                </a:solidFill>
                <a:effectLst/>
                <a:highlight>
                  <a:srgbClr val="FFFFFF"/>
                </a:highlight>
                <a:latin typeface="-apple-system"/>
              </a:rPr>
              <a:t>pyinstaller</a:t>
            </a:r>
            <a:r>
              <a:rPr lang="en-US" altLang="zh-CN" b="0" i="0" dirty="0">
                <a:solidFill>
                  <a:srgbClr val="2C2C36"/>
                </a:solidFill>
                <a:effectLst/>
                <a:highlight>
                  <a:srgbClr val="FFFFFF"/>
                </a:highlight>
                <a:latin typeface="-apple-system"/>
              </a:rPr>
              <a:t> -F -W --icon=app_icon.ico my_app.py </a:t>
            </a:r>
            <a:endParaRPr lang="zh-CN" altLang="en-US" b="0" i="0" dirty="0">
              <a:solidFill>
                <a:srgbClr val="2C2C36"/>
              </a:solidFill>
              <a:effectLst/>
              <a:highlight>
                <a:srgbClr val="FFFFFF"/>
              </a:highlight>
              <a:latin typeface="-apple-system"/>
            </a:endParaRPr>
          </a:p>
        </p:txBody>
      </p:sp>
    </p:spTree>
    <p:extLst>
      <p:ext uri="{BB962C8B-B14F-4D97-AF65-F5344CB8AC3E}">
        <p14:creationId xmlns:p14="http://schemas.microsoft.com/office/powerpoint/2010/main" val="1804606350"/>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877841" y="431481"/>
            <a:ext cx="5786238" cy="6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000" dirty="0">
              <a:latin typeface="微软雅黑" panose="020B0503020204020204" charset="-122"/>
              <a:ea typeface="微软雅黑" panose="020B0503020204020204" charset="-122"/>
              <a:sym typeface="微软雅黑" panose="020B0503020204020204" charset="-122"/>
            </a:endParaRPr>
          </a:p>
          <a:p>
            <a:pPr eaLnBrk="1" hangingPunct="1"/>
            <a:endParaRPr lang="zh-CN" altLang="en-US" dirty="0">
              <a:solidFill>
                <a:srgbClr val="000000"/>
              </a:solidFill>
              <a:latin typeface="微软雅黑" panose="020B0503020204020204" charset="-122"/>
              <a:ea typeface="微软雅黑" panose="020B0503020204020204" charset="-122"/>
            </a:endParaRPr>
          </a:p>
        </p:txBody>
      </p:sp>
      <p:grpSp>
        <p:nvGrpSpPr>
          <p:cNvPr id="2" name="组合 1"/>
          <p:cNvGrpSpPr/>
          <p:nvPr/>
        </p:nvGrpSpPr>
        <p:grpSpPr>
          <a:xfrm>
            <a:off x="795339" y="241047"/>
            <a:ext cx="4148136" cy="549029"/>
            <a:chOff x="9768257" y="972039"/>
            <a:chExt cx="2505645" cy="549029"/>
          </a:xfrm>
        </p:grpSpPr>
        <p:pic>
          <p:nvPicPr>
            <p:cNvPr id="3" name="标题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728988" y="11308"/>
              <a:ext cx="549029" cy="247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803411" y="1035694"/>
              <a:ext cx="2470491" cy="369332"/>
            </a:xfrm>
            <a:prstGeom prst="rect">
              <a:avLst/>
            </a:prstGeom>
          </p:spPr>
          <p:txBody>
            <a:bodyPr wrap="square">
              <a:spAutoFit/>
            </a:bodyPr>
            <a:lstStyle/>
            <a:p>
              <a:r>
                <a:rPr lang="zh-CN" altLang="en-US" dirty="0">
                  <a:solidFill>
                    <a:schemeClr val="bg1"/>
                  </a:solidFill>
                  <a:latin typeface="微软雅黑" panose="020B0503020204020204" charset="-122"/>
                  <a:ea typeface="微软雅黑" panose="020B0503020204020204" charset="-122"/>
                </a:rPr>
                <a:t>二、运用实例</a:t>
              </a:r>
            </a:p>
          </p:txBody>
        </p:sp>
      </p:grpSp>
      <p:sp>
        <p:nvSpPr>
          <p:cNvPr id="9" name="Rectangle 9"/>
          <p:cNvSpPr>
            <a:spLocks noChangeArrowheads="1"/>
          </p:cNvSpPr>
          <p:nvPr/>
        </p:nvSpPr>
        <p:spPr bwMode="auto">
          <a:xfrm>
            <a:off x="541565" y="1106718"/>
            <a:ext cx="11108870" cy="4446357"/>
          </a:xfrm>
          <a:prstGeom prst="rect">
            <a:avLst/>
          </a:prstGeom>
          <a:solidFill>
            <a:schemeClr val="bg1"/>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lIns="72284" tIns="36000" rIns="30601" bIns="30601"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en-US" altLang="zh-CN" dirty="0">
                <a:solidFill>
                  <a:srgbClr val="2C2C36"/>
                </a:solidFill>
                <a:highlight>
                  <a:srgbClr val="FFFFFF"/>
                </a:highlight>
                <a:latin typeface="-apple-system"/>
              </a:rPr>
              <a:t>1.Pandas</a:t>
            </a:r>
            <a:r>
              <a:rPr lang="zh-CN" altLang="en-US" dirty="0">
                <a:solidFill>
                  <a:srgbClr val="2C2C36"/>
                </a:solidFill>
                <a:highlight>
                  <a:srgbClr val="FFFFFF"/>
                </a:highlight>
                <a:latin typeface="-apple-system"/>
              </a:rPr>
              <a:t>的数据导入导出、数据的过滤、统计</a:t>
            </a:r>
            <a:endParaRPr lang="en-US" altLang="zh-CN" dirty="0">
              <a:solidFill>
                <a:srgbClr val="2C2C36"/>
              </a:solidFill>
              <a:highlight>
                <a:srgbClr val="FFFFFF"/>
              </a:highlight>
              <a:latin typeface="-apple-system"/>
            </a:endParaRPr>
          </a:p>
          <a:p>
            <a:pPr algn="l"/>
            <a:r>
              <a:rPr lang="en-US" altLang="zh-CN" dirty="0">
                <a:solidFill>
                  <a:srgbClr val="2C2C36"/>
                </a:solidFill>
                <a:highlight>
                  <a:srgbClr val="FFFFFF"/>
                </a:highlight>
                <a:latin typeface="-apple-system"/>
              </a:rPr>
              <a:t>2.Tkinter</a:t>
            </a:r>
            <a:r>
              <a:rPr lang="zh-CN" altLang="en-US" dirty="0">
                <a:solidFill>
                  <a:srgbClr val="2C2C36"/>
                </a:solidFill>
                <a:highlight>
                  <a:srgbClr val="FFFFFF"/>
                </a:highlight>
                <a:latin typeface="-apple-system"/>
              </a:rPr>
              <a:t>的按钮、标签、进度条、文本框等</a:t>
            </a:r>
            <a:endParaRPr lang="en-US" altLang="zh-CN" dirty="0">
              <a:solidFill>
                <a:srgbClr val="2C2C36"/>
              </a:solidFill>
              <a:highlight>
                <a:srgbClr val="FFFFFF"/>
              </a:highlight>
              <a:latin typeface="-apple-system"/>
            </a:endParaRPr>
          </a:p>
          <a:p>
            <a:pPr algn="l"/>
            <a:r>
              <a:rPr lang="zh-CN" altLang="en-US" b="0" i="0" dirty="0">
                <a:solidFill>
                  <a:srgbClr val="2C2C36"/>
                </a:solidFill>
                <a:effectLst/>
                <a:highlight>
                  <a:srgbClr val="FFFFFF"/>
                </a:highlight>
                <a:latin typeface="-apple-system"/>
              </a:rPr>
              <a:t> </a:t>
            </a:r>
            <a:r>
              <a:rPr lang="en-US" altLang="zh-CN" b="0" i="0" dirty="0">
                <a:solidFill>
                  <a:srgbClr val="2C2C36"/>
                </a:solidFill>
                <a:effectLst/>
                <a:highlight>
                  <a:srgbClr val="FFFFFF"/>
                </a:highlight>
                <a:latin typeface="-apple-system"/>
              </a:rPr>
              <a:t>3.pyinstaller -F -W --icon=app_icon.ico my_app.py </a:t>
            </a:r>
            <a:endParaRPr lang="zh-CN" altLang="en-US" b="0" i="0" dirty="0">
              <a:solidFill>
                <a:srgbClr val="2C2C36"/>
              </a:solidFill>
              <a:effectLst/>
              <a:highlight>
                <a:srgbClr val="FFFFFF"/>
              </a:highlight>
              <a:latin typeface="-apple-system"/>
            </a:endParaRPr>
          </a:p>
        </p:txBody>
      </p:sp>
    </p:spTree>
    <p:extLst>
      <p:ext uri="{BB962C8B-B14F-4D97-AF65-F5344CB8AC3E}">
        <p14:creationId xmlns:p14="http://schemas.microsoft.com/office/powerpoint/2010/main" val="762900425"/>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877841" y="431481"/>
            <a:ext cx="5786238" cy="6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000" dirty="0">
              <a:latin typeface="微软雅黑" panose="020B0503020204020204" charset="-122"/>
              <a:ea typeface="微软雅黑" panose="020B0503020204020204" charset="-122"/>
              <a:sym typeface="微软雅黑" panose="020B0503020204020204" charset="-122"/>
            </a:endParaRPr>
          </a:p>
          <a:p>
            <a:pPr eaLnBrk="1" hangingPunct="1"/>
            <a:endParaRPr lang="zh-CN" altLang="en-US" dirty="0">
              <a:solidFill>
                <a:srgbClr val="000000"/>
              </a:solidFill>
              <a:latin typeface="微软雅黑" panose="020B0503020204020204" charset="-122"/>
              <a:ea typeface="微软雅黑" panose="020B0503020204020204" charset="-122"/>
            </a:endParaRPr>
          </a:p>
        </p:txBody>
      </p:sp>
      <p:grpSp>
        <p:nvGrpSpPr>
          <p:cNvPr id="2" name="组合 1"/>
          <p:cNvGrpSpPr/>
          <p:nvPr/>
        </p:nvGrpSpPr>
        <p:grpSpPr>
          <a:xfrm>
            <a:off x="795339" y="241047"/>
            <a:ext cx="4148136" cy="549029"/>
            <a:chOff x="9768257" y="972039"/>
            <a:chExt cx="2505645" cy="549029"/>
          </a:xfrm>
        </p:grpSpPr>
        <p:pic>
          <p:nvPicPr>
            <p:cNvPr id="3" name="标题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728988" y="11308"/>
              <a:ext cx="549029" cy="247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803411" y="1035694"/>
              <a:ext cx="2470491" cy="369332"/>
            </a:xfrm>
            <a:prstGeom prst="rect">
              <a:avLst/>
            </a:prstGeom>
          </p:spPr>
          <p:txBody>
            <a:bodyPr wrap="square">
              <a:spAutoFit/>
            </a:bodyPr>
            <a:lstStyle/>
            <a:p>
              <a:r>
                <a:rPr lang="zh-CN" altLang="en-US" dirty="0">
                  <a:solidFill>
                    <a:schemeClr val="bg1"/>
                  </a:solidFill>
                  <a:latin typeface="微软雅黑" panose="020B0503020204020204" charset="-122"/>
                  <a:ea typeface="微软雅黑" panose="020B0503020204020204" charset="-122"/>
                </a:rPr>
                <a:t>三、经验分享</a:t>
              </a:r>
            </a:p>
          </p:txBody>
        </p:sp>
      </p:grpSp>
      <p:sp>
        <p:nvSpPr>
          <p:cNvPr id="9" name="Rectangle 9"/>
          <p:cNvSpPr>
            <a:spLocks noChangeArrowheads="1"/>
          </p:cNvSpPr>
          <p:nvPr/>
        </p:nvSpPr>
        <p:spPr bwMode="auto">
          <a:xfrm>
            <a:off x="541565" y="1106718"/>
            <a:ext cx="11108870" cy="4446357"/>
          </a:xfrm>
          <a:prstGeom prst="rect">
            <a:avLst/>
          </a:prstGeom>
          <a:solidFill>
            <a:schemeClr val="bg1"/>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lIns="72284" tIns="36000" rIns="30601" bIns="30601"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zh-CN" altLang="en-US" b="0" i="0" dirty="0">
                <a:solidFill>
                  <a:srgbClr val="2C2C36"/>
                </a:solidFill>
                <a:effectLst/>
                <a:highlight>
                  <a:srgbClr val="FFFFFF"/>
                </a:highlight>
                <a:latin typeface="-apple-system"/>
              </a:rPr>
              <a:t>把一些自动化工具开发出</a:t>
            </a:r>
            <a:r>
              <a:rPr lang="en-US" altLang="zh-CN" b="0" i="0" dirty="0" err="1">
                <a:solidFill>
                  <a:srgbClr val="2C2C36"/>
                </a:solidFill>
                <a:effectLst/>
                <a:highlight>
                  <a:srgbClr val="FFFFFF"/>
                </a:highlight>
                <a:latin typeface="-apple-system"/>
              </a:rPr>
              <a:t>ui</a:t>
            </a:r>
            <a:r>
              <a:rPr lang="zh-CN" altLang="en-US" b="0" i="0" dirty="0">
                <a:solidFill>
                  <a:srgbClr val="2C2C36"/>
                </a:solidFill>
                <a:effectLst/>
                <a:highlight>
                  <a:srgbClr val="FFFFFF"/>
                </a:highlight>
                <a:latin typeface="-apple-system"/>
              </a:rPr>
              <a:t>界面并打包，使其易用，直观显示日常任务是否成功，便于日常数据补录、巡检。</a:t>
            </a:r>
          </a:p>
          <a:p>
            <a:pPr algn="l"/>
            <a:endParaRPr lang="zh-CN" altLang="en-US" b="0" i="0" dirty="0">
              <a:solidFill>
                <a:srgbClr val="2C2C36"/>
              </a:solidFill>
              <a:effectLst/>
              <a:highlight>
                <a:srgbClr val="FFFFFF"/>
              </a:highlight>
              <a:latin typeface="-apple-system"/>
            </a:endParaRPr>
          </a:p>
          <a:p>
            <a:pPr algn="l"/>
            <a:r>
              <a:rPr lang="zh-CN" altLang="en-US" b="0" i="0" dirty="0">
                <a:solidFill>
                  <a:srgbClr val="2C2C36"/>
                </a:solidFill>
                <a:effectLst/>
                <a:highlight>
                  <a:srgbClr val="FFFFFF"/>
                </a:highlight>
                <a:latin typeface="-apple-system"/>
              </a:rPr>
              <a:t>例如日常工作中的性能门户数据自动化下载，有时候数据缺少，需要补采某些日期的某些数据，以往需要找到代码，修改日期参数再运行程序以补采。开发</a:t>
            </a:r>
            <a:r>
              <a:rPr lang="en-US" altLang="zh-CN" b="0" i="0" dirty="0">
                <a:solidFill>
                  <a:srgbClr val="2C2C36"/>
                </a:solidFill>
                <a:effectLst/>
                <a:highlight>
                  <a:srgbClr val="FFFFFF"/>
                </a:highlight>
                <a:latin typeface="-apple-system"/>
              </a:rPr>
              <a:t>UI</a:t>
            </a:r>
            <a:r>
              <a:rPr lang="zh-CN" altLang="en-US" b="0" i="0" dirty="0">
                <a:solidFill>
                  <a:srgbClr val="2C2C36"/>
                </a:solidFill>
                <a:effectLst/>
                <a:highlight>
                  <a:srgbClr val="FFFFFF"/>
                </a:highlight>
                <a:latin typeface="-apple-system"/>
              </a:rPr>
              <a:t>界面后，可以在</a:t>
            </a:r>
            <a:r>
              <a:rPr lang="en-US" altLang="zh-CN" b="0" i="0" dirty="0">
                <a:solidFill>
                  <a:srgbClr val="2C2C36"/>
                </a:solidFill>
                <a:effectLst/>
                <a:highlight>
                  <a:srgbClr val="FFFFFF"/>
                </a:highlight>
                <a:latin typeface="-apple-system"/>
              </a:rPr>
              <a:t>UI</a:t>
            </a:r>
            <a:r>
              <a:rPr lang="zh-CN" altLang="en-US" b="0" i="0" dirty="0">
                <a:solidFill>
                  <a:srgbClr val="2C2C36"/>
                </a:solidFill>
                <a:effectLst/>
                <a:highlight>
                  <a:srgbClr val="FFFFFF"/>
                </a:highlight>
                <a:latin typeface="-apple-system"/>
              </a:rPr>
              <a:t>界面上简单地输入日期，点击按钮就能完成数据补采。</a:t>
            </a:r>
          </a:p>
          <a:p>
            <a:pPr algn="l"/>
            <a:endParaRPr lang="zh-CN" altLang="en-US" b="0" i="0" dirty="0">
              <a:solidFill>
                <a:srgbClr val="2C2C36"/>
              </a:solidFill>
              <a:effectLst/>
              <a:highlight>
                <a:srgbClr val="FFFFFF"/>
              </a:highlight>
              <a:latin typeface="-apple-system"/>
            </a:endParaRPr>
          </a:p>
          <a:p>
            <a:pPr algn="l"/>
            <a:r>
              <a:rPr lang="zh-CN" altLang="en-US" b="0" i="0" dirty="0">
                <a:solidFill>
                  <a:srgbClr val="2C2C36"/>
                </a:solidFill>
                <a:effectLst/>
                <a:highlight>
                  <a:srgbClr val="FFFFFF"/>
                </a:highlight>
                <a:latin typeface="-apple-system"/>
              </a:rPr>
              <a:t>打包成可执行文件可以将自动化工具分享给其他没有</a:t>
            </a:r>
            <a:r>
              <a:rPr lang="en-US" altLang="zh-CN" b="0" i="0" dirty="0">
                <a:solidFill>
                  <a:srgbClr val="2C2C36"/>
                </a:solidFill>
                <a:effectLst/>
                <a:highlight>
                  <a:srgbClr val="FFFFFF"/>
                </a:highlight>
                <a:latin typeface="-apple-system"/>
              </a:rPr>
              <a:t>python</a:t>
            </a:r>
            <a:r>
              <a:rPr lang="zh-CN" altLang="en-US" b="0" i="0" dirty="0">
                <a:solidFill>
                  <a:srgbClr val="2C2C36"/>
                </a:solidFill>
                <a:effectLst/>
                <a:highlight>
                  <a:srgbClr val="FFFFFF"/>
                </a:highlight>
                <a:latin typeface="-apple-system"/>
              </a:rPr>
              <a:t>环境的人使用。</a:t>
            </a:r>
          </a:p>
        </p:txBody>
      </p:sp>
    </p:spTree>
    <p:extLst>
      <p:ext uri="{BB962C8B-B14F-4D97-AF65-F5344CB8AC3E}">
        <p14:creationId xmlns:p14="http://schemas.microsoft.com/office/powerpoint/2010/main" val="357206238"/>
      </p:ext>
    </p:extLst>
  </p:cSld>
  <p:clrMapOvr>
    <a:masterClrMapping/>
  </p:clrMapOvr>
  <p:transition spd="slow">
    <p:blinds dir="vert"/>
  </p:transition>
</p:sld>
</file>

<file path=ppt/theme/theme1.xml><?xml version="1.0" encoding="utf-8"?>
<a:theme xmlns:a="http://schemas.openxmlformats.org/drawingml/2006/main" name="Office 主题​​">
  <a:themeElements>
    <a:clrScheme name="商务04">
      <a:dk1>
        <a:sysClr val="windowText" lastClr="000000"/>
      </a:dk1>
      <a:lt1>
        <a:sysClr val="window" lastClr="FFFFFF"/>
      </a:lt1>
      <a:dk2>
        <a:srgbClr val="44546A"/>
      </a:dk2>
      <a:lt2>
        <a:srgbClr val="E7E6E6"/>
      </a:lt2>
      <a:accent1>
        <a:srgbClr val="2476B5"/>
      </a:accent1>
      <a:accent2>
        <a:srgbClr val="45B058"/>
      </a:accent2>
      <a:accent3>
        <a:srgbClr val="364D76"/>
      </a:accent3>
      <a:accent4>
        <a:srgbClr val="FAFAFA"/>
      </a:accent4>
      <a:accent5>
        <a:srgbClr val="1D2E4B"/>
      </a:accent5>
      <a:accent6>
        <a:srgbClr val="70AD47"/>
      </a:accent6>
      <a:hlink>
        <a:srgbClr val="0563C1"/>
      </a:hlink>
      <a:folHlink>
        <a:srgbClr val="954F72"/>
      </a:folHlink>
    </a:clrScheme>
    <a:fontScheme name="我的字体1">
      <a:majorFont>
        <a:latin typeface="Nexa Bold"/>
        <a:ea typeface="方正北魏楷书简体"/>
        <a:cs typeface=""/>
      </a:majorFont>
      <a:minorFont>
        <a:latin typeface="华文细黑"/>
        <a:ea typeface="汉仪中等线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644</Words>
  <Application>Microsoft Office PowerPoint</Application>
  <PresentationFormat>宽屏</PresentationFormat>
  <Paragraphs>58</Paragraphs>
  <Slides>10</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-apple-system</vt:lpstr>
      <vt:lpstr>Nexa Bold</vt:lpstr>
      <vt:lpstr>等线</vt:lpstr>
      <vt:lpstr>华文细黑</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2323097067@qq.com</cp:lastModifiedBy>
  <cp:revision>118</cp:revision>
  <dcterms:created xsi:type="dcterms:W3CDTF">2016-10-18T08:47:11Z</dcterms:created>
  <dcterms:modified xsi:type="dcterms:W3CDTF">2024-09-29T09:52:16Z</dcterms:modified>
</cp:coreProperties>
</file>