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14"/>
  </p:notesMasterIdLst>
  <p:sldIdLst>
    <p:sldId id="256" r:id="rId2"/>
    <p:sldId id="267" r:id="rId3"/>
    <p:sldId id="261" r:id="rId4"/>
    <p:sldId id="257" r:id="rId5"/>
    <p:sldId id="262" r:id="rId6"/>
    <p:sldId id="271" r:id="rId7"/>
    <p:sldId id="264" r:id="rId8"/>
    <p:sldId id="265" r:id="rId9"/>
    <p:sldId id="266"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7346" autoAdjust="0"/>
  </p:normalViewPr>
  <p:slideViewPr>
    <p:cSldViewPr snapToGrid="0">
      <p:cViewPr varScale="1">
        <p:scale>
          <a:sx n="97" d="100"/>
          <a:sy n="97" d="100"/>
        </p:scale>
        <p:origin x="1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Blatt1!$B$1</c:f>
              <c:strCache>
                <c:ptCount val="1"/>
                <c:pt idx="0">
                  <c:v>Plan</c:v>
                </c:pt>
              </c:strCache>
            </c:strRef>
          </c:tx>
          <c:spPr>
            <a:solidFill>
              <a:schemeClr val="accent1"/>
            </a:solidFill>
            <a:ln>
              <a:noFill/>
            </a:ln>
            <a:effectLst/>
          </c:spPr>
          <c:invertIfNegative val="0"/>
          <c:cat>
            <c:strRef>
              <c:f>Blatt1!$A$2:$A$5</c:f>
              <c:strCache>
                <c:ptCount val="4"/>
                <c:pt idx="0">
                  <c:v>Backend</c:v>
                </c:pt>
                <c:pt idx="1">
                  <c:v>Oberflächen</c:v>
                </c:pt>
                <c:pt idx="2">
                  <c:v>Schnittstellen</c:v>
                </c:pt>
                <c:pt idx="3">
                  <c:v>Tests</c:v>
                </c:pt>
              </c:strCache>
            </c:strRef>
          </c:cat>
          <c:val>
            <c:numRef>
              <c:f>Blatt1!$B$2:$B$5</c:f>
              <c:numCache>
                <c:formatCode>General</c:formatCode>
                <c:ptCount val="4"/>
                <c:pt idx="0">
                  <c:v>7.75</c:v>
                </c:pt>
                <c:pt idx="1">
                  <c:v>24</c:v>
                </c:pt>
                <c:pt idx="2">
                  <c:v>40</c:v>
                </c:pt>
                <c:pt idx="3">
                  <c:v>20</c:v>
                </c:pt>
              </c:numCache>
            </c:numRef>
          </c:val>
          <c:extLst>
            <c:ext xmlns:c16="http://schemas.microsoft.com/office/drawing/2014/chart" uri="{C3380CC4-5D6E-409C-BE32-E72D297353CC}">
              <c16:uniqueId val="{00000000-FC48-3141-BD42-0A7CD82A9CE8}"/>
            </c:ext>
          </c:extLst>
        </c:ser>
        <c:ser>
          <c:idx val="1"/>
          <c:order val="1"/>
          <c:tx>
            <c:strRef>
              <c:f>Blatt1!$C$1</c:f>
              <c:strCache>
                <c:ptCount val="1"/>
                <c:pt idx="0">
                  <c:v>Aktuell</c:v>
                </c:pt>
              </c:strCache>
            </c:strRef>
          </c:tx>
          <c:spPr>
            <a:solidFill>
              <a:schemeClr val="accent2"/>
            </a:solidFill>
            <a:ln>
              <a:noFill/>
            </a:ln>
            <a:effectLst/>
          </c:spPr>
          <c:invertIfNegative val="0"/>
          <c:cat>
            <c:strRef>
              <c:f>Blatt1!$A$2:$A$5</c:f>
              <c:strCache>
                <c:ptCount val="4"/>
                <c:pt idx="0">
                  <c:v>Backend</c:v>
                </c:pt>
                <c:pt idx="1">
                  <c:v>Oberflächen</c:v>
                </c:pt>
                <c:pt idx="2">
                  <c:v>Schnittstellen</c:v>
                </c:pt>
                <c:pt idx="3">
                  <c:v>Tests</c:v>
                </c:pt>
              </c:strCache>
            </c:strRef>
          </c:cat>
          <c:val>
            <c:numRef>
              <c:f>Blatt1!$C$2:$C$5</c:f>
              <c:numCache>
                <c:formatCode>General</c:formatCode>
                <c:ptCount val="4"/>
                <c:pt idx="0">
                  <c:v>5.76</c:v>
                </c:pt>
                <c:pt idx="1">
                  <c:v>11</c:v>
                </c:pt>
                <c:pt idx="2">
                  <c:v>16</c:v>
                </c:pt>
                <c:pt idx="3">
                  <c:v>0</c:v>
                </c:pt>
              </c:numCache>
            </c:numRef>
          </c:val>
          <c:extLst>
            <c:ext xmlns:c16="http://schemas.microsoft.com/office/drawing/2014/chart" uri="{C3380CC4-5D6E-409C-BE32-E72D297353CC}">
              <c16:uniqueId val="{00000001-FC48-3141-BD42-0A7CD82A9CE8}"/>
            </c:ext>
          </c:extLst>
        </c:ser>
        <c:dLbls>
          <c:showLegendKey val="0"/>
          <c:showVal val="0"/>
          <c:showCatName val="0"/>
          <c:showSerName val="0"/>
          <c:showPercent val="0"/>
          <c:showBubbleSize val="0"/>
        </c:dLbls>
        <c:gapWidth val="219"/>
        <c:overlap val="-27"/>
        <c:axId val="212305840"/>
        <c:axId val="212370368"/>
      </c:barChart>
      <c:catAx>
        <c:axId val="21230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12370368"/>
        <c:crosses val="autoZero"/>
        <c:auto val="1"/>
        <c:lblAlgn val="ctr"/>
        <c:lblOffset val="100"/>
        <c:noMultiLvlLbl val="0"/>
      </c:catAx>
      <c:valAx>
        <c:axId val="212370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21230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285E0-BD79-4B15-B677-A7D1CF806850}" type="datetimeFigureOut">
              <a:rPr lang="de-DE" smtClean="0"/>
              <a:t>08.06.18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20AC-AF11-4D38-AA52-190FC151EFC8}" type="slidenum">
              <a:rPr lang="de-DE" smtClean="0"/>
              <a:t>‹Nr.›</a:t>
            </a:fld>
            <a:endParaRPr lang="de-DE"/>
          </a:p>
        </p:txBody>
      </p:sp>
    </p:spTree>
    <p:extLst>
      <p:ext uri="{BB962C8B-B14F-4D97-AF65-F5344CB8AC3E}">
        <p14:creationId xmlns:p14="http://schemas.microsoft.com/office/powerpoint/2010/main" val="49887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DE"/>
              <a:t>13. April 2018</a:t>
            </a:r>
            <a:endParaRPr lang="en-US" dirty="0"/>
          </a:p>
        </p:txBody>
      </p:sp>
      <p:sp>
        <p:nvSpPr>
          <p:cNvPr id="5" name="Footer Placeholder 4"/>
          <p:cNvSpPr>
            <a:spLocks noGrp="1"/>
          </p:cNvSpPr>
          <p:nvPr>
            <p:ph type="ftr" sz="quarter" idx="11"/>
          </p:nvPr>
        </p:nvSpPr>
        <p:spPr/>
        <p:txBody>
          <a:bodyPr/>
          <a:lstStyle/>
          <a:p>
            <a:r>
              <a:rPr lang="en-US"/>
              <a:t>Projektname - E-Health - SoSe 18</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13. April 2018</a:t>
            </a:r>
            <a:endParaRPr lang="en-US" dirty="0"/>
          </a:p>
        </p:txBody>
      </p:sp>
      <p:sp>
        <p:nvSpPr>
          <p:cNvPr id="8" name="Footer Placeholder 7"/>
          <p:cNvSpPr>
            <a:spLocks noGrp="1"/>
          </p:cNvSpPr>
          <p:nvPr>
            <p:ph type="ftr" sz="quarter" idx="11"/>
          </p:nvPr>
        </p:nvSpPr>
        <p:spPr/>
        <p:txBody>
          <a:bodyPr/>
          <a:lstStyle/>
          <a:p>
            <a:r>
              <a:rPr lang="en-US"/>
              <a:t>Projektname - E-Health - SoSe 18</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DE"/>
              <a:t>13. April 2018</a:t>
            </a:r>
            <a:endParaRPr lang="en-US" dirty="0"/>
          </a:p>
        </p:txBody>
      </p:sp>
      <p:sp>
        <p:nvSpPr>
          <p:cNvPr id="8" name="Footer Placeholder 7"/>
          <p:cNvSpPr>
            <a:spLocks noGrp="1"/>
          </p:cNvSpPr>
          <p:nvPr>
            <p:ph type="ftr" sz="quarter" idx="11"/>
          </p:nvPr>
        </p:nvSpPr>
        <p:spPr/>
        <p:txBody>
          <a:bodyPr/>
          <a:lstStyle/>
          <a:p>
            <a:r>
              <a:rPr lang="en-US"/>
              <a:t>Projektname - E-Health - SoSe 18</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DE"/>
              <a:t>13. April 2018</a:t>
            </a:r>
            <a:endParaRPr lang="en-US" dirty="0"/>
          </a:p>
        </p:txBody>
      </p:sp>
      <p:sp>
        <p:nvSpPr>
          <p:cNvPr id="5" name="Footer Placeholder 4"/>
          <p:cNvSpPr>
            <a:spLocks noGrp="1"/>
          </p:cNvSpPr>
          <p:nvPr>
            <p:ph type="ftr" sz="quarter" idx="11"/>
          </p:nvPr>
        </p:nvSpPr>
        <p:spPr/>
        <p:txBody>
          <a:bodyPr/>
          <a:lstStyle/>
          <a:p>
            <a:r>
              <a:rPr lang="en-US"/>
              <a:t>Projektname - E-Health - SoSe 18</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DE"/>
              <a:t>13. April 2018</a:t>
            </a:r>
            <a:endParaRPr lang="en-US" dirty="0"/>
          </a:p>
        </p:txBody>
      </p:sp>
      <p:sp>
        <p:nvSpPr>
          <p:cNvPr id="5" name="Footer Placeholder 4"/>
          <p:cNvSpPr>
            <a:spLocks noGrp="1"/>
          </p:cNvSpPr>
          <p:nvPr>
            <p:ph type="ftr" sz="quarter" idx="11"/>
          </p:nvPr>
        </p:nvSpPr>
        <p:spPr/>
        <p:txBody>
          <a:bodyPr/>
          <a:lstStyle/>
          <a:p>
            <a:r>
              <a:rPr lang="en-US"/>
              <a:t>Projektname - E-Health - SoSe 18</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r>
              <a:rPr lang="de-DE"/>
              <a:t>13. April 2018</a:t>
            </a:r>
            <a:endParaRPr lang="en-US" dirty="0"/>
          </a:p>
        </p:txBody>
      </p:sp>
      <p:sp>
        <p:nvSpPr>
          <p:cNvPr id="9" name="Footer Placeholder 8"/>
          <p:cNvSpPr>
            <a:spLocks noGrp="1"/>
          </p:cNvSpPr>
          <p:nvPr>
            <p:ph type="ftr" sz="quarter" idx="11"/>
          </p:nvPr>
        </p:nvSpPr>
        <p:spPr/>
        <p:txBody>
          <a:bodyPr/>
          <a:lstStyle/>
          <a:p>
            <a:r>
              <a:rPr lang="en-US"/>
              <a:t>Projektname - E-Health - SoSe 18</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0"/>
          </p:nvPr>
        </p:nvSpPr>
        <p:spPr/>
        <p:txBody>
          <a:bodyPr/>
          <a:lstStyle/>
          <a:p>
            <a:r>
              <a:rPr lang="de-DE"/>
              <a:t>13. April 2018</a:t>
            </a:r>
            <a:endParaRPr lang="en-US" dirty="0"/>
          </a:p>
        </p:txBody>
      </p:sp>
      <p:sp>
        <p:nvSpPr>
          <p:cNvPr id="11" name="Footer Placeholder 10"/>
          <p:cNvSpPr>
            <a:spLocks noGrp="1"/>
          </p:cNvSpPr>
          <p:nvPr>
            <p:ph type="ftr" sz="quarter" idx="11"/>
          </p:nvPr>
        </p:nvSpPr>
        <p:spPr/>
        <p:txBody>
          <a:bodyPr/>
          <a:lstStyle/>
          <a:p>
            <a:r>
              <a:rPr lang="en-US"/>
              <a:t>Projektname - E-Health - SoSe 18</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2" name="Date Placeholder 1"/>
          <p:cNvSpPr>
            <a:spLocks noGrp="1"/>
          </p:cNvSpPr>
          <p:nvPr>
            <p:ph type="dt" sz="half" idx="10"/>
          </p:nvPr>
        </p:nvSpPr>
        <p:spPr/>
        <p:txBody>
          <a:bodyPr/>
          <a:lstStyle/>
          <a:p>
            <a:r>
              <a:rPr lang="de-DE"/>
              <a:t>13. April 2018</a:t>
            </a:r>
            <a:endParaRPr lang="en-US" dirty="0"/>
          </a:p>
        </p:txBody>
      </p:sp>
      <p:sp>
        <p:nvSpPr>
          <p:cNvPr id="7" name="Footer Placeholder 6"/>
          <p:cNvSpPr>
            <a:spLocks noGrp="1"/>
          </p:cNvSpPr>
          <p:nvPr>
            <p:ph type="ftr" sz="quarter" idx="11"/>
          </p:nvPr>
        </p:nvSpPr>
        <p:spPr/>
        <p:txBody>
          <a:bodyPr/>
          <a:lstStyle/>
          <a:p>
            <a:r>
              <a:rPr lang="en-US"/>
              <a:t>Projektname - E-Health - SoSe 18</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de-DE"/>
              <a:t>13. April 2018</a:t>
            </a:r>
            <a:endParaRPr lang="en-US" dirty="0"/>
          </a:p>
        </p:txBody>
      </p:sp>
      <p:sp>
        <p:nvSpPr>
          <p:cNvPr id="6" name="Footer Placeholder 5"/>
          <p:cNvSpPr>
            <a:spLocks noGrp="1"/>
          </p:cNvSpPr>
          <p:nvPr>
            <p:ph type="ftr" sz="quarter" idx="11"/>
          </p:nvPr>
        </p:nvSpPr>
        <p:spPr/>
        <p:txBody>
          <a:bodyPr/>
          <a:lstStyle/>
          <a:p>
            <a:r>
              <a:rPr lang="en-US"/>
              <a:t>Projektname - E-Health - SoSe 18</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Date Placeholder 7"/>
          <p:cNvSpPr>
            <a:spLocks noGrp="1"/>
          </p:cNvSpPr>
          <p:nvPr>
            <p:ph type="dt" sz="half" idx="10"/>
          </p:nvPr>
        </p:nvSpPr>
        <p:spPr/>
        <p:txBody>
          <a:bodyPr/>
          <a:lstStyle/>
          <a:p>
            <a:r>
              <a:rPr lang="de-DE"/>
              <a:t>13. April 2018</a:t>
            </a:r>
            <a:endParaRPr lang="en-US" dirty="0"/>
          </a:p>
        </p:txBody>
      </p:sp>
      <p:sp>
        <p:nvSpPr>
          <p:cNvPr id="9" name="Footer Placeholder 8"/>
          <p:cNvSpPr>
            <a:spLocks noGrp="1"/>
          </p:cNvSpPr>
          <p:nvPr>
            <p:ph type="ftr" sz="quarter" idx="11"/>
          </p:nvPr>
        </p:nvSpPr>
        <p:spPr/>
        <p:txBody>
          <a:bodyPr/>
          <a:lstStyle/>
          <a:p>
            <a:r>
              <a:rPr lang="en-US"/>
              <a:t>Projektname - E-Health - SoSe 18</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Date Placeholder 7"/>
          <p:cNvSpPr>
            <a:spLocks noGrp="1"/>
          </p:cNvSpPr>
          <p:nvPr>
            <p:ph type="dt" sz="half" idx="10"/>
          </p:nvPr>
        </p:nvSpPr>
        <p:spPr/>
        <p:txBody>
          <a:bodyPr/>
          <a:lstStyle/>
          <a:p>
            <a:r>
              <a:rPr lang="de-DE"/>
              <a:t>13. April 2018</a:t>
            </a:r>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Projektname - E-Health - SoSe 18</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de-DE"/>
              <a:t>13. April 2018</a:t>
            </a:r>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Projektname - E-Health - SoSe 18</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0A913-12B7-4019-B605-34204A3BEB9D}"/>
              </a:ext>
            </a:extLst>
          </p:cNvPr>
          <p:cNvSpPr>
            <a:spLocks noGrp="1"/>
          </p:cNvSpPr>
          <p:nvPr>
            <p:ph type="ctrTitle"/>
          </p:nvPr>
        </p:nvSpPr>
        <p:spPr/>
        <p:txBody>
          <a:bodyPr>
            <a:normAutofit/>
          </a:bodyPr>
          <a:lstStyle/>
          <a:p>
            <a:r>
              <a:rPr lang="de-DE" sz="5400" i="1" dirty="0"/>
              <a:t>Digitales Wartezimmer</a:t>
            </a:r>
          </a:p>
        </p:txBody>
      </p:sp>
      <p:sp>
        <p:nvSpPr>
          <p:cNvPr id="3" name="Untertitel 2">
            <a:extLst>
              <a:ext uri="{FF2B5EF4-FFF2-40B4-BE49-F238E27FC236}">
                <a16:creationId xmlns:a16="http://schemas.microsoft.com/office/drawing/2014/main" id="{DF2C339E-FDE3-4F72-9A0B-14969138DDFE}"/>
              </a:ext>
            </a:extLst>
          </p:cNvPr>
          <p:cNvSpPr>
            <a:spLocks noGrp="1"/>
          </p:cNvSpPr>
          <p:nvPr>
            <p:ph type="subTitle" idx="1"/>
          </p:nvPr>
        </p:nvSpPr>
        <p:spPr>
          <a:xfrm>
            <a:off x="1100015" y="4670246"/>
            <a:ext cx="7315200" cy="1263626"/>
          </a:xfrm>
        </p:spPr>
        <p:txBody>
          <a:bodyPr>
            <a:normAutofit fontScale="77500" lnSpcReduction="20000"/>
          </a:bodyPr>
          <a:lstStyle/>
          <a:p>
            <a:r>
              <a:rPr lang="de-DE" i="1" dirty="0"/>
              <a:t>Baader Tobias, Bauer Marius, </a:t>
            </a:r>
            <a:r>
              <a:rPr lang="de-DE" i="1" dirty="0" err="1"/>
              <a:t>Sivalingam</a:t>
            </a:r>
            <a:r>
              <a:rPr lang="de-DE" i="1" dirty="0"/>
              <a:t> </a:t>
            </a:r>
            <a:r>
              <a:rPr lang="de-DE" i="1" dirty="0" err="1"/>
              <a:t>Aberan</a:t>
            </a:r>
            <a:r>
              <a:rPr lang="de-DE" i="1" dirty="0"/>
              <a:t>.</a:t>
            </a:r>
          </a:p>
          <a:p>
            <a:r>
              <a:rPr lang="de-DE" dirty="0"/>
              <a:t>E-Health</a:t>
            </a:r>
          </a:p>
          <a:p>
            <a:r>
              <a:rPr lang="de-DE" dirty="0" err="1"/>
              <a:t>SoSe</a:t>
            </a:r>
            <a:r>
              <a:rPr lang="de-DE" dirty="0"/>
              <a:t> 2018</a:t>
            </a:r>
          </a:p>
          <a:p>
            <a:r>
              <a:rPr lang="de-DE" sz="2100" dirty="0"/>
              <a:t>Prof. Dr. –Ing. Michael </a:t>
            </a:r>
            <a:r>
              <a:rPr lang="de-DE" sz="2100" dirty="0" err="1"/>
              <a:t>Tangemann</a:t>
            </a:r>
            <a:endParaRPr lang="de-DE" sz="2100" dirty="0"/>
          </a:p>
        </p:txBody>
      </p:sp>
    </p:spTree>
    <p:extLst>
      <p:ext uri="{BB962C8B-B14F-4D97-AF65-F5344CB8AC3E}">
        <p14:creationId xmlns:p14="http://schemas.microsoft.com/office/powerpoint/2010/main" val="158103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7C8BFB-11AB-3349-8A4F-F780FAFF9466}"/>
              </a:ext>
            </a:extLst>
          </p:cNvPr>
          <p:cNvSpPr>
            <a:spLocks noGrp="1"/>
          </p:cNvSpPr>
          <p:nvPr>
            <p:ph type="title"/>
          </p:nvPr>
        </p:nvSpPr>
        <p:spPr/>
        <p:txBody>
          <a:bodyPr>
            <a:normAutofit/>
          </a:bodyPr>
          <a:lstStyle/>
          <a:p>
            <a:r>
              <a:rPr lang="de-DE" sz="3200" dirty="0"/>
              <a:t>Arbeitsaufwand in Stunden</a:t>
            </a:r>
          </a:p>
        </p:txBody>
      </p:sp>
      <p:graphicFrame>
        <p:nvGraphicFramePr>
          <p:cNvPr id="6" name="Inhaltsplatzhalter 5">
            <a:extLst>
              <a:ext uri="{FF2B5EF4-FFF2-40B4-BE49-F238E27FC236}">
                <a16:creationId xmlns:a16="http://schemas.microsoft.com/office/drawing/2014/main" id="{57039FD1-AFD3-FE42-B627-30F3588365ED}"/>
              </a:ext>
            </a:extLst>
          </p:cNvPr>
          <p:cNvGraphicFramePr>
            <a:graphicFrameLocks noGrp="1"/>
          </p:cNvGraphicFramePr>
          <p:nvPr>
            <p:ph idx="1"/>
            <p:extLst>
              <p:ext uri="{D42A27DB-BD31-4B8C-83A1-F6EECF244321}">
                <p14:modId xmlns:p14="http://schemas.microsoft.com/office/powerpoint/2010/main" val="1559556002"/>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
        <p:nvSpPr>
          <p:cNvPr id="5" name="Foliennummernplatzhalter 4">
            <a:extLst>
              <a:ext uri="{FF2B5EF4-FFF2-40B4-BE49-F238E27FC236}">
                <a16:creationId xmlns:a16="http://schemas.microsoft.com/office/drawing/2014/main" id="{78385EB8-70ED-0A4E-848C-94A9B6E103CB}"/>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Fußzeilenplatzhalter 4">
            <a:extLst>
              <a:ext uri="{FF2B5EF4-FFF2-40B4-BE49-F238E27FC236}">
                <a16:creationId xmlns:a16="http://schemas.microsoft.com/office/drawing/2014/main" id="{CADF2DE9-AFCB-0943-B482-BA7DCE846F88}"/>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
        <p:nvSpPr>
          <p:cNvPr id="3" name="Textfeld 2">
            <a:extLst>
              <a:ext uri="{FF2B5EF4-FFF2-40B4-BE49-F238E27FC236}">
                <a16:creationId xmlns:a16="http://schemas.microsoft.com/office/drawing/2014/main" id="{168E688C-9556-D640-B11E-039D1F77FD86}"/>
              </a:ext>
            </a:extLst>
          </p:cNvPr>
          <p:cNvSpPr txBox="1"/>
          <p:nvPr/>
        </p:nvSpPr>
        <p:spPr>
          <a:xfrm>
            <a:off x="9607826" y="5870713"/>
            <a:ext cx="1722783" cy="369332"/>
          </a:xfrm>
          <a:prstGeom prst="rect">
            <a:avLst/>
          </a:prstGeom>
          <a:noFill/>
        </p:spPr>
        <p:txBody>
          <a:bodyPr wrap="square" rtlCol="0">
            <a:spAutoFit/>
          </a:bodyPr>
          <a:lstStyle/>
          <a:p>
            <a:r>
              <a:rPr lang="de-DE" dirty="0"/>
              <a:t>Stand: 07.06.18</a:t>
            </a:r>
          </a:p>
        </p:txBody>
      </p:sp>
    </p:spTree>
    <p:extLst>
      <p:ext uri="{BB962C8B-B14F-4D97-AF65-F5344CB8AC3E}">
        <p14:creationId xmlns:p14="http://schemas.microsoft.com/office/powerpoint/2010/main" val="131945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C7E98-CAB0-EC42-BC68-9448F8BAC20F}"/>
              </a:ext>
            </a:extLst>
          </p:cNvPr>
          <p:cNvSpPr>
            <a:spLocks noGrp="1"/>
          </p:cNvSpPr>
          <p:nvPr>
            <p:ph type="title"/>
          </p:nvPr>
        </p:nvSpPr>
        <p:spPr/>
        <p:txBody>
          <a:bodyPr/>
          <a:lstStyle/>
          <a:p>
            <a:r>
              <a:rPr lang="de-DE" dirty="0"/>
              <a:t>Aktuelle Probleme und Risiken</a:t>
            </a:r>
          </a:p>
        </p:txBody>
      </p:sp>
      <p:sp>
        <p:nvSpPr>
          <p:cNvPr id="3" name="Inhaltsplatzhalter 2">
            <a:extLst>
              <a:ext uri="{FF2B5EF4-FFF2-40B4-BE49-F238E27FC236}">
                <a16:creationId xmlns:a16="http://schemas.microsoft.com/office/drawing/2014/main" id="{AE324923-F47E-794D-A964-476691CAC12A}"/>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DA35FE8B-DDCF-814E-9792-E63667B02015}"/>
              </a:ext>
            </a:extLst>
          </p:cNvPr>
          <p:cNvSpPr>
            <a:spLocks noGrp="1"/>
          </p:cNvSpPr>
          <p:nvPr>
            <p:ph type="ftr" sz="quarter" idx="11"/>
          </p:nvPr>
        </p:nvSpPr>
        <p:spPr/>
        <p:txBody>
          <a:bodyPr/>
          <a:lstStyle/>
          <a:p>
            <a:r>
              <a:rPr lang="en-US"/>
              <a:t>Projektname - E-Health - SoSe 18</a:t>
            </a:r>
            <a:endParaRPr lang="en-US" dirty="0"/>
          </a:p>
        </p:txBody>
      </p:sp>
      <p:sp>
        <p:nvSpPr>
          <p:cNvPr id="5" name="Foliennummernplatzhalter 4">
            <a:extLst>
              <a:ext uri="{FF2B5EF4-FFF2-40B4-BE49-F238E27FC236}">
                <a16:creationId xmlns:a16="http://schemas.microsoft.com/office/drawing/2014/main" id="{D477E732-AFD4-C049-B014-450AD3161F0C}"/>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19143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776BF-DAF3-BC4F-BF8B-0D864F4A7CC6}"/>
              </a:ext>
            </a:extLst>
          </p:cNvPr>
          <p:cNvSpPr>
            <a:spLocks noGrp="1"/>
          </p:cNvSpPr>
          <p:nvPr>
            <p:ph type="title"/>
          </p:nvPr>
        </p:nvSpPr>
        <p:spPr/>
        <p:txBody>
          <a:bodyPr/>
          <a:lstStyle/>
          <a:p>
            <a:r>
              <a:rPr lang="de-DE" dirty="0"/>
              <a:t>Next </a:t>
            </a:r>
            <a:r>
              <a:rPr lang="de-DE" dirty="0" err="1"/>
              <a:t>Steps</a:t>
            </a:r>
            <a:endParaRPr lang="de-DE" dirty="0"/>
          </a:p>
        </p:txBody>
      </p:sp>
      <p:sp>
        <p:nvSpPr>
          <p:cNvPr id="3" name="Inhaltsplatzhalter 2">
            <a:extLst>
              <a:ext uri="{FF2B5EF4-FFF2-40B4-BE49-F238E27FC236}">
                <a16:creationId xmlns:a16="http://schemas.microsoft.com/office/drawing/2014/main" id="{2B3E418E-5963-BF47-B09E-240322A5CF98}"/>
              </a:ext>
            </a:extLst>
          </p:cNvPr>
          <p:cNvSpPr>
            <a:spLocks noGrp="1"/>
          </p:cNvSpPr>
          <p:nvPr>
            <p:ph idx="1"/>
          </p:nvPr>
        </p:nvSpPr>
        <p:spPr/>
        <p:txBody>
          <a:bodyPr/>
          <a:lstStyle/>
          <a:p>
            <a:endParaRPr lang="de-DE"/>
          </a:p>
        </p:txBody>
      </p:sp>
      <p:sp>
        <p:nvSpPr>
          <p:cNvPr id="4" name="Fußzeilenplatzhalter 3">
            <a:extLst>
              <a:ext uri="{FF2B5EF4-FFF2-40B4-BE49-F238E27FC236}">
                <a16:creationId xmlns:a16="http://schemas.microsoft.com/office/drawing/2014/main" id="{68515C35-7879-9548-AA30-7596C898B6BB}"/>
              </a:ext>
            </a:extLst>
          </p:cNvPr>
          <p:cNvSpPr>
            <a:spLocks noGrp="1"/>
          </p:cNvSpPr>
          <p:nvPr>
            <p:ph type="ftr" sz="quarter" idx="11"/>
          </p:nvPr>
        </p:nvSpPr>
        <p:spPr/>
        <p:txBody>
          <a:bodyPr/>
          <a:lstStyle/>
          <a:p>
            <a:r>
              <a:rPr lang="en-US"/>
              <a:t>Projektname - E-Health - SoSe 18</a:t>
            </a:r>
            <a:endParaRPr lang="en-US" dirty="0"/>
          </a:p>
        </p:txBody>
      </p:sp>
      <p:sp>
        <p:nvSpPr>
          <p:cNvPr id="5" name="Foliennummernplatzhalter 4">
            <a:extLst>
              <a:ext uri="{FF2B5EF4-FFF2-40B4-BE49-F238E27FC236}">
                <a16:creationId xmlns:a16="http://schemas.microsoft.com/office/drawing/2014/main" id="{3B3BE44A-2A09-A942-9B38-C4164044E0E6}"/>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419209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A90C0-70A5-4E41-802A-5463F8FD1B1B}"/>
              </a:ext>
            </a:extLst>
          </p:cNvPr>
          <p:cNvSpPr>
            <a:spLocks noGrp="1"/>
          </p:cNvSpPr>
          <p:nvPr>
            <p:ph type="title"/>
          </p:nvPr>
        </p:nvSpPr>
        <p:spPr/>
        <p:txBody>
          <a:bodyPr/>
          <a:lstStyle/>
          <a:p>
            <a:r>
              <a:rPr lang="de-DE" dirty="0"/>
              <a:t>Agenda</a:t>
            </a:r>
          </a:p>
        </p:txBody>
      </p:sp>
      <p:sp>
        <p:nvSpPr>
          <p:cNvPr id="3" name="Inhaltsplatzhalter 2">
            <a:extLst>
              <a:ext uri="{FF2B5EF4-FFF2-40B4-BE49-F238E27FC236}">
                <a16:creationId xmlns:a16="http://schemas.microsoft.com/office/drawing/2014/main" id="{7CD82D50-4A57-A94E-9B8B-F608F61EDD9F}"/>
              </a:ext>
            </a:extLst>
          </p:cNvPr>
          <p:cNvSpPr>
            <a:spLocks noGrp="1"/>
          </p:cNvSpPr>
          <p:nvPr>
            <p:ph idx="1"/>
          </p:nvPr>
        </p:nvSpPr>
        <p:spPr/>
        <p:txBody>
          <a:bodyPr/>
          <a:lstStyle/>
          <a:p>
            <a:r>
              <a:rPr lang="de-DE" dirty="0"/>
              <a:t>Zielklärung</a:t>
            </a:r>
          </a:p>
          <a:p>
            <a:r>
              <a:rPr lang="de-DE" dirty="0"/>
              <a:t>Motivation</a:t>
            </a:r>
          </a:p>
          <a:p>
            <a:r>
              <a:rPr lang="de-DE" dirty="0"/>
              <a:t>Lösungskonzept</a:t>
            </a:r>
          </a:p>
          <a:p>
            <a:r>
              <a:rPr lang="de-DE" dirty="0"/>
              <a:t>Aufgaben</a:t>
            </a:r>
          </a:p>
          <a:p>
            <a:r>
              <a:rPr lang="de-DE" dirty="0"/>
              <a:t>Die Oberfläche</a:t>
            </a:r>
          </a:p>
          <a:p>
            <a:r>
              <a:rPr lang="de-DE" dirty="0"/>
              <a:t>Arbeitsaufwand</a:t>
            </a:r>
          </a:p>
          <a:p>
            <a:r>
              <a:rPr lang="de-DE" dirty="0"/>
              <a:t>Probleme/Risiken</a:t>
            </a:r>
          </a:p>
          <a:p>
            <a:r>
              <a:rPr lang="de-DE" dirty="0"/>
              <a:t>Next </a:t>
            </a:r>
            <a:r>
              <a:rPr lang="de-DE" dirty="0" err="1"/>
              <a:t>Steps</a:t>
            </a:r>
            <a:endParaRPr lang="de-DE" dirty="0"/>
          </a:p>
        </p:txBody>
      </p:sp>
      <p:sp>
        <p:nvSpPr>
          <p:cNvPr id="4" name="Fußzeilenplatzhalter 3">
            <a:extLst>
              <a:ext uri="{FF2B5EF4-FFF2-40B4-BE49-F238E27FC236}">
                <a16:creationId xmlns:a16="http://schemas.microsoft.com/office/drawing/2014/main" id="{775C7E13-CE4E-AD4A-876C-FAA1512F4440}"/>
              </a:ext>
            </a:extLst>
          </p:cNvPr>
          <p:cNvSpPr>
            <a:spLocks noGrp="1"/>
          </p:cNvSpPr>
          <p:nvPr>
            <p:ph type="ftr" sz="quarter" idx="11"/>
          </p:nvPr>
        </p:nvSpPr>
        <p:spPr/>
        <p:txBody>
          <a:bodyPr/>
          <a:lstStyle/>
          <a:p>
            <a:r>
              <a:rPr lang="en-US"/>
              <a:t>Projektname - E-Health - SoSe 18</a:t>
            </a:r>
            <a:endParaRPr lang="en-US" dirty="0"/>
          </a:p>
        </p:txBody>
      </p:sp>
      <p:sp>
        <p:nvSpPr>
          <p:cNvPr id="5" name="Foliennummernplatzhalter 4">
            <a:extLst>
              <a:ext uri="{FF2B5EF4-FFF2-40B4-BE49-F238E27FC236}">
                <a16:creationId xmlns:a16="http://schemas.microsoft.com/office/drawing/2014/main" id="{807C70AD-D668-5345-A5E3-1B4CDB0130D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54280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D54229-0AE2-4212-812C-1DE33738228D}"/>
              </a:ext>
            </a:extLst>
          </p:cNvPr>
          <p:cNvSpPr>
            <a:spLocks noGrp="1"/>
          </p:cNvSpPr>
          <p:nvPr>
            <p:ph type="title"/>
          </p:nvPr>
        </p:nvSpPr>
        <p:spPr/>
        <p:txBody>
          <a:bodyPr/>
          <a:lstStyle/>
          <a:p>
            <a:r>
              <a:rPr lang="de-DE" dirty="0"/>
              <a:t>Zielerklärung</a:t>
            </a:r>
          </a:p>
        </p:txBody>
      </p:sp>
      <p:sp>
        <p:nvSpPr>
          <p:cNvPr id="3" name="Inhaltsplatzhalter 2">
            <a:extLst>
              <a:ext uri="{FF2B5EF4-FFF2-40B4-BE49-F238E27FC236}">
                <a16:creationId xmlns:a16="http://schemas.microsoft.com/office/drawing/2014/main" id="{6457367B-C420-46B0-9502-B254B46A0257}"/>
              </a:ext>
            </a:extLst>
          </p:cNvPr>
          <p:cNvSpPr>
            <a:spLocks noGrp="1"/>
          </p:cNvSpPr>
          <p:nvPr>
            <p:ph idx="1"/>
          </p:nvPr>
        </p:nvSpPr>
        <p:spPr/>
        <p:txBody>
          <a:bodyPr/>
          <a:lstStyle/>
          <a:p>
            <a:pPr marL="0" indent="0">
              <a:buNone/>
            </a:pPr>
            <a:r>
              <a:rPr lang="de-DE" i="1" dirty="0"/>
              <a:t>Viele Patienten würden Ihre Zeit sinnvoller nutzen, als nur im Wartezimmer auf Ihren Termin zu warten. Durch unsere Anwendung, kann der Patient im Vorab sehen, wie viele Patienten vor Ihm noch zu behandeln sind und kann somit abschätzen wie viel Zeit er noch bis zum Termin übrig hat.</a:t>
            </a:r>
          </a:p>
        </p:txBody>
      </p:sp>
      <p:sp>
        <p:nvSpPr>
          <p:cNvPr id="4" name="Fußzeilenplatzhalter 3">
            <a:extLst>
              <a:ext uri="{FF2B5EF4-FFF2-40B4-BE49-F238E27FC236}">
                <a16:creationId xmlns:a16="http://schemas.microsoft.com/office/drawing/2014/main" id="{79DE5DD6-85F3-433B-9C94-3CA207E9693D}"/>
              </a:ext>
            </a:extLst>
          </p:cNvPr>
          <p:cNvSpPr>
            <a:spLocks noGrp="1"/>
          </p:cNvSpPr>
          <p:nvPr>
            <p:ph type="ftr" sz="quarter" idx="11"/>
          </p:nvPr>
        </p:nvSpPr>
        <p:spPr/>
        <p:txBody>
          <a:bodyPr/>
          <a:lstStyle/>
          <a:p>
            <a:r>
              <a:rPr lang="en-US" dirty="0"/>
              <a:t>Gruppe M - E-Health - </a:t>
            </a:r>
            <a:r>
              <a:rPr lang="en-US" dirty="0" err="1"/>
              <a:t>SoSe</a:t>
            </a:r>
            <a:r>
              <a:rPr lang="en-US" dirty="0"/>
              <a:t> 18</a:t>
            </a:r>
          </a:p>
        </p:txBody>
      </p:sp>
      <p:sp>
        <p:nvSpPr>
          <p:cNvPr id="5" name="Foliennummernplatzhalter 4">
            <a:extLst>
              <a:ext uri="{FF2B5EF4-FFF2-40B4-BE49-F238E27FC236}">
                <a16:creationId xmlns:a16="http://schemas.microsoft.com/office/drawing/2014/main" id="{F37C1972-1DA4-4632-B848-BC3A707BD237}"/>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5974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A4A2E-85C5-4190-A9D3-B1AF65986854}"/>
              </a:ext>
            </a:extLst>
          </p:cNvPr>
          <p:cNvSpPr>
            <a:spLocks noGrp="1"/>
          </p:cNvSpPr>
          <p:nvPr>
            <p:ph type="title"/>
          </p:nvPr>
        </p:nvSpPr>
        <p:spPr/>
        <p:txBody>
          <a:bodyPr>
            <a:normAutofit/>
          </a:bodyPr>
          <a:lstStyle/>
          <a:p>
            <a:r>
              <a:rPr lang="de-DE" sz="2800" dirty="0"/>
              <a:t>Lösungskonzept</a:t>
            </a:r>
          </a:p>
        </p:txBody>
      </p:sp>
      <p:sp>
        <p:nvSpPr>
          <p:cNvPr id="7" name="Inhaltsplatzhalter 6">
            <a:extLst>
              <a:ext uri="{FF2B5EF4-FFF2-40B4-BE49-F238E27FC236}">
                <a16:creationId xmlns:a16="http://schemas.microsoft.com/office/drawing/2014/main" id="{ED2F952C-F9AA-4B7C-9828-D7EC4D412DD3}"/>
              </a:ext>
            </a:extLst>
          </p:cNvPr>
          <p:cNvSpPr>
            <a:spLocks noGrp="1"/>
          </p:cNvSpPr>
          <p:nvPr>
            <p:ph idx="1"/>
          </p:nvPr>
        </p:nvSpPr>
        <p:spPr/>
        <p:txBody>
          <a:bodyPr/>
          <a:lstStyle/>
          <a:p>
            <a:pPr marL="0" indent="0" algn="ctr">
              <a:buNone/>
            </a:pPr>
            <a:r>
              <a:rPr lang="de-DE" i="1" dirty="0"/>
              <a:t>Welches aktuelle Problem besteht gerade?</a:t>
            </a:r>
          </a:p>
          <a:p>
            <a:pPr marL="0" indent="0" algn="ctr">
              <a:buNone/>
            </a:pPr>
            <a:r>
              <a:rPr lang="de-DE" i="1" dirty="0"/>
              <a:t>Längere Wartezeit bei Arzt Praxen</a:t>
            </a:r>
          </a:p>
        </p:txBody>
      </p:sp>
      <p:sp>
        <p:nvSpPr>
          <p:cNvPr id="8" name="Textplatzhalter 7">
            <a:extLst>
              <a:ext uri="{FF2B5EF4-FFF2-40B4-BE49-F238E27FC236}">
                <a16:creationId xmlns:a16="http://schemas.microsoft.com/office/drawing/2014/main" id="{69165599-1659-4322-8EFA-2F46CF53A911}"/>
              </a:ext>
            </a:extLst>
          </p:cNvPr>
          <p:cNvSpPr>
            <a:spLocks noGrp="1"/>
          </p:cNvSpPr>
          <p:nvPr>
            <p:ph type="body" sz="half" idx="2"/>
          </p:nvPr>
        </p:nvSpPr>
        <p:spPr/>
        <p:txBody>
          <a:bodyPr/>
          <a:lstStyle/>
          <a:p>
            <a:r>
              <a:rPr lang="de-DE" dirty="0"/>
              <a:t>Motivation</a:t>
            </a:r>
          </a:p>
        </p:txBody>
      </p:sp>
      <p:sp>
        <p:nvSpPr>
          <p:cNvPr id="5" name="Fußzeilenplatzhalter 4">
            <a:extLst>
              <a:ext uri="{FF2B5EF4-FFF2-40B4-BE49-F238E27FC236}">
                <a16:creationId xmlns:a16="http://schemas.microsoft.com/office/drawing/2014/main" id="{3DBEFF8A-A012-4791-913E-E1276DF17766}"/>
              </a:ext>
            </a:extLst>
          </p:cNvPr>
          <p:cNvSpPr>
            <a:spLocks noGrp="1"/>
          </p:cNvSpPr>
          <p:nvPr>
            <p:ph type="ftr" sz="quarter" idx="11"/>
          </p:nvPr>
        </p:nvSpPr>
        <p:spPr/>
        <p:txBody>
          <a:bodyPr/>
          <a:lstStyle/>
          <a:p>
            <a:r>
              <a:rPr lang="en-US" dirty="0"/>
              <a:t>Gruppe M - E-Health - </a:t>
            </a:r>
            <a:r>
              <a:rPr lang="en-US" dirty="0" err="1"/>
              <a:t>SoSe</a:t>
            </a:r>
            <a:r>
              <a:rPr lang="en-US" dirty="0"/>
              <a:t> 18</a:t>
            </a:r>
          </a:p>
        </p:txBody>
      </p:sp>
      <p:sp>
        <p:nvSpPr>
          <p:cNvPr id="6" name="Foliennummernplatzhalter 5">
            <a:extLst>
              <a:ext uri="{FF2B5EF4-FFF2-40B4-BE49-F238E27FC236}">
                <a16:creationId xmlns:a16="http://schemas.microsoft.com/office/drawing/2014/main" id="{34862A82-E50D-46CF-8AD7-9EA78B2B6669}"/>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50728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haltsplatzhalter 1">
            <a:extLst>
              <a:ext uri="{FF2B5EF4-FFF2-40B4-BE49-F238E27FC236}">
                <a16:creationId xmlns:a16="http://schemas.microsoft.com/office/drawing/2014/main" id="{9FACEE54-743D-4E74-9867-28A1B4288C03}"/>
              </a:ext>
            </a:extLst>
          </p:cNvPr>
          <p:cNvPicPr>
            <a:picLocks noGrp="1" noChangeAspect="1"/>
          </p:cNvPicPr>
          <p:nvPr>
            <p:ph idx="1"/>
          </p:nvPr>
        </p:nvPicPr>
        <p:blipFill>
          <a:blip r:embed="rId2"/>
          <a:stretch>
            <a:fillRect/>
          </a:stretch>
        </p:blipFill>
        <p:spPr>
          <a:xfrm>
            <a:off x="3494133" y="1231900"/>
            <a:ext cx="8289435" cy="4273006"/>
          </a:xfrm>
          <a:prstGeom prst="rect">
            <a:avLst/>
          </a:prstGeom>
        </p:spPr>
      </p:pic>
      <p:sp>
        <p:nvSpPr>
          <p:cNvPr id="12" name="Titel 11">
            <a:extLst>
              <a:ext uri="{FF2B5EF4-FFF2-40B4-BE49-F238E27FC236}">
                <a16:creationId xmlns:a16="http://schemas.microsoft.com/office/drawing/2014/main" id="{82C60D46-DFC3-4F31-A16A-68FF450C5322}"/>
              </a:ext>
            </a:extLst>
          </p:cNvPr>
          <p:cNvSpPr>
            <a:spLocks noGrp="1"/>
          </p:cNvSpPr>
          <p:nvPr>
            <p:ph type="title"/>
          </p:nvPr>
        </p:nvSpPr>
        <p:spPr/>
        <p:txBody>
          <a:bodyPr>
            <a:normAutofit/>
          </a:bodyPr>
          <a:lstStyle/>
          <a:p>
            <a:r>
              <a:rPr lang="de-DE" sz="2800" dirty="0"/>
              <a:t>Lösungskonzept</a:t>
            </a:r>
          </a:p>
        </p:txBody>
      </p:sp>
      <p:sp>
        <p:nvSpPr>
          <p:cNvPr id="14" name="Textplatzhalter 13">
            <a:extLst>
              <a:ext uri="{FF2B5EF4-FFF2-40B4-BE49-F238E27FC236}">
                <a16:creationId xmlns:a16="http://schemas.microsoft.com/office/drawing/2014/main" id="{B10E6C30-4C79-40A3-A16A-0426CB3B0CF9}"/>
              </a:ext>
            </a:extLst>
          </p:cNvPr>
          <p:cNvSpPr>
            <a:spLocks noGrp="1"/>
          </p:cNvSpPr>
          <p:nvPr>
            <p:ph type="body" sz="half" idx="2"/>
          </p:nvPr>
        </p:nvSpPr>
        <p:spPr/>
        <p:txBody>
          <a:bodyPr/>
          <a:lstStyle/>
          <a:p>
            <a:r>
              <a:rPr lang="de-DE" dirty="0"/>
              <a:t>Akteure und Instanzen</a:t>
            </a:r>
          </a:p>
        </p:txBody>
      </p:sp>
      <p:sp>
        <p:nvSpPr>
          <p:cNvPr id="5" name="Fußzeilenplatzhalter 4">
            <a:extLst>
              <a:ext uri="{FF2B5EF4-FFF2-40B4-BE49-F238E27FC236}">
                <a16:creationId xmlns:a16="http://schemas.microsoft.com/office/drawing/2014/main" id="{E43F0000-4F1F-4E72-82F3-ABFA871F59B2}"/>
              </a:ext>
            </a:extLst>
          </p:cNvPr>
          <p:cNvSpPr>
            <a:spLocks noGrp="1"/>
          </p:cNvSpPr>
          <p:nvPr>
            <p:ph type="ftr" sz="quarter" idx="11"/>
          </p:nvPr>
        </p:nvSpPr>
        <p:spPr/>
        <p:txBody>
          <a:bodyPr/>
          <a:lstStyle/>
          <a:p>
            <a:r>
              <a:rPr lang="en-US" dirty="0"/>
              <a:t>Gruppe M - E-Health - </a:t>
            </a:r>
            <a:r>
              <a:rPr lang="en-US" dirty="0" err="1"/>
              <a:t>SoSe</a:t>
            </a:r>
            <a:r>
              <a:rPr lang="en-US" dirty="0"/>
              <a:t> 18</a:t>
            </a:r>
          </a:p>
        </p:txBody>
      </p:sp>
      <p:sp>
        <p:nvSpPr>
          <p:cNvPr id="6" name="Foliennummernplatzhalter 5">
            <a:extLst>
              <a:ext uri="{FF2B5EF4-FFF2-40B4-BE49-F238E27FC236}">
                <a16:creationId xmlns:a16="http://schemas.microsoft.com/office/drawing/2014/main" id="{1CFF7201-DA7F-4BEA-9AA1-3A26F2D41B15}"/>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398713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B51826-F507-0745-AB46-A8339945A34D}"/>
              </a:ext>
            </a:extLst>
          </p:cNvPr>
          <p:cNvSpPr>
            <a:spLocks noGrp="1"/>
          </p:cNvSpPr>
          <p:nvPr>
            <p:ph type="title"/>
          </p:nvPr>
        </p:nvSpPr>
        <p:spPr/>
        <p:txBody>
          <a:bodyPr/>
          <a:lstStyle/>
          <a:p>
            <a:r>
              <a:rPr lang="de-DE" dirty="0"/>
              <a:t>Aufgaben</a:t>
            </a:r>
          </a:p>
        </p:txBody>
      </p:sp>
      <p:graphicFrame>
        <p:nvGraphicFramePr>
          <p:cNvPr id="7" name="Inhaltsplatzhalter 6">
            <a:extLst>
              <a:ext uri="{FF2B5EF4-FFF2-40B4-BE49-F238E27FC236}">
                <a16:creationId xmlns:a16="http://schemas.microsoft.com/office/drawing/2014/main" id="{7ED0F74F-B119-6F4D-985B-8EB8388AE8AD}"/>
              </a:ext>
            </a:extLst>
          </p:cNvPr>
          <p:cNvGraphicFramePr>
            <a:graphicFrameLocks noGrp="1"/>
          </p:cNvGraphicFramePr>
          <p:nvPr>
            <p:ph idx="1"/>
            <p:extLst>
              <p:ext uri="{D42A27DB-BD31-4B8C-83A1-F6EECF244321}">
                <p14:modId xmlns:p14="http://schemas.microsoft.com/office/powerpoint/2010/main" val="1558143642"/>
              </p:ext>
            </p:extLst>
          </p:nvPr>
        </p:nvGraphicFramePr>
        <p:xfrm>
          <a:off x="3869268" y="2195789"/>
          <a:ext cx="7315200" cy="18491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502411409"/>
                    </a:ext>
                  </a:extLst>
                </a:gridCol>
                <a:gridCol w="3657600">
                  <a:extLst>
                    <a:ext uri="{9D8B030D-6E8A-4147-A177-3AD203B41FA5}">
                      <a16:colId xmlns:a16="http://schemas.microsoft.com/office/drawing/2014/main" val="2883365959"/>
                    </a:ext>
                  </a:extLst>
                </a:gridCol>
              </a:tblGrid>
              <a:tr h="0">
                <a:tc>
                  <a:txBody>
                    <a:bodyPr/>
                    <a:lstStyle/>
                    <a:p>
                      <a:r>
                        <a:rPr lang="de-DE" dirty="0"/>
                        <a:t>Aufgabe</a:t>
                      </a:r>
                    </a:p>
                  </a:txBody>
                  <a:tcPr/>
                </a:tc>
                <a:tc>
                  <a:txBody>
                    <a:bodyPr/>
                    <a:lstStyle/>
                    <a:p>
                      <a:r>
                        <a:rPr lang="de-DE" dirty="0"/>
                        <a:t>Aktueller Stand</a:t>
                      </a:r>
                    </a:p>
                  </a:txBody>
                  <a:tcPr/>
                </a:tc>
                <a:extLst>
                  <a:ext uri="{0D108BD9-81ED-4DB2-BD59-A6C34878D82A}">
                    <a16:rowId xmlns:a16="http://schemas.microsoft.com/office/drawing/2014/main" val="326381714"/>
                  </a:ext>
                </a:extLst>
              </a:tr>
              <a:tr h="370840">
                <a:tc>
                  <a:txBody>
                    <a:bodyPr/>
                    <a:lstStyle/>
                    <a:p>
                      <a:r>
                        <a:rPr lang="de-DE" dirty="0"/>
                        <a:t>Backend Implementierung</a:t>
                      </a:r>
                    </a:p>
                  </a:txBody>
                  <a:tcPr/>
                </a:tc>
                <a:tc>
                  <a:txBody>
                    <a:bodyPr/>
                    <a:lstStyle/>
                    <a:p>
                      <a:r>
                        <a:rPr lang="de-DE" dirty="0"/>
                        <a:t>100 %</a:t>
                      </a:r>
                    </a:p>
                  </a:txBody>
                  <a:tcPr/>
                </a:tc>
                <a:extLst>
                  <a:ext uri="{0D108BD9-81ED-4DB2-BD59-A6C34878D82A}">
                    <a16:rowId xmlns:a16="http://schemas.microsoft.com/office/drawing/2014/main" val="2146274887"/>
                  </a:ext>
                </a:extLst>
              </a:tr>
              <a:tr h="370840">
                <a:tc>
                  <a:txBody>
                    <a:bodyPr/>
                    <a:lstStyle/>
                    <a:p>
                      <a:r>
                        <a:rPr lang="de-DE" dirty="0"/>
                        <a:t>Oberflächen Implementierung</a:t>
                      </a:r>
                    </a:p>
                  </a:txBody>
                  <a:tcPr/>
                </a:tc>
                <a:tc>
                  <a:txBody>
                    <a:bodyPr/>
                    <a:lstStyle/>
                    <a:p>
                      <a:r>
                        <a:rPr lang="de-DE" dirty="0"/>
                        <a:t>100 %</a:t>
                      </a:r>
                    </a:p>
                  </a:txBody>
                  <a:tcPr/>
                </a:tc>
                <a:extLst>
                  <a:ext uri="{0D108BD9-81ED-4DB2-BD59-A6C34878D82A}">
                    <a16:rowId xmlns:a16="http://schemas.microsoft.com/office/drawing/2014/main" val="2101023118"/>
                  </a:ext>
                </a:extLst>
              </a:tr>
              <a:tr h="370840">
                <a:tc>
                  <a:txBody>
                    <a:bodyPr/>
                    <a:lstStyle/>
                    <a:p>
                      <a:r>
                        <a:rPr lang="de-DE" dirty="0"/>
                        <a:t>Schnittstellen </a:t>
                      </a:r>
                    </a:p>
                  </a:txBody>
                  <a:tcPr/>
                </a:tc>
                <a:tc>
                  <a:txBody>
                    <a:bodyPr/>
                    <a:lstStyle/>
                    <a:p>
                      <a:r>
                        <a:rPr lang="de-DE" dirty="0"/>
                        <a:t>60 %</a:t>
                      </a:r>
                    </a:p>
                  </a:txBody>
                  <a:tcPr/>
                </a:tc>
                <a:extLst>
                  <a:ext uri="{0D108BD9-81ED-4DB2-BD59-A6C34878D82A}">
                    <a16:rowId xmlns:a16="http://schemas.microsoft.com/office/drawing/2014/main" val="3399993569"/>
                  </a:ext>
                </a:extLst>
              </a:tr>
              <a:tr h="370840">
                <a:tc>
                  <a:txBody>
                    <a:bodyPr/>
                    <a:lstStyle/>
                    <a:p>
                      <a:r>
                        <a:rPr lang="de-DE" dirty="0"/>
                        <a:t>Tests</a:t>
                      </a:r>
                    </a:p>
                  </a:txBody>
                  <a:tcPr/>
                </a:tc>
                <a:tc>
                  <a:txBody>
                    <a:bodyPr/>
                    <a:lstStyle/>
                    <a:p>
                      <a:r>
                        <a:rPr lang="de-DE" dirty="0"/>
                        <a:t>0 %</a:t>
                      </a:r>
                    </a:p>
                  </a:txBody>
                  <a:tcPr/>
                </a:tc>
                <a:extLst>
                  <a:ext uri="{0D108BD9-81ED-4DB2-BD59-A6C34878D82A}">
                    <a16:rowId xmlns:a16="http://schemas.microsoft.com/office/drawing/2014/main" val="3337308411"/>
                  </a:ext>
                </a:extLst>
              </a:tr>
            </a:tbl>
          </a:graphicData>
        </a:graphic>
      </p:graphicFrame>
      <p:sp>
        <p:nvSpPr>
          <p:cNvPr id="4" name="Textplatzhalter 3">
            <a:extLst>
              <a:ext uri="{FF2B5EF4-FFF2-40B4-BE49-F238E27FC236}">
                <a16:creationId xmlns:a16="http://schemas.microsoft.com/office/drawing/2014/main" id="{E2F00F55-68B7-A84E-ACBA-49464E3BA4B6}"/>
              </a:ext>
            </a:extLst>
          </p:cNvPr>
          <p:cNvSpPr>
            <a:spLocks noGrp="1"/>
          </p:cNvSpPr>
          <p:nvPr>
            <p:ph type="body" sz="half" idx="2"/>
          </p:nvPr>
        </p:nvSpPr>
        <p:spPr/>
        <p:txBody>
          <a:bodyPr/>
          <a:lstStyle/>
          <a:p>
            <a:endParaRPr lang="de-DE"/>
          </a:p>
        </p:txBody>
      </p:sp>
      <p:sp>
        <p:nvSpPr>
          <p:cNvPr id="5" name="Fußzeilenplatzhalter 4">
            <a:extLst>
              <a:ext uri="{FF2B5EF4-FFF2-40B4-BE49-F238E27FC236}">
                <a16:creationId xmlns:a16="http://schemas.microsoft.com/office/drawing/2014/main" id="{18087106-8E1A-404E-A573-254F3D593D46}"/>
              </a:ext>
            </a:extLst>
          </p:cNvPr>
          <p:cNvSpPr>
            <a:spLocks noGrp="1"/>
          </p:cNvSpPr>
          <p:nvPr>
            <p:ph type="ftr" sz="quarter" idx="11"/>
          </p:nvPr>
        </p:nvSpPr>
        <p:spPr/>
        <p:txBody>
          <a:bodyPr/>
          <a:lstStyle/>
          <a:p>
            <a:r>
              <a:rPr lang="en-US"/>
              <a:t>Projektname - E-Health - SoSe 18</a:t>
            </a:r>
            <a:endParaRPr lang="en-US" dirty="0"/>
          </a:p>
        </p:txBody>
      </p:sp>
      <p:sp>
        <p:nvSpPr>
          <p:cNvPr id="6" name="Foliennummernplatzhalter 5">
            <a:extLst>
              <a:ext uri="{FF2B5EF4-FFF2-40B4-BE49-F238E27FC236}">
                <a16:creationId xmlns:a16="http://schemas.microsoft.com/office/drawing/2014/main" id="{B6D24163-C8D7-E34C-BAB2-70434BD9A831}"/>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60598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9A3F8-CCB6-FB4C-97CB-7830AB4D90CF}"/>
              </a:ext>
            </a:extLst>
          </p:cNvPr>
          <p:cNvSpPr>
            <a:spLocks noGrp="1"/>
          </p:cNvSpPr>
          <p:nvPr>
            <p:ph type="title"/>
          </p:nvPr>
        </p:nvSpPr>
        <p:spPr/>
        <p:txBody>
          <a:bodyPr/>
          <a:lstStyle/>
          <a:p>
            <a:r>
              <a:rPr lang="de-DE" dirty="0"/>
              <a:t>Die Anwendung: Homepage</a:t>
            </a:r>
            <a:br>
              <a:rPr lang="de-DE" dirty="0"/>
            </a:br>
            <a:endParaRPr lang="de-DE" dirty="0"/>
          </a:p>
        </p:txBody>
      </p:sp>
      <p:sp>
        <p:nvSpPr>
          <p:cNvPr id="5" name="Foliennummernplatzhalter 4">
            <a:extLst>
              <a:ext uri="{FF2B5EF4-FFF2-40B4-BE49-F238E27FC236}">
                <a16:creationId xmlns:a16="http://schemas.microsoft.com/office/drawing/2014/main" id="{641BD55F-583B-8A4F-BDD2-784E9F70AF87}"/>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Inhaltsplatzhalter 5">
            <a:extLst>
              <a:ext uri="{FF2B5EF4-FFF2-40B4-BE49-F238E27FC236}">
                <a16:creationId xmlns:a16="http://schemas.microsoft.com/office/drawing/2014/main" id="{44CDDDE8-EA27-2C49-95D9-59D2F929BB14}"/>
              </a:ext>
            </a:extLst>
          </p:cNvPr>
          <p:cNvPicPr>
            <a:picLocks noGrp="1" noChangeAspect="1"/>
          </p:cNvPicPr>
          <p:nvPr>
            <p:ph idx="1"/>
          </p:nvPr>
        </p:nvPicPr>
        <p:blipFill>
          <a:blip r:embed="rId2"/>
          <a:stretch>
            <a:fillRect/>
          </a:stretch>
        </p:blipFill>
        <p:spPr>
          <a:xfrm>
            <a:off x="3618408" y="997658"/>
            <a:ext cx="7942988" cy="4260151"/>
          </a:xfrm>
          <a:prstGeom prst="rect">
            <a:avLst/>
          </a:prstGeom>
        </p:spPr>
      </p:pic>
      <p:sp>
        <p:nvSpPr>
          <p:cNvPr id="7" name="Rechteck 6">
            <a:extLst>
              <a:ext uri="{FF2B5EF4-FFF2-40B4-BE49-F238E27FC236}">
                <a16:creationId xmlns:a16="http://schemas.microsoft.com/office/drawing/2014/main" id="{4F46C536-4CF5-4F48-960F-6CB2ACC8E459}"/>
              </a:ext>
            </a:extLst>
          </p:cNvPr>
          <p:cNvSpPr/>
          <p:nvPr/>
        </p:nvSpPr>
        <p:spPr>
          <a:xfrm>
            <a:off x="3618408" y="997658"/>
            <a:ext cx="7938051" cy="4260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ußzeilenplatzhalter 4">
            <a:extLst>
              <a:ext uri="{FF2B5EF4-FFF2-40B4-BE49-F238E27FC236}">
                <a16:creationId xmlns:a16="http://schemas.microsoft.com/office/drawing/2014/main" id="{F7334097-7ED7-AD47-A0C0-74EB08A4FE96}"/>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396091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9A3F8-CCB6-FB4C-97CB-7830AB4D90CF}"/>
              </a:ext>
            </a:extLst>
          </p:cNvPr>
          <p:cNvSpPr>
            <a:spLocks noGrp="1"/>
          </p:cNvSpPr>
          <p:nvPr>
            <p:ph type="title"/>
          </p:nvPr>
        </p:nvSpPr>
        <p:spPr/>
        <p:txBody>
          <a:bodyPr/>
          <a:lstStyle/>
          <a:p>
            <a:r>
              <a:rPr lang="de-DE" dirty="0"/>
              <a:t>Die Anwendung: Personalseite</a:t>
            </a:r>
            <a:br>
              <a:rPr lang="de-DE" dirty="0"/>
            </a:br>
            <a:endParaRPr lang="de-DE" dirty="0"/>
          </a:p>
        </p:txBody>
      </p:sp>
      <p:sp>
        <p:nvSpPr>
          <p:cNvPr id="5" name="Foliennummernplatzhalter 4">
            <a:extLst>
              <a:ext uri="{FF2B5EF4-FFF2-40B4-BE49-F238E27FC236}">
                <a16:creationId xmlns:a16="http://schemas.microsoft.com/office/drawing/2014/main" id="{641BD55F-583B-8A4F-BDD2-784E9F70AF87}"/>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6" name="Inhaltsplatzhalter 5">
            <a:extLst>
              <a:ext uri="{FF2B5EF4-FFF2-40B4-BE49-F238E27FC236}">
                <a16:creationId xmlns:a16="http://schemas.microsoft.com/office/drawing/2014/main" id="{44CDDDE8-EA27-2C49-95D9-59D2F929BB14}"/>
              </a:ext>
            </a:extLst>
          </p:cNvPr>
          <p:cNvPicPr>
            <a:picLocks noGrp="1" noChangeAspect="1"/>
          </p:cNvPicPr>
          <p:nvPr>
            <p:ph idx="1"/>
          </p:nvPr>
        </p:nvPicPr>
        <p:blipFill>
          <a:blip r:embed="rId2"/>
          <a:stretch>
            <a:fillRect/>
          </a:stretch>
        </p:blipFill>
        <p:spPr>
          <a:xfrm>
            <a:off x="3618408" y="997658"/>
            <a:ext cx="7907715" cy="4527653"/>
          </a:xfrm>
          <a:prstGeom prst="rect">
            <a:avLst/>
          </a:prstGeom>
        </p:spPr>
      </p:pic>
      <p:sp>
        <p:nvSpPr>
          <p:cNvPr id="7" name="Rechteck 6">
            <a:extLst>
              <a:ext uri="{FF2B5EF4-FFF2-40B4-BE49-F238E27FC236}">
                <a16:creationId xmlns:a16="http://schemas.microsoft.com/office/drawing/2014/main" id="{4F46C536-4CF5-4F48-960F-6CB2ACC8E459}"/>
              </a:ext>
            </a:extLst>
          </p:cNvPr>
          <p:cNvSpPr/>
          <p:nvPr/>
        </p:nvSpPr>
        <p:spPr>
          <a:xfrm>
            <a:off x="3618408" y="997658"/>
            <a:ext cx="7907715" cy="45276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ußzeilenplatzhalter 4">
            <a:extLst>
              <a:ext uri="{FF2B5EF4-FFF2-40B4-BE49-F238E27FC236}">
                <a16:creationId xmlns:a16="http://schemas.microsoft.com/office/drawing/2014/main" id="{B20B2530-805D-7E48-9AE6-CFDAD10AFC5F}"/>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210125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9A3F8-CCB6-FB4C-97CB-7830AB4D90CF}"/>
              </a:ext>
            </a:extLst>
          </p:cNvPr>
          <p:cNvSpPr>
            <a:spLocks noGrp="1"/>
          </p:cNvSpPr>
          <p:nvPr>
            <p:ph type="title"/>
          </p:nvPr>
        </p:nvSpPr>
        <p:spPr/>
        <p:txBody>
          <a:bodyPr/>
          <a:lstStyle/>
          <a:p>
            <a:r>
              <a:rPr lang="de-DE" dirty="0"/>
              <a:t>Die Anwendung: Patientenseite</a:t>
            </a:r>
            <a:br>
              <a:rPr lang="de-DE" dirty="0"/>
            </a:br>
            <a:endParaRPr lang="de-DE" dirty="0"/>
          </a:p>
        </p:txBody>
      </p:sp>
      <p:sp>
        <p:nvSpPr>
          <p:cNvPr id="5" name="Foliennummernplatzhalter 4">
            <a:extLst>
              <a:ext uri="{FF2B5EF4-FFF2-40B4-BE49-F238E27FC236}">
                <a16:creationId xmlns:a16="http://schemas.microsoft.com/office/drawing/2014/main" id="{641BD55F-583B-8A4F-BDD2-784E9F70AF87}"/>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6" name="Inhaltsplatzhalter 5">
            <a:extLst>
              <a:ext uri="{FF2B5EF4-FFF2-40B4-BE49-F238E27FC236}">
                <a16:creationId xmlns:a16="http://schemas.microsoft.com/office/drawing/2014/main" id="{44CDDDE8-EA27-2C49-95D9-59D2F929BB14}"/>
              </a:ext>
            </a:extLst>
          </p:cNvPr>
          <p:cNvPicPr>
            <a:picLocks noGrp="1" noChangeAspect="1"/>
          </p:cNvPicPr>
          <p:nvPr>
            <p:ph idx="1"/>
          </p:nvPr>
        </p:nvPicPr>
        <p:blipFill>
          <a:blip r:embed="rId2"/>
          <a:stretch>
            <a:fillRect/>
          </a:stretch>
        </p:blipFill>
        <p:spPr>
          <a:xfrm>
            <a:off x="3618407" y="997658"/>
            <a:ext cx="7907715" cy="4163333"/>
          </a:xfrm>
          <a:prstGeom prst="rect">
            <a:avLst/>
          </a:prstGeom>
        </p:spPr>
      </p:pic>
      <p:sp>
        <p:nvSpPr>
          <p:cNvPr id="7" name="Rechteck 6">
            <a:extLst>
              <a:ext uri="{FF2B5EF4-FFF2-40B4-BE49-F238E27FC236}">
                <a16:creationId xmlns:a16="http://schemas.microsoft.com/office/drawing/2014/main" id="{4F46C536-4CF5-4F48-960F-6CB2ACC8E459}"/>
              </a:ext>
            </a:extLst>
          </p:cNvPr>
          <p:cNvSpPr/>
          <p:nvPr/>
        </p:nvSpPr>
        <p:spPr>
          <a:xfrm>
            <a:off x="3618408" y="978204"/>
            <a:ext cx="7907715" cy="4182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ußzeilenplatzhalter 4">
            <a:extLst>
              <a:ext uri="{FF2B5EF4-FFF2-40B4-BE49-F238E27FC236}">
                <a16:creationId xmlns:a16="http://schemas.microsoft.com/office/drawing/2014/main" id="{641E4AA9-DDC1-F448-AFAB-C45AFAFE3802}"/>
              </a:ext>
            </a:extLst>
          </p:cNvPr>
          <p:cNvSpPr>
            <a:spLocks noGrp="1"/>
          </p:cNvSpPr>
          <p:nvPr>
            <p:ph type="ftr" sz="quarter" idx="11"/>
          </p:nvPr>
        </p:nvSpPr>
        <p:spPr>
          <a:xfrm>
            <a:off x="3869268" y="6356350"/>
            <a:ext cx="5911517" cy="365125"/>
          </a:xfrm>
        </p:spPr>
        <p:txBody>
          <a:bodyPr/>
          <a:lstStyle/>
          <a:p>
            <a:r>
              <a:rPr lang="en-US" dirty="0"/>
              <a:t>Gruppe M - E-Health - </a:t>
            </a:r>
            <a:r>
              <a:rPr lang="en-US" dirty="0" err="1"/>
              <a:t>SoSe</a:t>
            </a:r>
            <a:r>
              <a:rPr lang="en-US" dirty="0"/>
              <a:t> 18</a:t>
            </a:r>
          </a:p>
        </p:txBody>
      </p:sp>
    </p:spTree>
    <p:extLst>
      <p:ext uri="{BB962C8B-B14F-4D97-AF65-F5344CB8AC3E}">
        <p14:creationId xmlns:p14="http://schemas.microsoft.com/office/powerpoint/2010/main" val="1418597503"/>
      </p:ext>
    </p:extLst>
  </p:cSld>
  <p:clrMapOvr>
    <a:masterClrMapping/>
  </p:clrMapOvr>
</p:sld>
</file>

<file path=ppt/theme/theme1.xml><?xml version="1.0" encoding="utf-8"?>
<a:theme xmlns:a="http://schemas.openxmlformats.org/drawingml/2006/main" name="Rahmen">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TM03457475[[fn=Rahmen]]</Template>
  <TotalTime>0</TotalTime>
  <Words>233</Words>
  <Application>Microsoft Macintosh PowerPoint</Application>
  <PresentationFormat>Breitbild</PresentationFormat>
  <Paragraphs>62</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Calibri</vt:lpstr>
      <vt:lpstr>Corbel</vt:lpstr>
      <vt:lpstr>Wingdings 2</vt:lpstr>
      <vt:lpstr>Rahmen</vt:lpstr>
      <vt:lpstr>Digitales Wartezimmer</vt:lpstr>
      <vt:lpstr>Agenda</vt:lpstr>
      <vt:lpstr>Zielerklärung</vt:lpstr>
      <vt:lpstr>Lösungskonzept</vt:lpstr>
      <vt:lpstr>Lösungskonzept</vt:lpstr>
      <vt:lpstr>Aufgaben</vt:lpstr>
      <vt:lpstr>Die Anwendung: Homepage </vt:lpstr>
      <vt:lpstr>Die Anwendung: Personalseite </vt:lpstr>
      <vt:lpstr>Die Anwendung: Patientenseite </vt:lpstr>
      <vt:lpstr>Arbeitsaufwand in Stunden</vt:lpstr>
      <vt:lpstr>Aktuelle Probleme und Risiken</vt:lpstr>
      <vt:lpstr>Next Steps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Innovationsmanagement</dc:title>
  <dc:creator>Hatidja Dilji</dc:creator>
  <cp:lastModifiedBy>Akeban Sivalingam</cp:lastModifiedBy>
  <cp:revision>65</cp:revision>
  <dcterms:created xsi:type="dcterms:W3CDTF">2017-12-08T07:43:20Z</dcterms:created>
  <dcterms:modified xsi:type="dcterms:W3CDTF">2018-06-08T07:04:20Z</dcterms:modified>
</cp:coreProperties>
</file>