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8" r:id="rId4"/>
    <p:sldId id="259" r:id="rId5"/>
    <p:sldId id="271" r:id="rId6"/>
    <p:sldId id="264" r:id="rId7"/>
    <p:sldId id="266" r:id="rId8"/>
    <p:sldId id="267" r:id="rId9"/>
    <p:sldId id="268" r:id="rId10"/>
    <p:sldId id="269" r:id="rId11"/>
    <p:sldId id="270" r:id="rId12"/>
    <p:sldId id="272" r:id="rId13"/>
    <p:sldId id="265" r:id="rId14"/>
    <p:sldId id="261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4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3/27/16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3/27/16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3/27/16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2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5400" dirty="0"/>
              <a:t>基于负载分析的功率预测工具设计与实现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zh-CN" altLang="en-US" dirty="0" smtClean="0"/>
              <a:t>指导教师：都志辉老师</a:t>
            </a:r>
          </a:p>
          <a:p>
            <a:pPr algn="r"/>
            <a:r>
              <a:rPr kumimoji="1" lang="zh-CN" altLang="en-US" dirty="0" smtClean="0"/>
              <a:t>马晓彬 </a:t>
            </a:r>
            <a:r>
              <a:rPr kumimoji="1" lang="en-US" altLang="zh-CN" dirty="0" smtClean="0"/>
              <a:t>2012011402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5168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测试结果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01" y="3188116"/>
            <a:ext cx="7620000" cy="2540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683009" y="5745383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基本块</a:t>
            </a:r>
            <a:r>
              <a:rPr kumimoji="1" lang="en-US" altLang="zh-CN" dirty="0"/>
              <a:t>2</a:t>
            </a:r>
            <a:endParaRPr kumimoji="1" lang="zh-CN" altLang="en-US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9412267" y="537605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不同基本块组成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192" y="832000"/>
            <a:ext cx="6535568" cy="181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660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测试结果</a:t>
            </a:r>
            <a:endParaRPr kumimoji="1"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lang="zh-CN" altLang="en-US" dirty="0" smtClean="0"/>
              <a:t>     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simpoint</a:t>
            </a:r>
            <a:r>
              <a:rPr lang="zh-CN" altLang="en-US" dirty="0" smtClean="0"/>
              <a:t>寻找到的具有特征性的基本块粒度偏小</a:t>
            </a:r>
          </a:p>
          <a:p>
            <a:pPr lvl="1">
              <a:buFont typeface="Wingdings" charset="2"/>
              <a:buChar char="l"/>
            </a:pPr>
            <a:r>
              <a:rPr lang="zh-CN" altLang="en-US" dirty="0"/>
              <a:t> </a:t>
            </a:r>
            <a:r>
              <a:rPr lang="zh-CN" altLang="en-US" dirty="0" smtClean="0"/>
              <a:t>    受循环次数影响较大</a:t>
            </a:r>
            <a:endParaRPr lang="zh-CN" altLang="en-US" dirty="0" smtClean="0"/>
          </a:p>
          <a:p>
            <a:pPr lvl="1">
              <a:buFont typeface="Wingdings" charset="2"/>
              <a:buChar char="l"/>
            </a:pPr>
            <a:r>
              <a:rPr lang="zh-CN" altLang="en-US" dirty="0"/>
              <a:t> </a:t>
            </a:r>
            <a:r>
              <a:rPr lang="zh-CN" altLang="en-US" dirty="0" smtClean="0"/>
              <a:t>    寻找更加合适大小的描述（一个时间片段，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条指令或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个时钟周期）</a:t>
            </a:r>
          </a:p>
          <a:p>
            <a:pPr lvl="1">
              <a:buFont typeface="Wingdings" charset="2"/>
              <a:buChar char="l"/>
            </a:pPr>
            <a:r>
              <a:rPr lang="zh-CN" altLang="en-US" dirty="0"/>
              <a:t> </a:t>
            </a:r>
            <a:r>
              <a:rPr lang="zh-CN" altLang="en-US" dirty="0" smtClean="0"/>
              <a:t>    通过循环展开增强稳定性</a:t>
            </a:r>
          </a:p>
          <a:p>
            <a:pPr lvl="1">
              <a:buFont typeface="Wingdings" charset="2"/>
              <a:buChar char="l"/>
            </a:pPr>
            <a:r>
              <a:rPr lang="zh-CN" altLang="en-US" dirty="0"/>
              <a:t> </a:t>
            </a:r>
            <a:r>
              <a:rPr lang="zh-CN" altLang="en-US" dirty="0" smtClean="0"/>
              <a:t>    通过直接编写测试代码 反编译汇编代码采样</a:t>
            </a:r>
          </a:p>
        </p:txBody>
      </p:sp>
    </p:spTree>
    <p:extLst>
      <p:ext uri="{BB962C8B-B14F-4D97-AF65-F5344CB8AC3E}">
        <p14:creationId xmlns:p14="http://schemas.microsoft.com/office/powerpoint/2010/main" val="760466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测试结果</a:t>
            </a:r>
            <a:endParaRPr kumimoji="1"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lang="zh-CN" altLang="en-US" dirty="0"/>
              <a:t> </a:t>
            </a:r>
            <a:r>
              <a:rPr lang="zh-CN" altLang="en-US" dirty="0" smtClean="0"/>
              <a:t>    </a:t>
            </a:r>
            <a:r>
              <a:rPr lang="zh-CN" altLang="en-US" dirty="0" smtClean="0"/>
              <a:t>对测试机器的要求较高</a:t>
            </a:r>
          </a:p>
          <a:p>
            <a:pPr lvl="1">
              <a:buFont typeface="Wingdings" charset="2"/>
              <a:buChar char="l"/>
            </a:pPr>
            <a:r>
              <a:rPr lang="zh-CN" altLang="en-US" dirty="0" smtClean="0"/>
              <a:t>     普通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MSR</a:t>
            </a:r>
            <a:r>
              <a:rPr lang="zh-CN" altLang="en-US" dirty="0" smtClean="0"/>
              <a:t>寄存器不够全面</a:t>
            </a:r>
          </a:p>
          <a:p>
            <a:pPr lvl="1">
              <a:buFont typeface="Wingdings" charset="2"/>
              <a:buChar char="l"/>
            </a:pPr>
            <a:r>
              <a:rPr lang="zh-CN" altLang="en-US" dirty="0" smtClean="0"/>
              <a:t>     多线程同时运算有利于减小误差</a:t>
            </a:r>
          </a:p>
          <a:p>
            <a:pPr lvl="1">
              <a:buFont typeface="Wingdings" charset="2"/>
              <a:buChar char="l"/>
            </a:pPr>
            <a:r>
              <a:rPr lang="zh-CN" altLang="en-US" dirty="0" smtClean="0"/>
              <a:t>     发现的问题需要解决</a:t>
            </a:r>
            <a:endParaRPr lang="zh-CN" altLang="en-US" dirty="0" smtClean="0"/>
          </a:p>
          <a:p>
            <a:pPr>
              <a:buFont typeface="Wingdings" charset="2"/>
              <a:buChar char="l"/>
            </a:pPr>
            <a:r>
              <a:rPr kumimoji="1" lang="zh-CN" altLang="en-US" dirty="0" smtClean="0"/>
              <a:t>     软件问题带来的扰动需要解决</a:t>
            </a:r>
          </a:p>
          <a:p>
            <a:pPr lvl="1">
              <a:buFont typeface="Wingdings" charset="2"/>
              <a:buChar char="l"/>
            </a:pPr>
            <a:r>
              <a:rPr kumimoji="1" lang="zh-CN" altLang="en-US" dirty="0" smtClean="0"/>
              <a:t>     多次测量</a:t>
            </a:r>
          </a:p>
          <a:p>
            <a:pPr lvl="1">
              <a:buFont typeface="Wingdings" charset="2"/>
              <a:buChar char="l"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提出新的测试方法</a:t>
            </a:r>
            <a:endParaRPr kumimoji="1" lang="zh-CN" altLang="en-US" dirty="0"/>
          </a:p>
          <a:p>
            <a:pPr>
              <a:buFont typeface="Wingdings" charset="2"/>
              <a:buChar char="l"/>
            </a:pPr>
            <a:r>
              <a:rPr kumimoji="1" lang="zh-CN" altLang="en-US" dirty="0" smtClean="0"/>
              <a:t>     模型预期</a:t>
            </a:r>
          </a:p>
          <a:p>
            <a:pPr lvl="1">
              <a:buFont typeface="Wingdings" charset="2"/>
              <a:buChar char="l"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找到一定数量指令或一定时钟周期内，指令类型或结构上的特征和能耗的关系</a:t>
            </a:r>
            <a:endParaRPr kumimoji="1" lang="zh-CN" altLang="en-US" dirty="0"/>
          </a:p>
          <a:p>
            <a:pPr lvl="1">
              <a:buFont typeface="Wingdings" charset="2"/>
              <a:buChar char="l"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针对不同硬件平台改变常数参数</a:t>
            </a:r>
          </a:p>
        </p:txBody>
      </p:sp>
    </p:spTree>
    <p:extLst>
      <p:ext uri="{BB962C8B-B14F-4D97-AF65-F5344CB8AC3E}">
        <p14:creationId xmlns:p14="http://schemas.microsoft.com/office/powerpoint/2010/main" val="275142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问题与反思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l"/>
            </a:pPr>
            <a:r>
              <a:rPr lang="zh-CN" altLang="en-US" dirty="0" smtClean="0"/>
              <a:t>     </a:t>
            </a:r>
            <a:r>
              <a:rPr lang="zh-CN" altLang="en-US" dirty="0" smtClean="0"/>
              <a:t>了解当前国际相关领域的最新进展</a:t>
            </a:r>
          </a:p>
          <a:p>
            <a:pPr>
              <a:buFont typeface="Wingdings" charset="2"/>
              <a:buChar char="l"/>
            </a:pPr>
            <a:r>
              <a:rPr lang="zh-CN" altLang="en-US" dirty="0"/>
              <a:t> </a:t>
            </a:r>
            <a:r>
              <a:rPr lang="zh-CN" altLang="en-US" dirty="0" smtClean="0"/>
              <a:t>    实验测量的部分多变的因素</a:t>
            </a:r>
          </a:p>
          <a:p>
            <a:pPr lvl="1">
              <a:buFont typeface="Wingdings" charset="2"/>
              <a:buChar char="l"/>
            </a:pPr>
            <a:r>
              <a:rPr lang="zh-CN" altLang="en-US" dirty="0"/>
              <a:t> </a:t>
            </a:r>
            <a:r>
              <a:rPr lang="zh-CN" altLang="en-US" dirty="0" smtClean="0"/>
              <a:t>    硬件因素造成的不稳定性和系统误差</a:t>
            </a:r>
          </a:p>
          <a:p>
            <a:pPr lvl="1">
              <a:buFont typeface="Wingdings" charset="2"/>
              <a:buChar char="l"/>
            </a:pPr>
            <a:r>
              <a:rPr lang="zh-CN" altLang="en-US" dirty="0"/>
              <a:t> </a:t>
            </a:r>
            <a:r>
              <a:rPr lang="zh-CN" altLang="en-US" dirty="0" smtClean="0"/>
              <a:t>    测量手段的不严谨处</a:t>
            </a:r>
            <a:endParaRPr lang="zh-CN" altLang="en-US" dirty="0"/>
          </a:p>
          <a:p>
            <a:pPr>
              <a:buFont typeface="Wingdings" charset="2"/>
              <a:buChar char="l"/>
            </a:pPr>
            <a:r>
              <a:rPr lang="zh-CN" altLang="en-US" dirty="0"/>
              <a:t>     </a:t>
            </a:r>
            <a:r>
              <a:rPr lang="zh-CN" altLang="en-US" dirty="0" smtClean="0"/>
              <a:t>大量测试大码块的寄存器访存问题</a:t>
            </a:r>
          </a:p>
          <a:p>
            <a:pPr lvl="1">
              <a:buFont typeface="Wingdings" charset="2"/>
              <a:buChar char="l"/>
            </a:pPr>
            <a:r>
              <a:rPr lang="zh-CN" altLang="en-US" dirty="0"/>
              <a:t> </a:t>
            </a:r>
            <a:r>
              <a:rPr lang="zh-CN" altLang="en-US" dirty="0" smtClean="0"/>
              <a:t>    由图可见</a:t>
            </a:r>
            <a:r>
              <a:rPr lang="en-US" altLang="zh-CN" dirty="0" smtClean="0"/>
              <a:t>DRAM</a:t>
            </a:r>
            <a:r>
              <a:rPr lang="zh-CN" altLang="en-US" dirty="0" smtClean="0"/>
              <a:t>对能耗影响极小，组要集中在</a:t>
            </a:r>
            <a:r>
              <a:rPr lang="en-US" altLang="zh-CN" dirty="0" smtClean="0"/>
              <a:t>PP0</a:t>
            </a:r>
            <a:r>
              <a:rPr lang="zh-CN" altLang="en-US" dirty="0" smtClean="0"/>
              <a:t>的变化</a:t>
            </a:r>
          </a:p>
          <a:p>
            <a:pPr lvl="1">
              <a:buFont typeface="Wingdings" charset="2"/>
              <a:buChar char="l"/>
            </a:pPr>
            <a:r>
              <a:rPr lang="zh-CN" altLang="en-US" dirty="0"/>
              <a:t> </a:t>
            </a:r>
            <a:r>
              <a:rPr lang="zh-CN" altLang="en-US" dirty="0" smtClean="0"/>
              <a:t>    设计实验测量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缺失等对能耗的影响</a:t>
            </a:r>
            <a:endParaRPr lang="zh-CN" altLang="en-US" dirty="0" smtClean="0"/>
          </a:p>
          <a:p>
            <a:pPr>
              <a:buFont typeface="Wingdings" charset="2"/>
              <a:buChar char="l"/>
            </a:pP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20</a:t>
            </a:r>
            <a:r>
              <a:rPr kumimoji="1" lang="zh-CN" altLang="en-US" dirty="0" smtClean="0"/>
              <a:t>个物理核心中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个</a:t>
            </a:r>
            <a:r>
              <a:rPr kumimoji="1" lang="zh-CN" altLang="en-US" dirty="0" smtClean="0"/>
              <a:t>核的空闲问题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5655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工作计划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l"/>
            </a:pPr>
            <a:r>
              <a:rPr lang="zh-CN" altLang="en-US" dirty="0" smtClean="0"/>
              <a:t>     </a:t>
            </a:r>
            <a:r>
              <a:rPr lang="zh-CN" altLang="en-US" dirty="0" smtClean="0"/>
              <a:t>通过已有的实验结果总结</a:t>
            </a:r>
            <a:r>
              <a:rPr lang="zh-CN" altLang="zh-CN" dirty="0" smtClean="0"/>
              <a:t>一</a:t>
            </a:r>
            <a:r>
              <a:rPr lang="zh-CN" altLang="zh-CN" dirty="0"/>
              <a:t>套描述</a:t>
            </a:r>
            <a:r>
              <a:rPr lang="zh-CN" altLang="zh-CN" dirty="0" smtClean="0"/>
              <a:t>程序</a:t>
            </a:r>
            <a:r>
              <a:rPr lang="zh-CN" altLang="en-US" dirty="0" smtClean="0"/>
              <a:t>行为特征和</a:t>
            </a:r>
            <a:r>
              <a:rPr lang="zh-CN" altLang="zh-CN" dirty="0" smtClean="0"/>
              <a:t>能</a:t>
            </a:r>
            <a:r>
              <a:rPr lang="zh-CN" altLang="zh-CN" dirty="0"/>
              <a:t>耗</a:t>
            </a:r>
            <a:r>
              <a:rPr lang="zh-CN" altLang="zh-CN" dirty="0" smtClean="0"/>
              <a:t>特征</a:t>
            </a:r>
            <a:r>
              <a:rPr lang="zh-CN" altLang="en-US" dirty="0" smtClean="0"/>
              <a:t>关系</a:t>
            </a:r>
            <a:r>
              <a:rPr lang="zh-CN" altLang="zh-CN" dirty="0" smtClean="0"/>
              <a:t>的模型</a:t>
            </a:r>
            <a:endParaRPr lang="zh-CN" altLang="en-US" dirty="0" smtClean="0"/>
          </a:p>
          <a:p>
            <a:pPr>
              <a:buFont typeface="Wingdings" charset="2"/>
              <a:buChar char="l"/>
            </a:pPr>
            <a:r>
              <a:rPr lang="zh-CN" altLang="en-US" dirty="0" smtClean="0"/>
              <a:t>     </a:t>
            </a:r>
            <a:r>
              <a:rPr lang="zh-CN" altLang="zh-CN" dirty="0" smtClean="0"/>
              <a:t>依靠</a:t>
            </a:r>
            <a:r>
              <a:rPr lang="zh-CN" altLang="zh-CN" dirty="0"/>
              <a:t>模型给出一个程序各个部分的能耗</a:t>
            </a:r>
            <a:r>
              <a:rPr lang="zh-CN" altLang="zh-CN" dirty="0" smtClean="0"/>
              <a:t>预测</a:t>
            </a:r>
            <a:endParaRPr lang="zh-CN" altLang="en-US" dirty="0"/>
          </a:p>
          <a:p>
            <a:pPr>
              <a:buFont typeface="Wingdings" charset="2"/>
              <a:buChar char="l"/>
            </a:pPr>
            <a:r>
              <a:rPr lang="zh-CN" altLang="en-US" dirty="0" smtClean="0"/>
              <a:t>     </a:t>
            </a:r>
            <a:r>
              <a:rPr lang="zh-CN" altLang="en-US" dirty="0" smtClean="0"/>
              <a:t>编写工具</a:t>
            </a:r>
            <a:r>
              <a:rPr lang="zh-CN" altLang="en-US" dirty="0" smtClean="0"/>
              <a:t>寻找</a:t>
            </a:r>
            <a:r>
              <a:rPr lang="zh-CN" altLang="zh-CN" dirty="0" smtClean="0"/>
              <a:t>一</a:t>
            </a:r>
            <a:r>
              <a:rPr lang="zh-CN" altLang="zh-CN" dirty="0"/>
              <a:t>个程序中对能耗影响较大的片段，并估计其</a:t>
            </a:r>
            <a:r>
              <a:rPr lang="zh-CN" altLang="zh-CN" dirty="0" smtClean="0"/>
              <a:t>能</a:t>
            </a:r>
            <a:r>
              <a:rPr lang="zh-CN" altLang="zh-CN" dirty="0" smtClean="0"/>
              <a:t>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9621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0306" y="5475643"/>
            <a:ext cx="4862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/>
              <a:t>THANKS</a:t>
            </a:r>
            <a:r>
              <a:rPr kumimoji="1" lang="en-US" altLang="zh-CN" sz="3600" dirty="0"/>
              <a:t>.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495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工作计划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l"/>
            </a:pPr>
            <a:r>
              <a:rPr kumimoji="1" lang="zh-CN" altLang="en-US" dirty="0" smtClean="0"/>
              <a:t>     熟悉工具的使用，确定</a:t>
            </a:r>
            <a:r>
              <a:rPr kumimoji="1" lang="zh-CN" altLang="en-US" dirty="0"/>
              <a:t>实验</a:t>
            </a:r>
            <a:r>
              <a:rPr kumimoji="1" lang="zh-CN" altLang="en-US" dirty="0" smtClean="0"/>
              <a:t>测量手段</a:t>
            </a:r>
          </a:p>
          <a:p>
            <a:pPr>
              <a:buFont typeface="Wingdings" charset="2"/>
              <a:buChar char="l"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通过工具测量程序能耗，观察程序</a:t>
            </a:r>
            <a:r>
              <a:rPr kumimoji="1" lang="zh-CN" altLang="en-US" dirty="0"/>
              <a:t>的能耗特征</a:t>
            </a:r>
            <a:endParaRPr kumimoji="1" lang="zh-CN" altLang="en-US" dirty="0" smtClean="0"/>
          </a:p>
          <a:p>
            <a:pPr>
              <a:buFont typeface="Wingdings" charset="2"/>
              <a:buChar char="l"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结合程序行为特征和测量得到的结果，制定模型</a:t>
            </a:r>
          </a:p>
          <a:p>
            <a:pPr>
              <a:buFont typeface="Wingdings" charset="2"/>
              <a:buChar char="l"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通过模型测量典型程序，寻找有意义的优化方式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727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l"/>
            </a:pPr>
            <a:r>
              <a:rPr lang="en-US" altLang="zh-CN" dirty="0" smtClean="0"/>
              <a:t>RAPL</a:t>
            </a:r>
            <a:r>
              <a:rPr lang="zh-CN" altLang="en-US" dirty="0" smtClean="0"/>
              <a:t>  </a:t>
            </a:r>
            <a:r>
              <a:rPr lang="zh-CN" altLang="en-US" dirty="0" smtClean="0"/>
              <a:t>管理</a:t>
            </a:r>
            <a:r>
              <a:rPr lang="en-US" altLang="zh-CN" dirty="0" smtClean="0"/>
              <a:t>daemon</a:t>
            </a:r>
            <a:r>
              <a:rPr lang="zh-CN" altLang="en-US" dirty="0" smtClean="0"/>
              <a:t>进程、</a:t>
            </a:r>
            <a:r>
              <a:rPr lang="en-US" altLang="zh-CN" dirty="0" err="1" smtClean="0"/>
              <a:t>taskset</a:t>
            </a:r>
            <a:r>
              <a:rPr lang="zh-CN" altLang="en-US" dirty="0" smtClean="0"/>
              <a:t>同步操作</a:t>
            </a:r>
            <a:endParaRPr lang="zh-CN" altLang="en-US" dirty="0" smtClean="0"/>
          </a:p>
          <a:p>
            <a:pPr>
              <a:buFont typeface="Wingdings" charset="2"/>
              <a:buChar char="l"/>
            </a:pPr>
            <a:r>
              <a:rPr lang="zh-CN" altLang="en-US" dirty="0" smtClean="0"/>
              <a:t> </a:t>
            </a:r>
            <a:r>
              <a:rPr lang="en-US" altLang="zh-CN" dirty="0" err="1" smtClean="0"/>
              <a:t>likwid</a:t>
            </a:r>
            <a:r>
              <a:rPr lang="zh-CN" altLang="en-US" dirty="0" smtClean="0"/>
              <a:t> 不同硬件平台的测试 寄存器种类 预编译测试集 </a:t>
            </a:r>
            <a:r>
              <a:rPr lang="en-US" altLang="zh-CN" dirty="0" err="1" smtClean="0"/>
              <a:t>gnuplot</a:t>
            </a:r>
            <a:r>
              <a:rPr lang="zh-CN" altLang="en-US" dirty="0" smtClean="0"/>
              <a:t>和图形界面</a:t>
            </a:r>
            <a:endParaRPr lang="zh-CN" altLang="en-US" dirty="0" smtClean="0"/>
          </a:p>
          <a:p>
            <a:pPr lvl="1">
              <a:buFont typeface="Wingdings" charset="2"/>
              <a:buChar char="l"/>
            </a:pPr>
            <a:r>
              <a:rPr kumimoji="1" lang="en-US" altLang="zh-CN" dirty="0" err="1" smtClean="0"/>
              <a:t>Likwid-perfscope</a:t>
            </a:r>
            <a:endParaRPr kumimoji="1" lang="zh-CN" altLang="en-US" dirty="0" smtClean="0"/>
          </a:p>
          <a:p>
            <a:pPr lvl="1">
              <a:buFont typeface="Wingdings" charset="2"/>
              <a:buChar char="l"/>
            </a:pPr>
            <a:r>
              <a:rPr kumimoji="1" lang="en-US" altLang="zh-CN" dirty="0" err="1" smtClean="0"/>
              <a:t>Likwid-perfctr</a:t>
            </a:r>
            <a:endParaRPr kumimoji="1" lang="zh-CN" altLang="en-US" dirty="0" smtClean="0"/>
          </a:p>
          <a:p>
            <a:pPr lvl="1">
              <a:buFont typeface="Wingdings" charset="2"/>
              <a:buChar char="l"/>
            </a:pPr>
            <a:r>
              <a:rPr kumimoji="1" lang="en-US" altLang="zh-CN" dirty="0" err="1" smtClean="0"/>
              <a:t>Likwid-powermeter</a:t>
            </a:r>
            <a:endParaRPr kumimoji="1" lang="zh-CN" altLang="en-US" dirty="0" smtClean="0"/>
          </a:p>
          <a:p>
            <a:pPr>
              <a:buFont typeface="Wingdings" charset="2"/>
              <a:buChar char="l"/>
            </a:pPr>
            <a:r>
              <a:rPr kumimoji="1" lang="en-US" altLang="zh-CN" dirty="0" err="1" smtClean="0"/>
              <a:t>Simpoint</a:t>
            </a:r>
            <a:r>
              <a:rPr kumimoji="1" lang="zh-CN" altLang="en-US" dirty="0" smtClean="0"/>
              <a:t> 代码编译问题</a:t>
            </a:r>
          </a:p>
          <a:p>
            <a:pPr>
              <a:buFont typeface="Wingdings" charset="2"/>
              <a:buChar char="l"/>
            </a:pPr>
            <a:r>
              <a:rPr kumimoji="1" lang="en-US" altLang="zh-CN" dirty="0" err="1" smtClean="0"/>
              <a:t>Valgrind</a:t>
            </a:r>
            <a:r>
              <a:rPr kumimoji="1" lang="zh-CN" altLang="en-US" dirty="0" smtClean="0"/>
              <a:t> 生成</a:t>
            </a:r>
            <a:r>
              <a:rPr kumimoji="1" lang="en-US" altLang="zh-CN" dirty="0" err="1" smtClean="0"/>
              <a:t>bbv</a:t>
            </a:r>
            <a:r>
              <a:rPr kumimoji="1" lang="zh-CN" altLang="en-US" dirty="0" smtClean="0"/>
              <a:t>以及对对应基本块的</a:t>
            </a:r>
            <a:r>
              <a:rPr kumimoji="1" lang="en-US" altLang="zh-CN" dirty="0" smtClean="0"/>
              <a:t>pc</a:t>
            </a:r>
            <a:endParaRPr kumimoji="1" lang="zh-CN" altLang="en-US" dirty="0" smtClean="0"/>
          </a:p>
          <a:p>
            <a:pPr>
              <a:buFont typeface="Wingdings" charset="2"/>
              <a:buChar char="l"/>
            </a:pPr>
            <a:r>
              <a:rPr kumimoji="1" lang="en-US" altLang="zh-CN" dirty="0" smtClean="0"/>
              <a:t>Linux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Shell</a:t>
            </a:r>
            <a:r>
              <a:rPr kumimoji="1" lang="zh-CN" altLang="en-US" dirty="0" smtClean="0"/>
              <a:t> 语法小问题</a:t>
            </a:r>
            <a:r>
              <a:rPr kumimoji="1" lang="en-US" altLang="zh-CN" dirty="0" smtClean="0"/>
              <a:t>while[]</a:t>
            </a:r>
            <a:r>
              <a:rPr kumimoji="1" lang="zh-CN" altLang="en-US" dirty="0" smtClean="0"/>
              <a:t> 字符格式</a:t>
            </a:r>
          </a:p>
          <a:p>
            <a:pPr>
              <a:buFont typeface="Wingdings" charset="2"/>
              <a:buChar char="l"/>
            </a:pPr>
            <a:r>
              <a:rPr kumimoji="1" lang="en-US" altLang="zh-CN" dirty="0" err="1" smtClean="0"/>
              <a:t>Matplotlib</a:t>
            </a:r>
            <a:r>
              <a:rPr kumimoji="1" lang="zh-CN" altLang="en-US" dirty="0" smtClean="0"/>
              <a:t> 安装需要重启、画完图需要清空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40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实验手段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lang="zh-CN" altLang="en-US" dirty="0" smtClean="0"/>
              <a:t>     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valgrind+simpoint</a:t>
            </a:r>
            <a:r>
              <a:rPr lang="zh-CN" altLang="en-US" dirty="0" smtClean="0"/>
              <a:t>跟踪代码提取特征程序段</a:t>
            </a:r>
          </a:p>
          <a:p>
            <a:pPr lvl="1">
              <a:buFont typeface="Wingdings" charset="2"/>
              <a:buChar char="l"/>
            </a:pPr>
            <a:r>
              <a:rPr lang="zh-CN" altLang="en-US" dirty="0"/>
              <a:t> </a:t>
            </a:r>
            <a:r>
              <a:rPr lang="zh-CN" altLang="en-US" dirty="0" smtClean="0"/>
              <a:t>    生成特征</a:t>
            </a:r>
            <a:r>
              <a:rPr lang="en-US" altLang="zh-CN" dirty="0" smtClean="0"/>
              <a:t>interval</a:t>
            </a:r>
            <a:endParaRPr lang="zh-CN" altLang="en-US" dirty="0" smtClean="0"/>
          </a:p>
          <a:p>
            <a:pPr lvl="1">
              <a:buFont typeface="Wingdings" charset="2"/>
              <a:buChar char="l"/>
            </a:pPr>
            <a:r>
              <a:rPr lang="zh-CN" altLang="en-US" dirty="0"/>
              <a:t> </a:t>
            </a:r>
            <a:r>
              <a:rPr lang="zh-CN" altLang="en-US" dirty="0" smtClean="0"/>
              <a:t>    提取其中占比较大的基本块</a:t>
            </a:r>
          </a:p>
          <a:p>
            <a:pPr lvl="1">
              <a:buFont typeface="Wingdings" charset="2"/>
              <a:buChar char="l"/>
            </a:pPr>
            <a:r>
              <a:rPr lang="zh-CN" altLang="en-US" dirty="0"/>
              <a:t> </a:t>
            </a:r>
            <a:r>
              <a:rPr lang="zh-CN" altLang="en-US" dirty="0" smtClean="0"/>
              <a:t>    统计指令种类</a:t>
            </a:r>
            <a:endParaRPr lang="zh-CN" altLang="en-US" dirty="0" smtClean="0"/>
          </a:p>
          <a:p>
            <a:pPr>
              <a:buFont typeface="Wingdings" charset="2"/>
              <a:buChar char="l"/>
            </a:pPr>
            <a:r>
              <a:rPr lang="zh-CN" altLang="en-US" dirty="0" smtClean="0"/>
              <a:t>     </a:t>
            </a:r>
            <a:r>
              <a:rPr lang="zh-CN" altLang="en-US" dirty="0" smtClean="0"/>
              <a:t>使用汇编语言构造小的测试代码片段</a:t>
            </a:r>
          </a:p>
          <a:p>
            <a:pPr lvl="1">
              <a:buFont typeface="Wingdings" charset="2"/>
              <a:buChar char="l"/>
            </a:pPr>
            <a:r>
              <a:rPr lang="zh-CN" altLang="en-US" dirty="0"/>
              <a:t> </a:t>
            </a:r>
            <a:r>
              <a:rPr lang="zh-CN" altLang="en-US" dirty="0" smtClean="0"/>
              <a:t>   增加循环</a:t>
            </a:r>
            <a:endParaRPr lang="zh-CN" altLang="en-US" dirty="0" smtClean="0"/>
          </a:p>
          <a:p>
            <a:pPr lvl="1">
              <a:buFont typeface="Wingdings" charset="2"/>
              <a:buChar char="l"/>
            </a:pPr>
            <a:r>
              <a:rPr lang="zh-CN" altLang="en-US" dirty="0" smtClean="0"/>
              <a:t>    循环展开</a:t>
            </a:r>
          </a:p>
          <a:p>
            <a:pPr lvl="1">
              <a:buFont typeface="Wingdings" charset="2"/>
              <a:buChar char="l"/>
            </a:pPr>
            <a:r>
              <a:rPr lang="zh-CN" altLang="en-US" dirty="0"/>
              <a:t> </a:t>
            </a:r>
            <a:r>
              <a:rPr lang="zh-CN" altLang="en-US" dirty="0" smtClean="0"/>
              <a:t>   制造</a:t>
            </a:r>
            <a:r>
              <a:rPr lang="en-US" altLang="zh-CN" dirty="0" err="1" smtClean="0"/>
              <a:t>bss</a:t>
            </a:r>
            <a:r>
              <a:rPr lang="zh-CN" altLang="en-US" dirty="0" smtClean="0"/>
              <a:t>段、修改寄存器防止出现段错误</a:t>
            </a:r>
          </a:p>
          <a:p>
            <a:pPr lvl="1">
              <a:buFont typeface="Wingdings" charset="2"/>
              <a:buChar char="l"/>
            </a:pPr>
            <a:r>
              <a:rPr lang="zh-CN" altLang="en-US" dirty="0" smtClean="0"/>
              <a:t>    </a:t>
            </a:r>
          </a:p>
          <a:p>
            <a:pPr>
              <a:buFont typeface="Wingdings" charset="2"/>
              <a:buChar char="l"/>
            </a:pPr>
            <a:r>
              <a:rPr lang="zh-CN" altLang="en-US" dirty="0"/>
              <a:t> </a:t>
            </a:r>
            <a:r>
              <a:rPr lang="zh-CN" altLang="en-US" dirty="0" smtClean="0"/>
              <a:t>   使用正确的测量工具 </a:t>
            </a:r>
            <a:r>
              <a:rPr lang="en-US" altLang="zh-CN" dirty="0" err="1" smtClean="0"/>
              <a:t>likwid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rapl</a:t>
            </a:r>
            <a:endParaRPr lang="en-US" altLang="zh-CN" dirty="0" smtClean="0"/>
          </a:p>
          <a:p>
            <a:pPr>
              <a:buFont typeface="Wingdings" charset="2"/>
              <a:buChar char="l"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taskset</a:t>
            </a:r>
            <a:r>
              <a:rPr lang="zh-CN" altLang="en-US" dirty="0" smtClean="0"/>
              <a:t>在所有核上同时执行程序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522" y="2407547"/>
            <a:ext cx="4908158" cy="14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52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实验手段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SPEC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benchmark</a:t>
            </a:r>
            <a:r>
              <a:rPr lang="zh-CN" altLang="en-US" dirty="0" smtClean="0"/>
              <a:t>进行程序能耗分布测试</a:t>
            </a:r>
          </a:p>
          <a:p>
            <a:pPr lvl="1">
              <a:buFont typeface="Wingdings" charset="2"/>
              <a:buChar char="l"/>
            </a:pPr>
            <a:r>
              <a:rPr lang="zh-CN" altLang="en-US" dirty="0" smtClean="0"/>
              <a:t>     从宏观角度发现程序执行规律（分布，变化情况，极差）</a:t>
            </a:r>
          </a:p>
          <a:p>
            <a:pPr lvl="1">
              <a:buFont typeface="Wingdings" charset="2"/>
              <a:buChar char="l"/>
            </a:pPr>
            <a:r>
              <a:rPr lang="zh-CN" altLang="en-US" dirty="0" smtClean="0"/>
              <a:t>     了解物理实验的短处（误差）</a:t>
            </a:r>
            <a:endParaRPr lang="zh-CN" altLang="en-US" dirty="0" smtClean="0"/>
          </a:p>
          <a:p>
            <a:pPr>
              <a:buFont typeface="Wingdings" charset="2"/>
              <a:buChar char="l"/>
            </a:pPr>
            <a:r>
              <a:rPr kumimoji="1" lang="zh-CN" altLang="en-US" dirty="0" smtClean="0"/>
              <a:t>     </a:t>
            </a:r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Linux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Shell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处理数据</a:t>
            </a:r>
            <a:endParaRPr kumimoji="1" lang="zh-CN" altLang="en-US" dirty="0" smtClean="0"/>
          </a:p>
          <a:p>
            <a:pPr lvl="1">
              <a:buFont typeface="Wingdings" charset="2"/>
              <a:buChar char="l"/>
            </a:pPr>
            <a:r>
              <a:rPr kumimoji="1" lang="zh-CN" altLang="en-US" dirty="0" smtClean="0"/>
              <a:t>     脚本大量执行程序并统计结果并进行分析处理</a:t>
            </a:r>
          </a:p>
          <a:p>
            <a:pPr lvl="1">
              <a:buFont typeface="Wingdings" charset="2"/>
              <a:buChar char="l"/>
            </a:pPr>
            <a:r>
              <a:rPr kumimoji="1" lang="zh-CN" altLang="en-US" dirty="0" smtClean="0"/>
              <a:t>     </a:t>
            </a:r>
            <a:r>
              <a:rPr kumimoji="1" lang="en-US" altLang="zh-CN" dirty="0" err="1" smtClean="0"/>
              <a:t>matplotlib</a:t>
            </a:r>
            <a:r>
              <a:rPr kumimoji="1" lang="zh-CN" altLang="en-US" dirty="0" smtClean="0"/>
              <a:t>绘图，直观体现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7646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测试结果</a:t>
            </a:r>
            <a:endParaRPr kumimoji="1"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474" y="280223"/>
            <a:ext cx="8183526" cy="272784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39" y="3204891"/>
            <a:ext cx="8183526" cy="272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236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测试结果</a:t>
            </a:r>
            <a:endParaRPr kumimoji="1" lang="zh-CN" altLang="en-US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31" y="2030867"/>
            <a:ext cx="3702773" cy="277708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59" y="2030867"/>
            <a:ext cx="3702772" cy="27770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781" y="2030866"/>
            <a:ext cx="3702771" cy="277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46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测试结果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330" y="286603"/>
            <a:ext cx="7620000" cy="254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89" y="2826603"/>
            <a:ext cx="8585447" cy="286181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13036" y="5042088"/>
            <a:ext cx="2126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taskset</a:t>
            </a:r>
            <a:r>
              <a:rPr kumimoji="1" lang="zh-CN" altLang="en-US" dirty="0" smtClean="0"/>
              <a:t>多核并行对能耗的影响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087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测试结果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631" y="488536"/>
            <a:ext cx="7492941" cy="249764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493009" y="3188116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基本块</a:t>
            </a:r>
            <a:r>
              <a:rPr kumimoji="1" lang="en-US" altLang="zh-CN" dirty="0" smtClean="0"/>
              <a:t>1</a:t>
            </a:r>
            <a:endParaRPr kumimoji="1" lang="zh-CN" altLang="en-US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9355187" y="506264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不同基本块组成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559" y="4123881"/>
            <a:ext cx="51562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86858"/>
      </p:ext>
    </p:extLst>
  </p:cSld>
  <p:clrMapOvr>
    <a:masterClrMapping/>
  </p:clrMapOvr>
</p:sld>
</file>

<file path=ppt/theme/theme1.xml><?xml version="1.0" encoding="utf-8"?>
<a:theme xmlns:a="http://schemas.openxmlformats.org/drawingml/2006/main" name="怀旧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回顾</Template>
  <TotalTime>4370</TotalTime>
  <Words>590</Words>
  <Application>Microsoft Macintosh PowerPoint</Application>
  <PresentationFormat>宽屏</PresentationFormat>
  <Paragraphs>78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Wingdings</vt:lpstr>
      <vt:lpstr>宋体</vt:lpstr>
      <vt:lpstr>怀旧</vt:lpstr>
      <vt:lpstr>基于负载分析的功率预测工具设计与实现</vt:lpstr>
      <vt:lpstr>工作计划</vt:lpstr>
      <vt:lpstr>工具</vt:lpstr>
      <vt:lpstr>实验手段</vt:lpstr>
      <vt:lpstr>实验手段</vt:lpstr>
      <vt:lpstr>测试结果</vt:lpstr>
      <vt:lpstr>测试结果</vt:lpstr>
      <vt:lpstr>测试结果</vt:lpstr>
      <vt:lpstr>测试结果</vt:lpstr>
      <vt:lpstr>测试结果</vt:lpstr>
      <vt:lpstr>测试结果</vt:lpstr>
      <vt:lpstr>测试结果</vt:lpstr>
      <vt:lpstr>问题与反思</vt:lpstr>
      <vt:lpstr>工作计划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74</cp:revision>
  <dcterms:created xsi:type="dcterms:W3CDTF">2016-01-01T07:37:04Z</dcterms:created>
  <dcterms:modified xsi:type="dcterms:W3CDTF">2016-03-28T01:00:23Z</dcterms:modified>
</cp:coreProperties>
</file>