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3" r:id="rId2"/>
    <p:sldId id="275" r:id="rId3"/>
    <p:sldId id="276" r:id="rId4"/>
    <p:sldId id="284" r:id="rId5"/>
    <p:sldId id="277" r:id="rId6"/>
    <p:sldId id="278" r:id="rId7"/>
    <p:sldId id="279" r:id="rId8"/>
    <p:sldId id="285" r:id="rId9"/>
    <p:sldId id="286" r:id="rId10"/>
    <p:sldId id="287" r:id="rId11"/>
    <p:sldId id="288" r:id="rId12"/>
    <p:sldId id="290" r:id="rId13"/>
    <p:sldId id="289" r:id="rId14"/>
    <p:sldId id="281" r:id="rId15"/>
    <p:sldId id="28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7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5" autoAdjust="0"/>
    <p:restoredTop sz="94660"/>
  </p:normalViewPr>
  <p:slideViewPr>
    <p:cSldViewPr snapToGrid="0">
      <p:cViewPr varScale="1">
        <p:scale>
          <a:sx n="85" d="100"/>
          <a:sy n="85" d="100"/>
        </p:scale>
        <p:origin x="586"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E475-1B1C-4D30-BBBC-8002BC733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175F25-3147-4588-8CBC-63B035AE8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08FDF3-C696-49C2-A6C5-95C3971C7E64}"/>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5" name="Footer Placeholder 4">
            <a:extLst>
              <a:ext uri="{FF2B5EF4-FFF2-40B4-BE49-F238E27FC236}">
                <a16:creationId xmlns:a16="http://schemas.microsoft.com/office/drawing/2014/main" id="{4AF3EE79-5CAD-4ADB-AFA5-9AB2EACB3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9FEDB-6B16-499A-AE83-CA7ACFB2E8E5}"/>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70849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265C-0F9B-4758-8BB5-C3672F02A3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00D9F2-93A6-4179-97D6-BACF941095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E60C4-5457-47BF-8242-0F2334526769}"/>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5" name="Footer Placeholder 4">
            <a:extLst>
              <a:ext uri="{FF2B5EF4-FFF2-40B4-BE49-F238E27FC236}">
                <a16:creationId xmlns:a16="http://schemas.microsoft.com/office/drawing/2014/main" id="{6A6A7593-5527-46A7-91E7-2A893B14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8C040-037E-46A7-BBC7-DE549DD4C3B7}"/>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40169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1C216-BEF3-4840-AA0A-169AF2D163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526CD-A2E4-4A81-BB9F-0C9618B833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F888B-9C81-4DE5-AF3E-FF81344C000B}"/>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5" name="Footer Placeholder 4">
            <a:extLst>
              <a:ext uri="{FF2B5EF4-FFF2-40B4-BE49-F238E27FC236}">
                <a16:creationId xmlns:a16="http://schemas.microsoft.com/office/drawing/2014/main" id="{F88FC695-A203-462E-995F-BBD5FC068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4C8C2-2A28-45A5-B85A-272B746CC27A}"/>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91660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BD51-4743-410F-A8EE-D412D9FDC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2850D-3979-405F-903E-CB59F30FBA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EAB60-E9CC-4742-9435-F13C2C6841A8}"/>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5" name="Footer Placeholder 4">
            <a:extLst>
              <a:ext uri="{FF2B5EF4-FFF2-40B4-BE49-F238E27FC236}">
                <a16:creationId xmlns:a16="http://schemas.microsoft.com/office/drawing/2014/main" id="{22C383EA-B679-432D-B306-7AFCDF0F1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B9FC5-DD52-49B9-8B35-33E9895989D8}"/>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73543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C3CD-0438-4391-B1D0-E450683A6E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B828B8-BF1D-499C-AB3B-2AFD1B079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CF701D-5DE9-4A1C-B1FE-AE3AD1354F26}"/>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5" name="Footer Placeholder 4">
            <a:extLst>
              <a:ext uri="{FF2B5EF4-FFF2-40B4-BE49-F238E27FC236}">
                <a16:creationId xmlns:a16="http://schemas.microsoft.com/office/drawing/2014/main" id="{AE01A101-4281-4DD2-87BC-E3549DD04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31E30-E4B9-4DE7-9307-466423E2D14B}"/>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284442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85A-E13D-48CA-9E05-D0F46D405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A5F6E-7308-4927-AF60-6D03747D0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E9985-4AD9-4350-ACD6-B7BAB46688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17FBB-7251-470D-A95E-2198CE73B617}"/>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6" name="Footer Placeholder 5">
            <a:extLst>
              <a:ext uri="{FF2B5EF4-FFF2-40B4-BE49-F238E27FC236}">
                <a16:creationId xmlns:a16="http://schemas.microsoft.com/office/drawing/2014/main" id="{724DFA21-0070-437E-BA4A-D5B71F7D7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E036B-F184-401F-AAC8-2443341C026A}"/>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361373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3E22-6C3B-408C-9B37-08663A013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AEBED-192E-4AF9-8F83-4D7E29C2D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39275E-6EB3-40D0-BBC0-63C855CFBD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03AE5-FC2D-40B0-B1DB-28AA48924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D580E1-FCA9-4CCE-BCC2-15C9570D22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D1BB9-9CE8-4BAF-BC84-BB4438FEF91F}"/>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8" name="Footer Placeholder 7">
            <a:extLst>
              <a:ext uri="{FF2B5EF4-FFF2-40B4-BE49-F238E27FC236}">
                <a16:creationId xmlns:a16="http://schemas.microsoft.com/office/drawing/2014/main" id="{C09942C1-5AB2-4B78-837E-6CA10379C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63E27A-F8BF-4E6C-90D9-950D3D030078}"/>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333234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0CE-1DE5-4A54-8701-FD624A436A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D4076-D672-4E2F-9F7D-58C67C21B96C}"/>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4" name="Footer Placeholder 3">
            <a:extLst>
              <a:ext uri="{FF2B5EF4-FFF2-40B4-BE49-F238E27FC236}">
                <a16:creationId xmlns:a16="http://schemas.microsoft.com/office/drawing/2014/main" id="{B3C754F7-75F9-4AAC-8CA3-73D67C6AE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B6C6C-B944-4C5C-B297-D57832A49F51}"/>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29265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E2ED5-59A1-44D4-AB2B-0FE05600A8E5}"/>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3" name="Footer Placeholder 2">
            <a:extLst>
              <a:ext uri="{FF2B5EF4-FFF2-40B4-BE49-F238E27FC236}">
                <a16:creationId xmlns:a16="http://schemas.microsoft.com/office/drawing/2014/main" id="{5109C7B7-E1E8-4779-8FBC-591524A526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1C19D-7DF4-4040-A2FF-90BF06771B28}"/>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394308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1219-0532-476B-818D-FD3D400A1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BB21DE-9E53-4D7B-8104-B33714AA8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1A430-6771-436F-BCC0-88673EC2C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D6BCE-9E75-485D-B97B-062665BE5561}"/>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6" name="Footer Placeholder 5">
            <a:extLst>
              <a:ext uri="{FF2B5EF4-FFF2-40B4-BE49-F238E27FC236}">
                <a16:creationId xmlns:a16="http://schemas.microsoft.com/office/drawing/2014/main" id="{E874E04E-305C-4BD5-B093-A210D9940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71CCE-45A7-4AE8-8B13-C0C9035ED63C}"/>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22652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F44F-84A8-4745-B72D-9375914AD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6C5BF-A6A0-47BF-ADA0-693006481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E1C107-B773-43A5-9397-30A2F02A0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D2839E-AFED-44AA-8164-92A2E1BC005B}"/>
              </a:ext>
            </a:extLst>
          </p:cNvPr>
          <p:cNvSpPr>
            <a:spLocks noGrp="1"/>
          </p:cNvSpPr>
          <p:nvPr>
            <p:ph type="dt" sz="half" idx="10"/>
          </p:nvPr>
        </p:nvSpPr>
        <p:spPr/>
        <p:txBody>
          <a:bodyPr/>
          <a:lstStyle/>
          <a:p>
            <a:fld id="{A0B2142E-9741-4842-91E7-AA95AA94F2B2}" type="datetimeFigureOut">
              <a:rPr lang="en-US" smtClean="0"/>
              <a:t>5/30/2023</a:t>
            </a:fld>
            <a:endParaRPr lang="en-US"/>
          </a:p>
        </p:txBody>
      </p:sp>
      <p:sp>
        <p:nvSpPr>
          <p:cNvPr id="6" name="Footer Placeholder 5">
            <a:extLst>
              <a:ext uri="{FF2B5EF4-FFF2-40B4-BE49-F238E27FC236}">
                <a16:creationId xmlns:a16="http://schemas.microsoft.com/office/drawing/2014/main" id="{B54E1985-3466-4030-947F-CECA8BE65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77134-1650-406F-8A9F-3F165AE680AE}"/>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53202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41952-C395-4E15-B25F-A991C2CBC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AA3F7-7E00-44AD-98DD-28153184A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BF850-20DC-49F5-8497-BB2D2E548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2142E-9741-4842-91E7-AA95AA94F2B2}" type="datetimeFigureOut">
              <a:rPr lang="en-US" smtClean="0"/>
              <a:t>5/30/2023</a:t>
            </a:fld>
            <a:endParaRPr lang="en-US"/>
          </a:p>
        </p:txBody>
      </p:sp>
      <p:sp>
        <p:nvSpPr>
          <p:cNvPr id="5" name="Footer Placeholder 4">
            <a:extLst>
              <a:ext uri="{FF2B5EF4-FFF2-40B4-BE49-F238E27FC236}">
                <a16:creationId xmlns:a16="http://schemas.microsoft.com/office/drawing/2014/main" id="{809122D2-0AF2-4FA5-8AE5-A53F1A206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ADA78D-6800-4391-8DA0-6F5FEA549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72A03-0152-4C3C-92F3-544016D1B808}" type="slidenum">
              <a:rPr lang="en-US" smtClean="0"/>
              <a:t>‹#›</a:t>
            </a:fld>
            <a:endParaRPr lang="en-US"/>
          </a:p>
        </p:txBody>
      </p:sp>
    </p:spTree>
    <p:extLst>
      <p:ext uri="{BB962C8B-B14F-4D97-AF65-F5344CB8AC3E}">
        <p14:creationId xmlns:p14="http://schemas.microsoft.com/office/powerpoint/2010/main" val="127872658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083F-9CB6-44D6-8D34-C0609E36A459}"/>
              </a:ext>
            </a:extLst>
          </p:cNvPr>
          <p:cNvSpPr>
            <a:spLocks noGrp="1"/>
          </p:cNvSpPr>
          <p:nvPr>
            <p:ph type="title"/>
          </p:nvPr>
        </p:nvSpPr>
        <p:spPr>
          <a:xfrm>
            <a:off x="304850" y="-651121"/>
            <a:ext cx="10425903" cy="1388945"/>
          </a:xfrm>
        </p:spPr>
        <p:txBody>
          <a:bodyPr/>
          <a:lstStyle/>
          <a:p>
            <a:br>
              <a:rPr lang="en-US" sz="4400"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endParaRPr>
          </a:p>
        </p:txBody>
      </p:sp>
      <p:sp>
        <p:nvSpPr>
          <p:cNvPr id="4" name="Content Placeholder 3">
            <a:extLst>
              <a:ext uri="{FF2B5EF4-FFF2-40B4-BE49-F238E27FC236}">
                <a16:creationId xmlns:a16="http://schemas.microsoft.com/office/drawing/2014/main" id="{7136E5C7-F08D-46B5-9E29-BA030FCCA5EB}"/>
              </a:ext>
            </a:extLst>
          </p:cNvPr>
          <p:cNvSpPr txBox="1">
            <a:spLocks noGrp="1"/>
          </p:cNvSpPr>
          <p:nvPr>
            <p:ph idx="1"/>
          </p:nvPr>
        </p:nvSpPr>
        <p:spPr>
          <a:xfrm>
            <a:off x="480181" y="4414533"/>
            <a:ext cx="7507399" cy="1214692"/>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BATCH  NO 	:           09</a:t>
            </a:r>
          </a:p>
          <a:p>
            <a:pPr marL="0" indent="0">
              <a:buNone/>
            </a:pPr>
            <a:endParaRPr lang="en-US" sz="1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BATCH YEAR 	:           2020-2024</a:t>
            </a:r>
          </a:p>
          <a:p>
            <a:pPr marL="0" indent="0">
              <a:buNone/>
            </a:pPr>
            <a:endParaRPr lang="en-US" sz="1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GUIDED BY  	:            Asst Prof S.N MOHAMED IRFAN</a:t>
            </a:r>
          </a:p>
        </p:txBody>
      </p:sp>
      <p:sp>
        <p:nvSpPr>
          <p:cNvPr id="5" name="TextBox 4">
            <a:extLst>
              <a:ext uri="{FF2B5EF4-FFF2-40B4-BE49-F238E27FC236}">
                <a16:creationId xmlns:a16="http://schemas.microsoft.com/office/drawing/2014/main" id="{8843EF13-E1D7-4B6B-9BEF-4B5C7D1EAF97}"/>
              </a:ext>
            </a:extLst>
          </p:cNvPr>
          <p:cNvSpPr txBox="1"/>
          <p:nvPr/>
        </p:nvSpPr>
        <p:spPr>
          <a:xfrm>
            <a:off x="2217027" y="1488461"/>
            <a:ext cx="823871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OF COMPUTER SCIENCE AND ENGINEERING</a:t>
            </a:r>
          </a:p>
        </p:txBody>
      </p:sp>
      <p:pic>
        <p:nvPicPr>
          <p:cNvPr id="7" name="Graphic 6">
            <a:extLst>
              <a:ext uri="{FF2B5EF4-FFF2-40B4-BE49-F238E27FC236}">
                <a16:creationId xmlns:a16="http://schemas.microsoft.com/office/drawing/2014/main" id="{8E8767DC-1A13-4FD6-9EC8-D050F51565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021" y="265258"/>
            <a:ext cx="928512" cy="821091"/>
          </a:xfrm>
          <a:prstGeom prst="rect">
            <a:avLst/>
          </a:prstGeom>
        </p:spPr>
      </p:pic>
      <p:pic>
        <p:nvPicPr>
          <p:cNvPr id="2050" name="Picture 2" descr="https://www.aalimec.ac.in/wp-content/uploads/2022/06/ams_logo.png">
            <a:extLst>
              <a:ext uri="{FF2B5EF4-FFF2-40B4-BE49-F238E27FC236}">
                <a16:creationId xmlns:a16="http://schemas.microsoft.com/office/drawing/2014/main" id="{A1B79B3B-7BE9-464A-9B25-54D863EA1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185" y="21212"/>
            <a:ext cx="8734334" cy="13889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572781-ED8C-498B-A25D-1BD4B0CE96DD}"/>
              </a:ext>
            </a:extLst>
          </p:cNvPr>
          <p:cNvSpPr txBox="1"/>
          <p:nvPr/>
        </p:nvSpPr>
        <p:spPr>
          <a:xfrm>
            <a:off x="6336382" y="4414533"/>
            <a:ext cx="615695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M.H.MOGDOOM KHAN SAHIB      -	110120104022</a:t>
            </a:r>
          </a:p>
          <a:p>
            <a:r>
              <a:rPr lang="en-US" dirty="0">
                <a:latin typeface="Times New Roman" panose="02020603050405020304" pitchFamily="18" charset="0"/>
                <a:cs typeface="Times New Roman" panose="02020603050405020304" pitchFamily="18" charset="0"/>
              </a:rPr>
              <a:t>A.MOHAMED BASITH ALI              - 110120104024</a:t>
            </a:r>
          </a:p>
          <a:p>
            <a:r>
              <a:rPr lang="en-US" dirty="0">
                <a:latin typeface="Times New Roman" panose="02020603050405020304" pitchFamily="18" charset="0"/>
                <a:cs typeface="Times New Roman" panose="02020603050405020304" pitchFamily="18" charset="0"/>
              </a:rPr>
              <a:t>A.S.MOHAMED MUBEEN                - 110120104028</a:t>
            </a:r>
          </a:p>
          <a:p>
            <a:r>
              <a:rPr lang="en-US" dirty="0">
                <a:latin typeface="Times New Roman" panose="02020603050405020304" pitchFamily="18" charset="0"/>
                <a:cs typeface="Times New Roman" panose="02020603050405020304" pitchFamily="18" charset="0"/>
              </a:rPr>
              <a:t>K.MOHAMED RIYASATH                 - 110120104038</a:t>
            </a:r>
          </a:p>
          <a:p>
            <a:endParaRPr lang="en-US" dirty="0"/>
          </a:p>
        </p:txBody>
      </p:sp>
      <p:sp>
        <p:nvSpPr>
          <p:cNvPr id="13" name="TextBox 12">
            <a:extLst>
              <a:ext uri="{FF2B5EF4-FFF2-40B4-BE49-F238E27FC236}">
                <a16:creationId xmlns:a16="http://schemas.microsoft.com/office/drawing/2014/main" id="{0556AAA4-D7B7-44C0-91E3-69D62072B60D}"/>
              </a:ext>
            </a:extLst>
          </p:cNvPr>
          <p:cNvSpPr txBox="1"/>
          <p:nvPr/>
        </p:nvSpPr>
        <p:spPr>
          <a:xfrm>
            <a:off x="1403113" y="2102602"/>
            <a:ext cx="9249804" cy="1200329"/>
          </a:xfrm>
          <a:prstGeom prst="rect">
            <a:avLst/>
          </a:prstGeom>
          <a:noFill/>
        </p:spPr>
        <p:txBody>
          <a:bodyPr wrap="square" rtlCol="0">
            <a:spAutoFit/>
          </a:bodyPr>
          <a:lstStyle/>
          <a:p>
            <a:pPr algn="ctr"/>
            <a:r>
              <a:rPr lang="en-US" sz="3600" b="1" dirty="0"/>
              <a:t>AI VIRTUAL MOUSE </a:t>
            </a:r>
          </a:p>
          <a:p>
            <a:pPr algn="ctr"/>
            <a:r>
              <a:rPr lang="en-US" sz="3600" b="1" dirty="0"/>
              <a:t>USING HAND GESTURES</a:t>
            </a:r>
            <a:endParaRPr lang="en-IN" sz="3600" b="1" dirty="0"/>
          </a:p>
        </p:txBody>
      </p:sp>
      <p:pic>
        <p:nvPicPr>
          <p:cNvPr id="12" name="Picture 11">
            <a:extLst>
              <a:ext uri="{FF2B5EF4-FFF2-40B4-BE49-F238E27FC236}">
                <a16:creationId xmlns:a16="http://schemas.microsoft.com/office/drawing/2014/main" id="{C4858E2A-6127-E05B-64E8-1D63B0C03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9519" y="227907"/>
            <a:ext cx="1150381" cy="752636"/>
          </a:xfrm>
          <a:prstGeom prst="rect">
            <a:avLst/>
          </a:prstGeom>
        </p:spPr>
      </p:pic>
    </p:spTree>
    <p:extLst>
      <p:ext uri="{BB962C8B-B14F-4D97-AF65-F5344CB8AC3E}">
        <p14:creationId xmlns:p14="http://schemas.microsoft.com/office/powerpoint/2010/main" val="400359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94D2-806A-4AA8-AA5E-5D176CD76E4B}"/>
              </a:ext>
            </a:extLst>
          </p:cNvPr>
          <p:cNvSpPr>
            <a:spLocks noGrp="1"/>
          </p:cNvSpPr>
          <p:nvPr>
            <p:ph type="title"/>
          </p:nvPr>
        </p:nvSpPr>
        <p:spPr>
          <a:xfrm>
            <a:off x="658906" y="383054"/>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GESTURE RECOGNITION</a:t>
            </a:r>
          </a:p>
        </p:txBody>
      </p:sp>
      <p:sp>
        <p:nvSpPr>
          <p:cNvPr id="3" name="Content Placeholder 2">
            <a:extLst>
              <a:ext uri="{FF2B5EF4-FFF2-40B4-BE49-F238E27FC236}">
                <a16:creationId xmlns:a16="http://schemas.microsoft.com/office/drawing/2014/main" id="{FA089687-7032-44EE-BEB4-1E35BDCE8908}"/>
              </a:ext>
            </a:extLst>
          </p:cNvPr>
          <p:cNvSpPr>
            <a:spLocks noGrp="1"/>
          </p:cNvSpPr>
          <p:nvPr>
            <p:ph idx="1"/>
          </p:nvPr>
        </p:nvSpPr>
        <p:spPr>
          <a:xfrm>
            <a:off x="838200" y="1494699"/>
            <a:ext cx="6546669" cy="4618718"/>
          </a:xfrm>
        </p:spPr>
        <p:txBody>
          <a:bodyPr>
            <a:normAutofit/>
          </a:bodyPr>
          <a:lstStyle/>
          <a:p>
            <a:pPr algn="just"/>
            <a:r>
              <a:rPr lang="en-US" sz="1600" dirty="0">
                <a:latin typeface="Times New Roman" panose="02020603050405020304" pitchFamily="18" charset="0"/>
                <a:cs typeface="Times New Roman" panose="02020603050405020304" pitchFamily="18" charset="0"/>
              </a:rPr>
              <a:t> Mapping between recognized gestures and mouse actions enables precise control of the virtual mouse</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Gesture recognition technology promotes a more natural and immersive user interface, eliminating the need for traditional input devices such as keyboards or controllers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This not only simplifies the interaction process but also opens up new possibilities for individuals with physical disabilities or limitations, empowering them to engage with technology in a more inclusive and intuitive manner.</a:t>
            </a:r>
          </a:p>
        </p:txBody>
      </p:sp>
      <p:pic>
        <p:nvPicPr>
          <p:cNvPr id="4" name="Picture 3">
            <a:extLst>
              <a:ext uri="{FF2B5EF4-FFF2-40B4-BE49-F238E27FC236}">
                <a16:creationId xmlns:a16="http://schemas.microsoft.com/office/drawing/2014/main" id="{3D8BDB5E-17F6-4F94-BFF7-F18633153E67}"/>
              </a:ext>
            </a:extLst>
          </p:cNvPr>
          <p:cNvPicPr>
            <a:picLocks noChangeAspect="1"/>
          </p:cNvPicPr>
          <p:nvPr/>
        </p:nvPicPr>
        <p:blipFill>
          <a:blip r:embed="rId2"/>
          <a:stretch>
            <a:fillRect/>
          </a:stretch>
        </p:blipFill>
        <p:spPr>
          <a:xfrm>
            <a:off x="8074637" y="1494699"/>
            <a:ext cx="3775867" cy="2650064"/>
          </a:xfrm>
          <a:prstGeom prst="rect">
            <a:avLst/>
          </a:prstGeom>
        </p:spPr>
      </p:pic>
    </p:spTree>
    <p:extLst>
      <p:ext uri="{BB962C8B-B14F-4D97-AF65-F5344CB8AC3E}">
        <p14:creationId xmlns:p14="http://schemas.microsoft.com/office/powerpoint/2010/main" val="4410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39BC-CAAC-443E-8E3A-C38FAF5525D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GESTURE MAPPING</a:t>
            </a:r>
          </a:p>
        </p:txBody>
      </p:sp>
      <p:sp>
        <p:nvSpPr>
          <p:cNvPr id="3" name="Content Placeholder 2">
            <a:extLst>
              <a:ext uri="{FF2B5EF4-FFF2-40B4-BE49-F238E27FC236}">
                <a16:creationId xmlns:a16="http://schemas.microsoft.com/office/drawing/2014/main" id="{014F5605-3FDC-459B-A68B-638A568571E3}"/>
              </a:ext>
            </a:extLst>
          </p:cNvPr>
          <p:cNvSpPr>
            <a:spLocks noGrp="1"/>
          </p:cNvSpPr>
          <p:nvPr>
            <p:ph idx="1"/>
          </p:nvPr>
        </p:nvSpPr>
        <p:spPr>
          <a:xfrm>
            <a:off x="1317172" y="1425800"/>
            <a:ext cx="9585959" cy="4958352"/>
          </a:xfrm>
        </p:spPr>
        <p:txBody>
          <a:bodyPr>
            <a:normAutofit/>
          </a:bodyPr>
          <a:lstStyle/>
          <a:p>
            <a:pPr algn="just"/>
            <a:r>
              <a:rPr lang="en-US" sz="1800" dirty="0">
                <a:latin typeface="Times New Roman" panose="02020603050405020304" pitchFamily="18" charset="0"/>
                <a:cs typeface="Times New Roman" panose="02020603050405020304" pitchFamily="18" charset="0"/>
              </a:rPr>
              <a:t>Gesture mapping is the process of associating recognized hand gestures with specific mouse actions in the AI virtual mouse system.</a:t>
            </a:r>
          </a:p>
          <a:p>
            <a:pPr algn="just"/>
            <a:r>
              <a:rPr lang="en-US" sz="1800" dirty="0">
                <a:latin typeface="Times New Roman" panose="02020603050405020304" pitchFamily="18" charset="0"/>
                <a:cs typeface="Times New Roman" panose="02020603050405020304" pitchFamily="18" charset="0"/>
              </a:rPr>
              <a:t>Once a gesture is recognized through gesture recognition, it needs to be mapped to the appropriate mouse action to control the virtual mouse effectively. </a:t>
            </a:r>
          </a:p>
          <a:p>
            <a:pPr algn="just"/>
            <a:r>
              <a:rPr lang="en-US" sz="1800" dirty="0">
                <a:latin typeface="Times New Roman" panose="02020603050405020304" pitchFamily="18" charset="0"/>
                <a:cs typeface="Times New Roman" panose="02020603050405020304" pitchFamily="18" charset="0"/>
              </a:rPr>
              <a:t>Map the recognized gestures to their corresponding mouse actions based on the defined mapping scheme</a:t>
            </a:r>
          </a:p>
          <a:p>
            <a:pPr algn="just"/>
            <a:r>
              <a:rPr lang="en-US" sz="1800" dirty="0">
                <a:latin typeface="Times New Roman" panose="02020603050405020304" pitchFamily="18" charset="0"/>
                <a:cs typeface="Times New Roman" panose="02020603050405020304" pitchFamily="18" charset="0"/>
              </a:rPr>
              <a:t>For example, if the recognized gesture corresponds to cursor movement, calculate the displacement of the cursor based on the direction and magnitude of the hand movement. </a:t>
            </a:r>
          </a:p>
        </p:txBody>
      </p:sp>
    </p:spTree>
    <p:extLst>
      <p:ext uri="{BB962C8B-B14F-4D97-AF65-F5344CB8AC3E}">
        <p14:creationId xmlns:p14="http://schemas.microsoft.com/office/powerpoint/2010/main" val="69681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771-9322-E16B-9FF6-4F1FBFF4D84D}"/>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7FC50D2E-A075-92BF-542E-CA3B450BD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603" y="1780802"/>
            <a:ext cx="7735712" cy="4351338"/>
          </a:xfrm>
        </p:spPr>
      </p:pic>
    </p:spTree>
    <p:extLst>
      <p:ext uri="{BB962C8B-B14F-4D97-AF65-F5344CB8AC3E}">
        <p14:creationId xmlns:p14="http://schemas.microsoft.com/office/powerpoint/2010/main" val="209935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02C1-3D9D-4A3A-A8E4-4E6940A7F48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A7C8AAC4-5EE9-446B-B3F8-A7B64007C5CC}"/>
              </a:ext>
            </a:extLst>
          </p:cNvPr>
          <p:cNvSpPr>
            <a:spLocks noGrp="1"/>
          </p:cNvSpPr>
          <p:nvPr>
            <p:ph idx="1"/>
          </p:nvPr>
        </p:nvSpPr>
        <p:spPr>
          <a:xfrm>
            <a:off x="1308464" y="1546950"/>
            <a:ext cx="9925594"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 future enhancements for an AI virtual mouse using hand gestures can involve advancements in technology, improved user experience, and expanded functionality Develop more advanced algorithms and machine learning models to improve the accuracy and robustness of gesture recognition. </a:t>
            </a:r>
          </a:p>
          <a:p>
            <a:pPr algn="just"/>
            <a:r>
              <a:rPr lang="en-US" sz="2000" dirty="0">
                <a:latin typeface="Times New Roman" panose="02020603050405020304" pitchFamily="18" charset="0"/>
                <a:cs typeface="Times New Roman" panose="02020603050405020304" pitchFamily="18" charset="0"/>
              </a:rPr>
              <a:t>This can involve incorporating deep learning techniques, leveraging larger and diverse training datasets, and refining the feature extraction process. Explore real-time adaptation and personalization of gesture recognition models to adapt to individual user preferences and varying hand shapes and sizes. </a:t>
            </a:r>
          </a:p>
        </p:txBody>
      </p:sp>
    </p:spTree>
    <p:extLst>
      <p:ext uri="{BB962C8B-B14F-4D97-AF65-F5344CB8AC3E}">
        <p14:creationId xmlns:p14="http://schemas.microsoft.com/office/powerpoint/2010/main" val="199094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9D51-DA66-4400-8EBD-3C4033ECBBF8}"/>
              </a:ext>
            </a:extLst>
          </p:cNvPr>
          <p:cNvSpPr>
            <a:spLocks noGrp="1"/>
          </p:cNvSpPr>
          <p:nvPr>
            <p:ph type="title"/>
          </p:nvPr>
        </p:nvSpPr>
        <p:spPr>
          <a:xfrm>
            <a:off x="971005" y="647858"/>
            <a:ext cx="10515600" cy="1325563"/>
          </a:xfrm>
        </p:spPr>
        <p:txBody>
          <a:bodyPr/>
          <a:lstStyle/>
          <a:p>
            <a:r>
              <a:rPr lang="en-US" sz="3600" dirty="0">
                <a:solidFill>
                  <a:schemeClr val="tx1"/>
                </a:solidFill>
                <a:latin typeface="Times New Roman" panose="02020603050405020304" pitchFamily="18" charset="0"/>
                <a:cs typeface="Times New Roman" panose="02020603050405020304" pitchFamily="18" charset="0"/>
              </a:rPr>
              <a:t>CONCLUSION</a:t>
            </a:r>
            <a:br>
              <a:rPr lang="en-US" sz="36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85E8BB6C-60FE-4475-906A-951A6FC37ECD}"/>
              </a:ext>
            </a:extLst>
          </p:cNvPr>
          <p:cNvSpPr>
            <a:spLocks noGrp="1"/>
          </p:cNvSpPr>
          <p:nvPr>
            <p:ph idx="1"/>
          </p:nvPr>
        </p:nvSpPr>
        <p:spPr>
          <a:xfrm>
            <a:off x="1263831" y="1459532"/>
            <a:ext cx="9664337" cy="374845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In conclusion, an AI virtual mouse using hand gestures offers a novel and intuitive way for users to interact with computers and digital devices. This system enables users to control a virtual mouse using hand movements through the detection of hand gestures, the system accurately identifies and tracks the user's hand movements in real-time. It maps these gestures to specific mouse actions, such as cursor movement, clicking, scrolling etc.</a:t>
            </a:r>
          </a:p>
          <a:p>
            <a:pPr marL="0" indent="0" algn="just">
              <a:buNone/>
            </a:pPr>
            <a:endParaRPr lang="en-IN" sz="3200" dirty="0"/>
          </a:p>
        </p:txBody>
      </p:sp>
    </p:spTree>
    <p:extLst>
      <p:ext uri="{BB962C8B-B14F-4D97-AF65-F5344CB8AC3E}">
        <p14:creationId xmlns:p14="http://schemas.microsoft.com/office/powerpoint/2010/main" val="163809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BC6C-17D9-4A4F-8C19-E5B3F126634E}"/>
              </a:ext>
            </a:extLst>
          </p:cNvPr>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REFERENCE</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26FB53-7EF9-49FA-8065-304167B15D10}"/>
              </a:ext>
            </a:extLst>
          </p:cNvPr>
          <p:cNvSpPr>
            <a:spLocks noGrp="1"/>
          </p:cNvSpPr>
          <p:nvPr>
            <p:ph idx="1"/>
          </p:nvPr>
        </p:nvSpPr>
        <p:spPr>
          <a:xfrm>
            <a:off x="1421674" y="1123405"/>
            <a:ext cx="10195560" cy="5123226"/>
          </a:xfrm>
        </p:spPr>
        <p:txBody>
          <a:bodyPr>
            <a:normAutofit/>
          </a:bodyPr>
          <a:lstStyle/>
          <a:p>
            <a:r>
              <a:rPr lang="en-US" sz="1800" dirty="0"/>
              <a:t>1) Banerjee, A., Ghosh, A., Bharadwaj, K., &amp; </a:t>
            </a:r>
            <a:r>
              <a:rPr lang="en-US" sz="1800" dirty="0" err="1"/>
              <a:t>Saikia</a:t>
            </a:r>
            <a:r>
              <a:rPr lang="en-US" sz="1800" dirty="0"/>
              <a:t>, H. (2014). Mouse control using a  camera based on </a:t>
            </a:r>
            <a:r>
              <a:rPr lang="en-US" sz="1800" dirty="0" err="1"/>
              <a:t>colour</a:t>
            </a:r>
            <a:r>
              <a:rPr lang="en-US" sz="1800" dirty="0"/>
              <a:t> detection. </a:t>
            </a:r>
            <a:r>
              <a:rPr lang="en-US" sz="1800" dirty="0" err="1"/>
              <a:t>arXiv</a:t>
            </a:r>
            <a:r>
              <a:rPr lang="en-US" sz="1800" dirty="0"/>
              <a:t> preprint arXiv:1403.4722. </a:t>
            </a:r>
          </a:p>
          <a:p>
            <a:r>
              <a:rPr lang="en-US" sz="1800" dirty="0"/>
              <a:t>2) Park, H. (2008). A method for controlling mouse movement using a </a:t>
            </a:r>
            <a:r>
              <a:rPr lang="en-US" sz="1800" dirty="0" err="1"/>
              <a:t>realtime</a:t>
            </a:r>
            <a:r>
              <a:rPr lang="en-US" sz="1800" dirty="0"/>
              <a:t> camera. Brown University, Providence, RI, USA, Department of computer science. </a:t>
            </a:r>
          </a:p>
        </p:txBody>
      </p:sp>
    </p:spTree>
    <p:extLst>
      <p:ext uri="{BB962C8B-B14F-4D97-AF65-F5344CB8AC3E}">
        <p14:creationId xmlns:p14="http://schemas.microsoft.com/office/powerpoint/2010/main" val="235718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5DF3-0E0D-0605-56ED-2F5F97B9793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48E9AE-4E7E-6928-154B-1AA4370D5CDF}"/>
              </a:ext>
            </a:extLst>
          </p:cNvPr>
          <p:cNvSpPr>
            <a:spLocks noGrp="1"/>
          </p:cNvSpPr>
          <p:nvPr>
            <p:ph idx="1"/>
          </p:nvPr>
        </p:nvSpPr>
        <p:spPr>
          <a:xfrm>
            <a:off x="838200" y="2877671"/>
            <a:ext cx="10515600" cy="1201270"/>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02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615-2C6B-4D2F-A6D0-7446749A93A8}"/>
              </a:ext>
            </a:extLst>
          </p:cNvPr>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ABSTRACT</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35F19F9-D2B8-4E21-B61D-44B9B489322B}"/>
              </a:ext>
            </a:extLst>
          </p:cNvPr>
          <p:cNvSpPr>
            <a:spLocks noGrp="1"/>
          </p:cNvSpPr>
          <p:nvPr>
            <p:ph idx="1"/>
          </p:nvPr>
        </p:nvSpPr>
        <p:spPr>
          <a:xfrm>
            <a:off x="886338" y="1385527"/>
            <a:ext cx="9572655" cy="4536302"/>
          </a:xfrm>
        </p:spPr>
        <p:txBody>
          <a:bodyPr>
            <a:normAutofit/>
          </a:bodyPr>
          <a:lstStyle/>
          <a:p>
            <a:pPr algn="just"/>
            <a:r>
              <a:rPr lang="en-US" sz="2000" dirty="0">
                <a:latin typeface="Times New Roman" panose="02020603050405020304" pitchFamily="18" charset="0"/>
                <a:cs typeface="Times New Roman" panose="02020603050405020304" pitchFamily="18" charset="0"/>
              </a:rPr>
              <a:t>This system enables users to perform mouse actions through hand movements, eliminating the need for traditional input devices.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system begins with the detection of hand gestures, leveraging hand landmark estimation algorithms to accurately locate and track the user's hand in real-time.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system can be integrated with various hardware devices, such as cameras or sensors, and can accommodate different operating systems and software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50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B12D-4CBD-4022-83C4-079287A172D7}"/>
              </a:ext>
            </a:extLst>
          </p:cNvPr>
          <p:cNvSpPr>
            <a:spLocks noGrp="1"/>
          </p:cNvSpPr>
          <p:nvPr>
            <p:ph type="title"/>
          </p:nvPr>
        </p:nvSpPr>
        <p:spPr>
          <a:xfrm>
            <a:off x="677334" y="609600"/>
            <a:ext cx="7534849" cy="766354"/>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575F904-53F8-4E69-904A-4E62225A10F2}"/>
              </a:ext>
            </a:extLst>
          </p:cNvPr>
          <p:cNvSpPr>
            <a:spLocks noGrp="1"/>
          </p:cNvSpPr>
          <p:nvPr>
            <p:ph idx="1"/>
          </p:nvPr>
        </p:nvSpPr>
        <p:spPr>
          <a:xfrm>
            <a:off x="973425" y="1631576"/>
            <a:ext cx="8596668" cy="4303059"/>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computer mouse is a device that detects two-dimensional movements, allowing users to navigate the graphical user interface (GUI) on a computer.</a:t>
            </a:r>
          </a:p>
          <a:p>
            <a:pPr algn="just"/>
            <a:r>
              <a:rPr lang="en-US" sz="2000" dirty="0">
                <a:latin typeface="Times New Roman" panose="02020603050405020304" pitchFamily="18" charset="0"/>
                <a:cs typeface="Times New Roman" panose="02020603050405020304" pitchFamily="18" charset="0"/>
              </a:rPr>
              <a:t>A virtual human-computer interaction device, using a camera or other image capturing devices, could be an alternative to touch screens.</a:t>
            </a:r>
          </a:p>
          <a:p>
            <a:pPr algn="just"/>
            <a:r>
              <a:rPr lang="en-US" sz="2000" dirty="0">
                <a:latin typeface="Times New Roman" panose="02020603050405020304" pitchFamily="18" charset="0"/>
                <a:cs typeface="Times New Roman" panose="02020603050405020304" pitchFamily="18" charset="0"/>
              </a:rPr>
              <a:t>Moreover, the advantage of reducing physical strain and promoting ergonomic comfort. </a:t>
            </a:r>
          </a:p>
          <a:p>
            <a:pPr algn="just"/>
            <a:r>
              <a:rPr lang="en-US" sz="2000" dirty="0">
                <a:latin typeface="Times New Roman" panose="02020603050405020304" pitchFamily="18" charset="0"/>
                <a:cs typeface="Times New Roman" panose="02020603050405020304" pitchFamily="18" charset="0"/>
              </a:rPr>
              <a:t>By eliminating the need for physical mouse movements or keyboard typing. </a:t>
            </a:r>
          </a:p>
          <a:p>
            <a:pPr algn="just"/>
            <a:r>
              <a:rPr lang="en-US" sz="2000" dirty="0">
                <a:latin typeface="Times New Roman" panose="02020603050405020304" pitchFamily="18" charset="0"/>
                <a:cs typeface="Times New Roman" panose="02020603050405020304" pitchFamily="18" charset="0"/>
              </a:rPr>
              <a:t>This not only minimizes the risk of repetitive strain injuries but also provides a more intuitive and immersive computing experience.</a:t>
            </a:r>
          </a:p>
        </p:txBody>
      </p:sp>
    </p:spTree>
    <p:extLst>
      <p:ext uri="{BB962C8B-B14F-4D97-AF65-F5344CB8AC3E}">
        <p14:creationId xmlns:p14="http://schemas.microsoft.com/office/powerpoint/2010/main" val="32503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B006-3715-4363-8F08-C50FF6CC5D0E}"/>
              </a:ext>
            </a:extLst>
          </p:cNvPr>
          <p:cNvSpPr>
            <a:spLocks noGrp="1"/>
          </p:cNvSpPr>
          <p:nvPr>
            <p:ph type="title"/>
          </p:nvPr>
        </p:nvSpPr>
        <p:spPr>
          <a:xfrm>
            <a:off x="677334" y="609600"/>
            <a:ext cx="8596668" cy="679269"/>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B3D43C2-B8F6-4E5D-8051-8ACE0C6715DD}"/>
              </a:ext>
            </a:extLst>
          </p:cNvPr>
          <p:cNvSpPr>
            <a:spLocks noGrp="1"/>
          </p:cNvSpPr>
          <p:nvPr>
            <p:ph idx="1"/>
          </p:nvPr>
        </p:nvSpPr>
        <p:spPr>
          <a:xfrm>
            <a:off x="1025676" y="1443317"/>
            <a:ext cx="9790370" cy="4330465"/>
          </a:xfrm>
        </p:spPr>
        <p:txBody>
          <a:bodyPr>
            <a:normAutofit/>
          </a:bodyPr>
          <a:lstStyle/>
          <a:p>
            <a:pPr algn="just"/>
            <a:r>
              <a:rPr lang="en-US" sz="1800" dirty="0">
                <a:latin typeface="Times New Roman" panose="02020603050405020304" pitchFamily="18" charset="0"/>
                <a:cs typeface="Times New Roman" panose="02020603050405020304" pitchFamily="18" charset="0"/>
              </a:rPr>
              <a:t>The objective of the AI Virtual Mouse project is to develop a reliable and user-friendly system that enables users to control the mouse cursor on a computer screen using hand gestures or body movements, eliminating the need for a physical mouse or touchpad. This project aims to achieve accurate gesture recognition, translating the user's intentions into corresponding cursor movements..</a:t>
            </a:r>
          </a:p>
          <a:p>
            <a:pPr algn="just"/>
            <a:r>
              <a:rPr lang="en-US" sz="1800" dirty="0">
                <a:latin typeface="Times New Roman" panose="02020603050405020304" pitchFamily="18" charset="0"/>
                <a:cs typeface="Times New Roman" panose="02020603050405020304" pitchFamily="18" charset="0"/>
              </a:rPr>
              <a:t>To accomplish these goals, the AI Virtual Mouse project will focus on developing advanced AI models and algorithms for gesture recognition and cursor control. The system will be optimized for real-time performance, minimizing latency and delivering a smooth and responsive user experience..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98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778B-1054-44EE-BA19-A9223F57DD13}"/>
              </a:ext>
            </a:extLst>
          </p:cNvPr>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EXISTING SYSTEM</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E2CA537-B63E-4E95-9680-F91E0F6C7067}"/>
              </a:ext>
            </a:extLst>
          </p:cNvPr>
          <p:cNvSpPr>
            <a:spLocks noGrp="1"/>
          </p:cNvSpPr>
          <p:nvPr>
            <p:ph idx="1"/>
          </p:nvPr>
        </p:nvSpPr>
        <p:spPr>
          <a:xfrm>
            <a:off x="1143000" y="1262190"/>
            <a:ext cx="9598780" cy="3880773"/>
          </a:xfrm>
        </p:spPr>
        <p:txBody>
          <a:bodyPr>
            <a:normAutofit/>
          </a:bodyPr>
          <a:lstStyle/>
          <a:p>
            <a:pPr algn="just"/>
            <a:r>
              <a:rPr lang="en-US" sz="2000" dirty="0">
                <a:latin typeface="Times New Roman" panose="02020603050405020304" pitchFamily="18" charset="0"/>
                <a:cs typeface="Times New Roman" panose="02020603050405020304" pitchFamily="18" charset="0"/>
              </a:rPr>
              <a:t>The existing system consists of the generic mouse and trackpad system of monitor controlling and the non-availability of a hand gesture system.</a:t>
            </a:r>
          </a:p>
          <a:p>
            <a:pPr algn="just"/>
            <a:r>
              <a:rPr lang="en-US" sz="2000" dirty="0">
                <a:latin typeface="Times New Roman" panose="02020603050405020304" pitchFamily="18" charset="0"/>
                <a:cs typeface="Times New Roman" panose="02020603050405020304" pitchFamily="18" charset="0"/>
              </a:rPr>
              <a:t>The existing virtual mouse control system consists of the simple mouse. </a:t>
            </a:r>
          </a:p>
          <a:p>
            <a:pPr algn="just"/>
            <a:r>
              <a:rPr lang="en-US" sz="2000" dirty="0">
                <a:latin typeface="Times New Roman" panose="02020603050405020304" pitchFamily="18" charset="0"/>
                <a:cs typeface="Times New Roman" panose="02020603050405020304" pitchFamily="18" charset="0"/>
              </a:rPr>
              <a:t>The basic mouse operation like could perform mouse pointer control, left click, right click, drag etc. The further use of the hand recognition is not been made use of. </a:t>
            </a:r>
          </a:p>
        </p:txBody>
      </p:sp>
    </p:spTree>
    <p:extLst>
      <p:ext uri="{BB962C8B-B14F-4D97-AF65-F5344CB8AC3E}">
        <p14:creationId xmlns:p14="http://schemas.microsoft.com/office/powerpoint/2010/main" val="281318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1511-0C0F-47B5-80D4-656C7BA38CE7}"/>
              </a:ext>
            </a:extLst>
          </p:cNvPr>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PROPOSING SYSTEM</a:t>
            </a:r>
            <a:br>
              <a:rPr lang="en-US" sz="36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49630BCE-4913-4A58-8FD7-E82251B6A064}"/>
              </a:ext>
            </a:extLst>
          </p:cNvPr>
          <p:cNvSpPr>
            <a:spLocks noGrp="1"/>
          </p:cNvSpPr>
          <p:nvPr>
            <p:ph idx="1"/>
          </p:nvPr>
        </p:nvSpPr>
        <p:spPr>
          <a:xfrm>
            <a:off x="838200" y="1317812"/>
            <a:ext cx="10515600" cy="4859151"/>
          </a:xfrm>
        </p:spPr>
        <p:txBody>
          <a:bodyPr/>
          <a:lstStyle/>
          <a:p>
            <a:pPr algn="just"/>
            <a:r>
              <a:rPr lang="en-US" sz="1800" dirty="0">
                <a:latin typeface="Times New Roman" panose="02020603050405020304" pitchFamily="18" charset="0"/>
                <a:cs typeface="Times New Roman" panose="02020603050405020304" pitchFamily="18" charset="0"/>
              </a:rPr>
              <a:t>Using our project we could make use of the laptop or web-cam and by recognizing the hand gesture we could control mouse and perform basic operations like mouse pointer controlling, select and deselect using left click</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project done is a “Zero Cost” hand recognition system for laptops, which uses simple algorithms to determine the hand, hand movements and by assigning an action for each movement. </a:t>
            </a:r>
            <a:endParaRPr lang="en-IN" dirty="0"/>
          </a:p>
        </p:txBody>
      </p:sp>
    </p:spTree>
    <p:extLst>
      <p:ext uri="{BB962C8B-B14F-4D97-AF65-F5344CB8AC3E}">
        <p14:creationId xmlns:p14="http://schemas.microsoft.com/office/powerpoint/2010/main" val="44330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F43D-C3E1-4261-886A-1828437B122D}"/>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HARDWARE                           SOFTWARE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REQUIREMENT                     </a:t>
            </a:r>
            <a:r>
              <a:rPr lang="en-US" sz="3600" dirty="0" err="1">
                <a:latin typeface="Times New Roman" panose="02020603050405020304" pitchFamily="18" charset="0"/>
                <a:cs typeface="Times New Roman" panose="02020603050405020304" pitchFamily="18" charset="0"/>
              </a:rPr>
              <a:t>REQUIREMENT</a:t>
            </a:r>
            <a:endParaRPr lang="en-IN" dirty="0"/>
          </a:p>
        </p:txBody>
      </p:sp>
      <p:sp>
        <p:nvSpPr>
          <p:cNvPr id="3" name="Content Placeholder 2">
            <a:extLst>
              <a:ext uri="{FF2B5EF4-FFF2-40B4-BE49-F238E27FC236}">
                <a16:creationId xmlns:a16="http://schemas.microsoft.com/office/drawing/2014/main" id="{51DFACB6-22D5-44DE-B74F-7BFF29B717EF}"/>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Processor	: Intel Core2Duo / AMD 3000series </a:t>
            </a:r>
          </a:p>
          <a:p>
            <a:r>
              <a:rPr lang="en-US" sz="1800" dirty="0">
                <a:latin typeface="Times New Roman" panose="02020603050405020304" pitchFamily="18" charset="0"/>
                <a:cs typeface="Times New Roman" panose="02020603050405020304" pitchFamily="18" charset="0"/>
              </a:rPr>
              <a:t>Main Memory	: 4GB RAM DDR3</a:t>
            </a:r>
          </a:p>
          <a:p>
            <a:r>
              <a:rPr lang="en-US" sz="1800" dirty="0">
                <a:latin typeface="Times New Roman" panose="02020603050405020304" pitchFamily="18" charset="0"/>
                <a:cs typeface="Times New Roman" panose="02020603050405020304" pitchFamily="18" charset="0"/>
              </a:rPr>
              <a:t>Hard Disk	: 120GB </a:t>
            </a:r>
          </a:p>
          <a:p>
            <a:r>
              <a:rPr lang="en-US" sz="1800" dirty="0">
                <a:latin typeface="Times New Roman" panose="02020603050405020304" pitchFamily="18" charset="0"/>
                <a:cs typeface="Times New Roman" panose="02020603050405020304" pitchFamily="18" charset="0"/>
              </a:rPr>
              <a:t>Display	: Any Monitor </a:t>
            </a:r>
          </a:p>
          <a:p>
            <a:r>
              <a:rPr lang="en-US" sz="1800" dirty="0">
                <a:latin typeface="Times New Roman" panose="02020603050405020304" pitchFamily="18" charset="0"/>
                <a:cs typeface="Times New Roman" panose="02020603050405020304" pitchFamily="18" charset="0"/>
              </a:rPr>
              <a:t>Camera 	: Webcam 720p 24fps</a:t>
            </a:r>
          </a:p>
          <a:p>
            <a:endParaRPr lang="en-IN" dirty="0"/>
          </a:p>
        </p:txBody>
      </p:sp>
      <p:sp>
        <p:nvSpPr>
          <p:cNvPr id="4" name="Content Placeholder 3">
            <a:extLst>
              <a:ext uri="{FF2B5EF4-FFF2-40B4-BE49-F238E27FC236}">
                <a16:creationId xmlns:a16="http://schemas.microsoft.com/office/drawing/2014/main" id="{EC2D0BD6-1ADC-F753-2357-EC505D303D87}"/>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Visual Studio code / PyCharm - Python (version 3.7 or above) -- Programming language.</a:t>
            </a:r>
          </a:p>
          <a:p>
            <a:r>
              <a:rPr lang="en-US" sz="1800" dirty="0">
                <a:latin typeface="Times New Roman" panose="02020603050405020304" pitchFamily="18" charset="0"/>
                <a:cs typeface="Times New Roman" panose="02020603050405020304" pitchFamily="18" charset="0"/>
              </a:rPr>
              <a:t>Package requirement : </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NumPy 		(version 1.19.2) -- For frame collection in an array</a:t>
            </a:r>
          </a:p>
          <a:p>
            <a:pPr lvl="1">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Pyautogui</a:t>
            </a:r>
            <a:r>
              <a:rPr lang="en-US" sz="1600" dirty="0">
                <a:latin typeface="Times New Roman" panose="02020603050405020304" pitchFamily="18" charset="0"/>
                <a:cs typeface="Times New Roman" panose="02020603050405020304" pitchFamily="18" charset="0"/>
              </a:rPr>
              <a:t> 		(Version - 0.9.53) -- For controlling the Mouse Movement and click</a:t>
            </a:r>
          </a:p>
          <a:p>
            <a:pPr lvl="1">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opencv</a:t>
            </a:r>
            <a:r>
              <a:rPr lang="en-IN" sz="1600" dirty="0">
                <a:latin typeface="Times New Roman" panose="02020603050405020304" pitchFamily="18" charset="0"/>
                <a:cs typeface="Times New Roman" panose="02020603050405020304" pitchFamily="18" charset="0"/>
              </a:rPr>
              <a:t>-python 	(Version - 4.5.3.56) -- For object Detection, Image and Video Processing</a:t>
            </a:r>
          </a:p>
          <a:p>
            <a:pPr lvl="1">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Mediapipe</a:t>
            </a:r>
            <a:r>
              <a:rPr lang="en-IN" sz="1600" dirty="0">
                <a:latin typeface="Times New Roman" panose="02020603050405020304" pitchFamily="18" charset="0"/>
                <a:cs typeface="Times New Roman" panose="02020603050405020304" pitchFamily="18" charset="0"/>
              </a:rPr>
              <a:t> 		(Version - 0.8.6.2) -- For Hand and Object Tracking </a:t>
            </a:r>
          </a:p>
          <a:p>
            <a:endParaRPr lang="en-IN" dirty="0"/>
          </a:p>
        </p:txBody>
      </p:sp>
    </p:spTree>
    <p:extLst>
      <p:ext uri="{BB962C8B-B14F-4D97-AF65-F5344CB8AC3E}">
        <p14:creationId xmlns:p14="http://schemas.microsoft.com/office/powerpoint/2010/main" val="2667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25F3-248F-4D0F-BE6C-09EC767D854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HAND DETECTION</a:t>
            </a:r>
          </a:p>
        </p:txBody>
      </p:sp>
      <p:sp>
        <p:nvSpPr>
          <p:cNvPr id="3" name="Content Placeholder 2">
            <a:extLst>
              <a:ext uri="{FF2B5EF4-FFF2-40B4-BE49-F238E27FC236}">
                <a16:creationId xmlns:a16="http://schemas.microsoft.com/office/drawing/2014/main" id="{D137DD30-0EA8-4C03-9632-1141F9B2A475}"/>
              </a:ext>
            </a:extLst>
          </p:cNvPr>
          <p:cNvSpPr>
            <a:spLocks noGrp="1"/>
          </p:cNvSpPr>
          <p:nvPr>
            <p:ph idx="1"/>
          </p:nvPr>
        </p:nvSpPr>
        <p:spPr>
          <a:xfrm>
            <a:off x="1026203" y="1690688"/>
            <a:ext cx="7138851" cy="3982992"/>
          </a:xfrm>
        </p:spPr>
        <p:txBody>
          <a:bodyPr>
            <a:normAutofit/>
          </a:bodyPr>
          <a:lstStyle/>
          <a:p>
            <a:pPr algn="just"/>
            <a:r>
              <a:rPr lang="en-US" sz="2000" dirty="0">
                <a:latin typeface="Times New Roman" panose="02020603050405020304" pitchFamily="18" charset="0"/>
                <a:cs typeface="Times New Roman" panose="02020603050405020304" pitchFamily="18" charset="0"/>
              </a:rPr>
              <a:t>Hand detection is a fundamental component of the AI virtual mouse using hand gestures system</a:t>
            </a:r>
          </a:p>
          <a:p>
            <a:pPr algn="just"/>
            <a:r>
              <a:rPr lang="en-US" sz="2000" dirty="0">
                <a:latin typeface="Times New Roman" panose="02020603050405020304" pitchFamily="18" charset="0"/>
                <a:cs typeface="Times New Roman" panose="02020603050405020304" pitchFamily="18" charset="0"/>
              </a:rPr>
              <a:t>Skin Color-based Detection</a:t>
            </a:r>
          </a:p>
          <a:p>
            <a:pPr algn="just"/>
            <a:r>
              <a:rPr lang="en-US" sz="2000" dirty="0">
                <a:latin typeface="Times New Roman" panose="02020603050405020304" pitchFamily="18" charset="0"/>
                <a:cs typeface="Times New Roman" panose="02020603050405020304" pitchFamily="18" charset="0"/>
              </a:rPr>
              <a:t>Background Subtraction</a:t>
            </a:r>
          </a:p>
          <a:p>
            <a:pPr algn="just"/>
            <a:r>
              <a:rPr lang="en-US" sz="2000" dirty="0">
                <a:latin typeface="Times New Roman" panose="02020603050405020304" pitchFamily="18" charset="0"/>
                <a:cs typeface="Times New Roman" panose="02020603050405020304" pitchFamily="18" charset="0"/>
              </a:rPr>
              <a:t>Once the hand regions are detected, employ techniques such as object tracking algorithms to track the hand across frames, ensuring smooth and continuous hand detection. </a:t>
            </a:r>
          </a:p>
        </p:txBody>
      </p:sp>
      <p:pic>
        <p:nvPicPr>
          <p:cNvPr id="5" name="Picture 4">
            <a:extLst>
              <a:ext uri="{FF2B5EF4-FFF2-40B4-BE49-F238E27FC236}">
                <a16:creationId xmlns:a16="http://schemas.microsoft.com/office/drawing/2014/main" id="{5F2030D6-B9AF-4A51-A0AC-1DCF64647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413" y="1027906"/>
            <a:ext cx="3115896" cy="4133755"/>
          </a:xfrm>
          <a:prstGeom prst="rect">
            <a:avLst/>
          </a:prstGeom>
        </p:spPr>
      </p:pic>
    </p:spTree>
    <p:extLst>
      <p:ext uri="{BB962C8B-B14F-4D97-AF65-F5344CB8AC3E}">
        <p14:creationId xmlns:p14="http://schemas.microsoft.com/office/powerpoint/2010/main" val="35986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F08A-7621-45DC-8628-94625F65457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HAND LANDMARK ESTIMATION</a:t>
            </a:r>
          </a:p>
        </p:txBody>
      </p:sp>
      <p:sp>
        <p:nvSpPr>
          <p:cNvPr id="3" name="Content Placeholder 2">
            <a:extLst>
              <a:ext uri="{FF2B5EF4-FFF2-40B4-BE49-F238E27FC236}">
                <a16:creationId xmlns:a16="http://schemas.microsoft.com/office/drawing/2014/main" id="{B20EA154-D608-49EF-B047-128900533D08}"/>
              </a:ext>
            </a:extLst>
          </p:cNvPr>
          <p:cNvSpPr>
            <a:spLocks noGrp="1"/>
          </p:cNvSpPr>
          <p:nvPr>
            <p:ph idx="1"/>
          </p:nvPr>
        </p:nvSpPr>
        <p:spPr>
          <a:xfrm>
            <a:off x="838200" y="1828800"/>
            <a:ext cx="5989319" cy="4563548"/>
          </a:xfrm>
        </p:spPr>
        <p:txBody>
          <a:bodyPr>
            <a:normAutofit/>
          </a:bodyPr>
          <a:lstStyle/>
          <a:p>
            <a:pPr algn="just"/>
            <a:r>
              <a:rPr lang="en-US" sz="1600" dirty="0">
                <a:latin typeface="Times New Roman" panose="02020603050405020304" pitchFamily="18" charset="0"/>
                <a:cs typeface="Times New Roman" panose="02020603050405020304" pitchFamily="18" charset="0"/>
              </a:rPr>
              <a:t>Hand landmark estimation involves estimating the positions of essential landmarks or key points on the hand, such as fingertips, palm, and the base of the hand.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Optical Flow: Optical flow algorithms can track the movement of hand key points across consecutive frames, estimating their positions in each frame based on the flow of pixel intensities.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Use the chosen hand landmark estimation technique to predict or estimate the positions of hand landmarks. </a:t>
            </a:r>
          </a:p>
        </p:txBody>
      </p:sp>
      <p:pic>
        <p:nvPicPr>
          <p:cNvPr id="4" name="Picture 3">
            <a:extLst>
              <a:ext uri="{FF2B5EF4-FFF2-40B4-BE49-F238E27FC236}">
                <a16:creationId xmlns:a16="http://schemas.microsoft.com/office/drawing/2014/main" id="{13EA5647-01CD-4969-9327-FAF0CD1C6572}"/>
              </a:ext>
            </a:extLst>
          </p:cNvPr>
          <p:cNvPicPr>
            <a:picLocks noChangeAspect="1"/>
          </p:cNvPicPr>
          <p:nvPr/>
        </p:nvPicPr>
        <p:blipFill>
          <a:blip r:embed="rId2"/>
          <a:stretch>
            <a:fillRect/>
          </a:stretch>
        </p:blipFill>
        <p:spPr>
          <a:xfrm>
            <a:off x="7800573" y="1828800"/>
            <a:ext cx="4072843" cy="2541292"/>
          </a:xfrm>
          <a:prstGeom prst="rect">
            <a:avLst/>
          </a:prstGeom>
        </p:spPr>
      </p:pic>
    </p:spTree>
    <p:extLst>
      <p:ext uri="{BB962C8B-B14F-4D97-AF65-F5344CB8AC3E}">
        <p14:creationId xmlns:p14="http://schemas.microsoft.com/office/powerpoint/2010/main" val="374486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TotalTime>
  <Words>1156</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 </vt:lpstr>
      <vt:lpstr>ABSTRACT </vt:lpstr>
      <vt:lpstr>INTRODUCTION</vt:lpstr>
      <vt:lpstr>OBJECTIVE</vt:lpstr>
      <vt:lpstr>EXISTING SYSTEM </vt:lpstr>
      <vt:lpstr>PROPOSING SYSTEM </vt:lpstr>
      <vt:lpstr>HARDWARE                           SOFTWARE     REQUIREMENT                     REQUIREMENT</vt:lpstr>
      <vt:lpstr>HAND DETECTION</vt:lpstr>
      <vt:lpstr>HAND LANDMARK ESTIMATION</vt:lpstr>
      <vt:lpstr>GESTURE RECOGNITION</vt:lpstr>
      <vt:lpstr>GESTURE MAPPING</vt:lpstr>
      <vt:lpstr>OUTPUT</vt:lpstr>
      <vt:lpstr>FUTURE ENHANCEMENTS</vt:lpstr>
      <vt:lpstr>CONCLUSION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Mogdoom khan sahib</dc:creator>
  <cp:lastModifiedBy>mohamed mubeen</cp:lastModifiedBy>
  <cp:revision>21</cp:revision>
  <dcterms:created xsi:type="dcterms:W3CDTF">2023-03-02T06:42:15Z</dcterms:created>
  <dcterms:modified xsi:type="dcterms:W3CDTF">2023-05-30T18:09:20Z</dcterms:modified>
</cp:coreProperties>
</file>