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75" r:id="rId3"/>
    <p:sldId id="293" r:id="rId4"/>
    <p:sldId id="294" r:id="rId5"/>
    <p:sldId id="308" r:id="rId6"/>
    <p:sldId id="309" r:id="rId7"/>
    <p:sldId id="310" r:id="rId8"/>
    <p:sldId id="311" r:id="rId9"/>
    <p:sldId id="277" r:id="rId10"/>
    <p:sldId id="278" r:id="rId11"/>
    <p:sldId id="300" r:id="rId12"/>
    <p:sldId id="295" r:id="rId13"/>
    <p:sldId id="313" r:id="rId14"/>
    <p:sldId id="296" r:id="rId15"/>
    <p:sldId id="301" r:id="rId16"/>
    <p:sldId id="302" r:id="rId17"/>
    <p:sldId id="303" r:id="rId18"/>
    <p:sldId id="312" r:id="rId19"/>
    <p:sldId id="297" r:id="rId20"/>
    <p:sldId id="304" r:id="rId21"/>
    <p:sldId id="305" r:id="rId22"/>
    <p:sldId id="306" r:id="rId23"/>
    <p:sldId id="307" r:id="rId24"/>
    <p:sldId id="262" r:id="rId25"/>
    <p:sldId id="298" r:id="rId26"/>
    <p:sldId id="282"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mubeen" initials="mm" lastIdx="1" clrIdx="0">
    <p:extLst>
      <p:ext uri="{19B8F6BF-5375-455C-9EA6-DF929625EA0E}">
        <p15:presenceInfo xmlns:p15="http://schemas.microsoft.com/office/powerpoint/2012/main" userId="88e2f968b8738f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7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5" autoAdjust="0"/>
    <p:restoredTop sz="94660"/>
  </p:normalViewPr>
  <p:slideViewPr>
    <p:cSldViewPr snapToGrid="0">
      <p:cViewPr varScale="1">
        <p:scale>
          <a:sx n="82" d="100"/>
          <a:sy n="82" d="100"/>
        </p:scale>
        <p:origin x="461" y="7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E475-1B1C-4D30-BBBC-8002BC733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175F25-3147-4588-8CBC-63B035AE8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08FDF3-C696-49C2-A6C5-95C3971C7E64}"/>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5" name="Footer Placeholder 4">
            <a:extLst>
              <a:ext uri="{FF2B5EF4-FFF2-40B4-BE49-F238E27FC236}">
                <a16:creationId xmlns:a16="http://schemas.microsoft.com/office/drawing/2014/main" id="{4AF3EE79-5CAD-4ADB-AFA5-9AB2EACB3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9FEDB-6B16-499A-AE83-CA7ACFB2E8E5}"/>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70849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265C-0F9B-4758-8BB5-C3672F02A3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00D9F2-93A6-4179-97D6-BACF941095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E60C4-5457-47BF-8242-0F2334526769}"/>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5" name="Footer Placeholder 4">
            <a:extLst>
              <a:ext uri="{FF2B5EF4-FFF2-40B4-BE49-F238E27FC236}">
                <a16:creationId xmlns:a16="http://schemas.microsoft.com/office/drawing/2014/main" id="{6A6A7593-5527-46A7-91E7-2A893B143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8C040-037E-46A7-BBC7-DE549DD4C3B7}"/>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40169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1C216-BEF3-4840-AA0A-169AF2D163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A526CD-A2E4-4A81-BB9F-0C9618B833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F888B-9C81-4DE5-AF3E-FF81344C000B}"/>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5" name="Footer Placeholder 4">
            <a:extLst>
              <a:ext uri="{FF2B5EF4-FFF2-40B4-BE49-F238E27FC236}">
                <a16:creationId xmlns:a16="http://schemas.microsoft.com/office/drawing/2014/main" id="{F88FC695-A203-462E-995F-BBD5FC068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4C8C2-2A28-45A5-B85A-272B746CC27A}"/>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916600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BD51-4743-410F-A8EE-D412D9FDC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82850D-3979-405F-903E-CB59F30FBAA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EAB60-E9CC-4742-9435-F13C2C6841A8}"/>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5" name="Footer Placeholder 4">
            <a:extLst>
              <a:ext uri="{FF2B5EF4-FFF2-40B4-BE49-F238E27FC236}">
                <a16:creationId xmlns:a16="http://schemas.microsoft.com/office/drawing/2014/main" id="{22C383EA-B679-432D-B306-7AFCDF0F1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B9FC5-DD52-49B9-8B35-33E9895989D8}"/>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73543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C3CD-0438-4391-B1D0-E450683A6E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B828B8-BF1D-499C-AB3B-2AFD1B079C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CF701D-5DE9-4A1C-B1FE-AE3AD1354F26}"/>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5" name="Footer Placeholder 4">
            <a:extLst>
              <a:ext uri="{FF2B5EF4-FFF2-40B4-BE49-F238E27FC236}">
                <a16:creationId xmlns:a16="http://schemas.microsoft.com/office/drawing/2014/main" id="{AE01A101-4281-4DD2-87BC-E3549DD04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31E30-E4B9-4DE7-9307-466423E2D14B}"/>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284442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385A-E13D-48CA-9E05-D0F46D405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A5F6E-7308-4927-AF60-6D03747D07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4E9985-4AD9-4350-ACD6-B7BAB46688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517FBB-7251-470D-A95E-2198CE73B617}"/>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6" name="Footer Placeholder 5">
            <a:extLst>
              <a:ext uri="{FF2B5EF4-FFF2-40B4-BE49-F238E27FC236}">
                <a16:creationId xmlns:a16="http://schemas.microsoft.com/office/drawing/2014/main" id="{724DFA21-0070-437E-BA4A-D5B71F7D7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E036B-F184-401F-AAC8-2443341C026A}"/>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361373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3E22-6C3B-408C-9B37-08663A0135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AEBED-192E-4AF9-8F83-4D7E29C2D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39275E-6EB3-40D0-BBC0-63C855CFBD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03AE5-FC2D-40B0-B1DB-28AA48924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D580E1-FCA9-4CCE-BCC2-15C9570D22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D1BB9-9CE8-4BAF-BC84-BB4438FEF91F}"/>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8" name="Footer Placeholder 7">
            <a:extLst>
              <a:ext uri="{FF2B5EF4-FFF2-40B4-BE49-F238E27FC236}">
                <a16:creationId xmlns:a16="http://schemas.microsoft.com/office/drawing/2014/main" id="{C09942C1-5AB2-4B78-837E-6CA10379CF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63E27A-F8BF-4E6C-90D9-950D3D030078}"/>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333234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D0CE-1DE5-4A54-8701-FD624A436A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5D4076-D672-4E2F-9F7D-58C67C21B96C}"/>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4" name="Footer Placeholder 3">
            <a:extLst>
              <a:ext uri="{FF2B5EF4-FFF2-40B4-BE49-F238E27FC236}">
                <a16:creationId xmlns:a16="http://schemas.microsoft.com/office/drawing/2014/main" id="{B3C754F7-75F9-4AAC-8CA3-73D67C6AE9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FB6C6C-B944-4C5C-B297-D57832A49F51}"/>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29265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E2ED5-59A1-44D4-AB2B-0FE05600A8E5}"/>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3" name="Footer Placeholder 2">
            <a:extLst>
              <a:ext uri="{FF2B5EF4-FFF2-40B4-BE49-F238E27FC236}">
                <a16:creationId xmlns:a16="http://schemas.microsoft.com/office/drawing/2014/main" id="{5109C7B7-E1E8-4779-8FBC-591524A526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C1C19D-7DF4-4040-A2FF-90BF06771B28}"/>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394308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1219-0532-476B-818D-FD3D400A1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BB21DE-9E53-4D7B-8104-B33714AA8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1A430-6771-436F-BCC0-88673EC2C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1D6BCE-9E75-485D-B97B-062665BE5561}"/>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6" name="Footer Placeholder 5">
            <a:extLst>
              <a:ext uri="{FF2B5EF4-FFF2-40B4-BE49-F238E27FC236}">
                <a16:creationId xmlns:a16="http://schemas.microsoft.com/office/drawing/2014/main" id="{E874E04E-305C-4BD5-B093-A210D9940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71CCE-45A7-4AE8-8B13-C0C9035ED63C}"/>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22652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F44F-84A8-4745-B72D-9375914AD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6C5BF-A6A0-47BF-ADA0-693006481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E1C107-B773-43A5-9397-30A2F02A0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D2839E-AFED-44AA-8164-92A2E1BC005B}"/>
              </a:ext>
            </a:extLst>
          </p:cNvPr>
          <p:cNvSpPr>
            <a:spLocks noGrp="1"/>
          </p:cNvSpPr>
          <p:nvPr>
            <p:ph type="dt" sz="half" idx="10"/>
          </p:nvPr>
        </p:nvSpPr>
        <p:spPr/>
        <p:txBody>
          <a:bodyPr/>
          <a:lstStyle/>
          <a:p>
            <a:fld id="{A0B2142E-9741-4842-91E7-AA95AA94F2B2}" type="datetimeFigureOut">
              <a:rPr lang="en-US" smtClean="0"/>
              <a:t>5/10/2024</a:t>
            </a:fld>
            <a:endParaRPr lang="en-US"/>
          </a:p>
        </p:txBody>
      </p:sp>
      <p:sp>
        <p:nvSpPr>
          <p:cNvPr id="6" name="Footer Placeholder 5">
            <a:extLst>
              <a:ext uri="{FF2B5EF4-FFF2-40B4-BE49-F238E27FC236}">
                <a16:creationId xmlns:a16="http://schemas.microsoft.com/office/drawing/2014/main" id="{B54E1985-3466-4030-947F-CECA8BE65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77134-1650-406F-8A9F-3F165AE680AE}"/>
              </a:ext>
            </a:extLst>
          </p:cNvPr>
          <p:cNvSpPr>
            <a:spLocks noGrp="1"/>
          </p:cNvSpPr>
          <p:nvPr>
            <p:ph type="sldNum" sz="quarter" idx="12"/>
          </p:nvPr>
        </p:nvSpPr>
        <p:spPr/>
        <p:txBody>
          <a:bodyPr/>
          <a:lstStyle/>
          <a:p>
            <a:fld id="{98D72A03-0152-4C3C-92F3-544016D1B808}" type="slidenum">
              <a:rPr lang="en-US" smtClean="0"/>
              <a:t>‹#›</a:t>
            </a:fld>
            <a:endParaRPr lang="en-US"/>
          </a:p>
        </p:txBody>
      </p:sp>
    </p:spTree>
    <p:extLst>
      <p:ext uri="{BB962C8B-B14F-4D97-AF65-F5344CB8AC3E}">
        <p14:creationId xmlns:p14="http://schemas.microsoft.com/office/powerpoint/2010/main" val="153202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41952-C395-4E15-B25F-A991C2CBC6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AA3F7-7E00-44AD-98DD-28153184A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BF850-20DC-49F5-8497-BB2D2E548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2142E-9741-4842-91E7-AA95AA94F2B2}" type="datetimeFigureOut">
              <a:rPr lang="en-US" smtClean="0"/>
              <a:t>5/10/2024</a:t>
            </a:fld>
            <a:endParaRPr lang="en-US"/>
          </a:p>
        </p:txBody>
      </p:sp>
      <p:sp>
        <p:nvSpPr>
          <p:cNvPr id="5" name="Footer Placeholder 4">
            <a:extLst>
              <a:ext uri="{FF2B5EF4-FFF2-40B4-BE49-F238E27FC236}">
                <a16:creationId xmlns:a16="http://schemas.microsoft.com/office/drawing/2014/main" id="{809122D2-0AF2-4FA5-8AE5-A53F1A206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ADA78D-6800-4391-8DA0-6F5FEA549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72A03-0152-4C3C-92F3-544016D1B808}" type="slidenum">
              <a:rPr lang="en-US" smtClean="0"/>
              <a:t>‹#›</a:t>
            </a:fld>
            <a:endParaRPr lang="en-US"/>
          </a:p>
        </p:txBody>
      </p:sp>
    </p:spTree>
    <p:extLst>
      <p:ext uri="{BB962C8B-B14F-4D97-AF65-F5344CB8AC3E}">
        <p14:creationId xmlns:p14="http://schemas.microsoft.com/office/powerpoint/2010/main" val="127872658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083F-9CB6-44D6-8D34-C0609E36A459}"/>
              </a:ext>
            </a:extLst>
          </p:cNvPr>
          <p:cNvSpPr>
            <a:spLocks noGrp="1"/>
          </p:cNvSpPr>
          <p:nvPr>
            <p:ph type="title"/>
          </p:nvPr>
        </p:nvSpPr>
        <p:spPr>
          <a:xfrm>
            <a:off x="3679646" y="1394591"/>
            <a:ext cx="10425903" cy="1388945"/>
          </a:xfrm>
        </p:spPr>
        <p:txBody>
          <a:bodyPr/>
          <a:lstStyle/>
          <a:p>
            <a:br>
              <a:rPr lang="en-US" sz="4400"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endParaRPr>
          </a:p>
        </p:txBody>
      </p:sp>
      <p:sp>
        <p:nvSpPr>
          <p:cNvPr id="4" name="Content Placeholder 3">
            <a:extLst>
              <a:ext uri="{FF2B5EF4-FFF2-40B4-BE49-F238E27FC236}">
                <a16:creationId xmlns:a16="http://schemas.microsoft.com/office/drawing/2014/main" id="{7136E5C7-F08D-46B5-9E29-BA030FCCA5EB}"/>
              </a:ext>
            </a:extLst>
          </p:cNvPr>
          <p:cNvSpPr txBox="1">
            <a:spLocks noGrp="1"/>
          </p:cNvSpPr>
          <p:nvPr>
            <p:ph idx="1"/>
          </p:nvPr>
        </p:nvSpPr>
        <p:spPr>
          <a:xfrm>
            <a:off x="429381" y="4116155"/>
            <a:ext cx="7507399" cy="1418593"/>
          </a:xfrm>
          <a:prstGeom prst="rect">
            <a:avLst/>
          </a:prstGeom>
          <a:noFill/>
        </p:spPr>
        <p:txBody>
          <a:bodyPr wrap="square" rtlCol="0">
            <a:spAutoFit/>
          </a:bodyPr>
          <a:lstStyle/>
          <a:p>
            <a:pPr marL="0" indent="0">
              <a:lnSpc>
                <a:spcPct val="150000"/>
              </a:lnSpc>
              <a:buNone/>
            </a:pPr>
            <a:r>
              <a:rPr lang="en-US" sz="1600" b="1" dirty="0">
                <a:cs typeface="Times New Roman" panose="02020603050405020304" pitchFamily="18" charset="0"/>
              </a:rPr>
              <a:t>BATCH YEAR</a:t>
            </a:r>
            <a:r>
              <a:rPr lang="en-US" sz="1600" dirty="0">
                <a:cs typeface="Times New Roman" panose="02020603050405020304" pitchFamily="18" charset="0"/>
              </a:rPr>
              <a:t>    : 2020 – 2024</a:t>
            </a:r>
          </a:p>
          <a:p>
            <a:pPr marL="0" indent="0">
              <a:lnSpc>
                <a:spcPct val="150000"/>
              </a:lnSpc>
              <a:buNone/>
            </a:pPr>
            <a:r>
              <a:rPr lang="en-US" sz="1600" b="1" dirty="0">
                <a:cs typeface="Times New Roman" panose="02020603050405020304" pitchFamily="18" charset="0"/>
              </a:rPr>
              <a:t>SUPERVISOR</a:t>
            </a:r>
            <a:r>
              <a:rPr lang="en-US" sz="1600" dirty="0">
                <a:cs typeface="Times New Roman" panose="02020603050405020304" pitchFamily="18" charset="0"/>
              </a:rPr>
              <a:t>    : Asst. Prof. </a:t>
            </a:r>
            <a:r>
              <a:rPr lang="en-US" sz="1600" dirty="0" err="1">
                <a:cs typeface="Times New Roman" panose="02020603050405020304" pitchFamily="18" charset="0"/>
              </a:rPr>
              <a:t>Dr.E.GANESH</a:t>
            </a:r>
            <a:r>
              <a:rPr lang="en-US" sz="1600" dirty="0">
                <a:cs typeface="Times New Roman" panose="02020603050405020304" pitchFamily="18" charset="0"/>
              </a:rPr>
              <a:t>, M.E., Ph.D.</a:t>
            </a:r>
          </a:p>
          <a:p>
            <a:pPr marL="0" indent="0">
              <a:lnSpc>
                <a:spcPct val="150000"/>
              </a:lnSpc>
              <a:buNone/>
            </a:pPr>
            <a:r>
              <a:rPr lang="en-US" sz="1600" b="1" dirty="0">
                <a:cs typeface="Times New Roman" panose="02020603050405020304" pitchFamily="18" charset="0"/>
              </a:rPr>
              <a:t>BATCH NO        </a:t>
            </a:r>
            <a:r>
              <a:rPr lang="en-US" sz="1600" dirty="0">
                <a:cs typeface="Times New Roman" panose="02020603050405020304" pitchFamily="18" charset="0"/>
              </a:rPr>
              <a:t>: 01</a:t>
            </a:r>
          </a:p>
        </p:txBody>
      </p:sp>
      <p:sp>
        <p:nvSpPr>
          <p:cNvPr id="5" name="TextBox 4">
            <a:extLst>
              <a:ext uri="{FF2B5EF4-FFF2-40B4-BE49-F238E27FC236}">
                <a16:creationId xmlns:a16="http://schemas.microsoft.com/office/drawing/2014/main" id="{8843EF13-E1D7-4B6B-9BEF-4B5C7D1EAF97}"/>
              </a:ext>
            </a:extLst>
          </p:cNvPr>
          <p:cNvSpPr txBox="1"/>
          <p:nvPr/>
        </p:nvSpPr>
        <p:spPr>
          <a:xfrm>
            <a:off x="1568350" y="1755224"/>
            <a:ext cx="9334111" cy="523220"/>
          </a:xfrm>
          <a:prstGeom prst="rect">
            <a:avLst/>
          </a:prstGeom>
          <a:noFill/>
        </p:spPr>
        <p:txBody>
          <a:bodyPr wrap="square" rtlCol="0">
            <a:spAutoFit/>
          </a:bodyPr>
          <a:lstStyle/>
          <a:p>
            <a:r>
              <a:rPr lang="en-US" sz="2800" b="1" dirty="0">
                <a:cs typeface="Times New Roman" panose="02020603050405020304" pitchFamily="18" charset="0"/>
              </a:rPr>
              <a:t>DEPARTMENT OF COMPUTER SCIENCE AND ENGINEERING</a:t>
            </a:r>
          </a:p>
        </p:txBody>
      </p:sp>
      <p:pic>
        <p:nvPicPr>
          <p:cNvPr id="2050" name="Picture 2" descr="https://www.aalimec.ac.in/wp-content/uploads/2022/06/ams_logo.png">
            <a:extLst>
              <a:ext uri="{FF2B5EF4-FFF2-40B4-BE49-F238E27FC236}">
                <a16:creationId xmlns:a16="http://schemas.microsoft.com/office/drawing/2014/main" id="{A1B79B3B-7BE9-464A-9B25-54D863EA1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247" y="61972"/>
            <a:ext cx="8734334" cy="13889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556AAA4-D7B7-44C0-91E3-69D62072B60D}"/>
              </a:ext>
            </a:extLst>
          </p:cNvPr>
          <p:cNvSpPr txBox="1"/>
          <p:nvPr/>
        </p:nvSpPr>
        <p:spPr>
          <a:xfrm>
            <a:off x="1205934" y="2459608"/>
            <a:ext cx="9249804" cy="523220"/>
          </a:xfrm>
          <a:prstGeom prst="rect">
            <a:avLst/>
          </a:prstGeom>
          <a:noFill/>
        </p:spPr>
        <p:txBody>
          <a:bodyPr wrap="square" rtlCol="0">
            <a:spAutoFit/>
          </a:bodyPr>
          <a:lstStyle/>
          <a:p>
            <a:pPr algn="ctr"/>
            <a:r>
              <a:rPr lang="en-US" sz="2800" b="1" dirty="0"/>
              <a:t>ADVANCED MARINE DEBRIS DETECTION SYSTEM</a:t>
            </a:r>
          </a:p>
        </p:txBody>
      </p:sp>
      <p:sp>
        <p:nvSpPr>
          <p:cNvPr id="3" name="Content Placeholder 3">
            <a:extLst>
              <a:ext uri="{FF2B5EF4-FFF2-40B4-BE49-F238E27FC236}">
                <a16:creationId xmlns:a16="http://schemas.microsoft.com/office/drawing/2014/main" id="{67FC961F-0825-E3BA-1021-CE97E98CF37E}"/>
              </a:ext>
            </a:extLst>
          </p:cNvPr>
          <p:cNvSpPr txBox="1">
            <a:spLocks/>
          </p:cNvSpPr>
          <p:nvPr/>
        </p:nvSpPr>
        <p:spPr>
          <a:xfrm>
            <a:off x="5931377" y="4074465"/>
            <a:ext cx="7507399" cy="171329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cs typeface="Times New Roman" panose="02020603050405020304" pitchFamily="18" charset="0"/>
              </a:rPr>
              <a:t>TEAM MEMBERS:</a:t>
            </a:r>
          </a:p>
          <a:p>
            <a:pPr marL="0" indent="0">
              <a:buFont typeface="Arial" panose="020B0604020202020204" pitchFamily="34" charset="0"/>
              <a:buNone/>
            </a:pPr>
            <a:r>
              <a:rPr lang="en-US" sz="1600" dirty="0">
                <a:cs typeface="Times New Roman" panose="02020603050405020304" pitchFamily="18" charset="0"/>
              </a:rPr>
              <a:t>ABDUL HAFEEL H.A                                              110120104002</a:t>
            </a:r>
          </a:p>
          <a:p>
            <a:pPr marL="0" indent="0">
              <a:buFont typeface="Arial" panose="020B0604020202020204" pitchFamily="34" charset="0"/>
              <a:buNone/>
            </a:pPr>
            <a:r>
              <a:rPr lang="en-US" sz="1600" dirty="0">
                <a:cs typeface="Times New Roman" panose="02020603050405020304" pitchFamily="18" charset="0"/>
              </a:rPr>
              <a:t>MOHAMED JAASIR A                                           110120104025</a:t>
            </a:r>
          </a:p>
          <a:p>
            <a:pPr marL="0" indent="0">
              <a:buFont typeface="Arial" panose="020B0604020202020204" pitchFamily="34" charset="0"/>
              <a:buNone/>
            </a:pPr>
            <a:r>
              <a:rPr lang="en-US" sz="1600" dirty="0">
                <a:cs typeface="Times New Roman" panose="02020603050405020304" pitchFamily="18" charset="0"/>
              </a:rPr>
              <a:t>MOHAMED MUBEEN A.S                                    110120104028</a:t>
            </a:r>
          </a:p>
          <a:p>
            <a:pPr marL="0" indent="0">
              <a:buFont typeface="Arial" panose="020B0604020202020204" pitchFamily="34" charset="0"/>
              <a:buNone/>
            </a:pPr>
            <a:r>
              <a:rPr lang="en-US" sz="1600" dirty="0">
                <a:cs typeface="Times New Roman" panose="02020603050405020304" pitchFamily="18" charset="0"/>
              </a:rPr>
              <a:t>MOHAMED NAFEES F                                          110120104029</a:t>
            </a:r>
          </a:p>
        </p:txBody>
      </p:sp>
    </p:spTree>
    <p:extLst>
      <p:ext uri="{BB962C8B-B14F-4D97-AF65-F5344CB8AC3E}">
        <p14:creationId xmlns:p14="http://schemas.microsoft.com/office/powerpoint/2010/main" val="254486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1511-0C0F-47B5-80D4-656C7BA38CE7}"/>
              </a:ext>
            </a:extLst>
          </p:cNvPr>
          <p:cNvSpPr>
            <a:spLocks noGrp="1"/>
          </p:cNvSpPr>
          <p:nvPr>
            <p:ph type="title"/>
          </p:nvPr>
        </p:nvSpPr>
        <p:spPr>
          <a:xfrm>
            <a:off x="838200" y="1086522"/>
            <a:ext cx="10515600" cy="695606"/>
          </a:xfrm>
        </p:spPr>
        <p:txBody>
          <a:bodyPr>
            <a:normAutofit fontScale="90000"/>
          </a:bodyPr>
          <a:lstStyle/>
          <a:p>
            <a:r>
              <a:rPr lang="en-US" sz="4000" b="1" dirty="0">
                <a:solidFill>
                  <a:schemeClr val="tx1"/>
                </a:solidFill>
                <a:latin typeface="+mn-lt"/>
                <a:cs typeface="Times New Roman" panose="02020603050405020304" pitchFamily="18" charset="0"/>
              </a:rPr>
              <a:t>PROPOS</a:t>
            </a:r>
            <a:r>
              <a:rPr lang="en-US" sz="4000" b="1" dirty="0">
                <a:latin typeface="+mn-lt"/>
                <a:cs typeface="Times New Roman" panose="02020603050405020304" pitchFamily="18" charset="0"/>
              </a:rPr>
              <a:t>ED</a:t>
            </a:r>
            <a:r>
              <a:rPr lang="en-US" sz="4000" b="1" dirty="0">
                <a:solidFill>
                  <a:schemeClr val="tx1"/>
                </a:solidFill>
                <a:latin typeface="+mn-lt"/>
                <a:cs typeface="Times New Roman" panose="02020603050405020304" pitchFamily="18" charset="0"/>
              </a:rPr>
              <a:t> SYSTEM </a:t>
            </a:r>
            <a:br>
              <a:rPr lang="en-US" sz="36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49630BCE-4913-4A58-8FD7-E82251B6A064}"/>
              </a:ext>
            </a:extLst>
          </p:cNvPr>
          <p:cNvSpPr>
            <a:spLocks noGrp="1"/>
          </p:cNvSpPr>
          <p:nvPr>
            <p:ph idx="1"/>
          </p:nvPr>
        </p:nvSpPr>
        <p:spPr>
          <a:xfrm>
            <a:off x="838200" y="1561652"/>
            <a:ext cx="10515600" cy="4859151"/>
          </a:xfrm>
        </p:spPr>
        <p:txBody>
          <a:bodyPr>
            <a:normAutofit/>
          </a:bodyPr>
          <a:lstStyle/>
          <a:p>
            <a:pPr marL="0" indent="0" algn="l">
              <a:buNone/>
            </a:pPr>
            <a:endParaRPr lang="en-US" sz="2400" dirty="0">
              <a:solidFill>
                <a:srgbClr val="000000"/>
              </a:solidFill>
              <a:effectLst/>
              <a:latin typeface="Times New Roman" panose="02020603050405020304" pitchFamily="18" charset="0"/>
              <a:ea typeface="Times New Roman" panose="02020603050405020304" pitchFamily="18" charset="0"/>
            </a:endParaRPr>
          </a:p>
          <a:p>
            <a:pPr algn="l">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 Aims to revolutionize marine debris monitoring using advanced deep learning and computer vision.</a:t>
            </a:r>
          </a:p>
          <a:p>
            <a:pPr algn="l">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Statistical Evaluation: Evaluation using precision, recall, F1-score, and confusion matrix. Comparative analysis to optimize model performance.</a:t>
            </a:r>
          </a:p>
          <a:p>
            <a:pPr algn="l">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Utilizes </a:t>
            </a:r>
            <a:r>
              <a:rPr lang="en-US" sz="2400" dirty="0" err="1">
                <a:solidFill>
                  <a:srgbClr val="000000"/>
                </a:solidFill>
                <a:effectLst/>
                <a:latin typeface="Times New Roman" panose="02020603050405020304" pitchFamily="18" charset="0"/>
                <a:ea typeface="Times New Roman" panose="02020603050405020304" pitchFamily="18" charset="0"/>
              </a:rPr>
              <a:t>Clarifai</a:t>
            </a:r>
            <a:r>
              <a:rPr lang="en-US" sz="2400" dirty="0">
                <a:solidFill>
                  <a:srgbClr val="000000"/>
                </a:solidFill>
                <a:effectLst/>
                <a:latin typeface="Times New Roman" panose="02020603050405020304" pitchFamily="18" charset="0"/>
                <a:ea typeface="Times New Roman" panose="02020603050405020304" pitchFamily="18" charset="0"/>
              </a:rPr>
              <a:t> API for accurate object detection in ocean images.</a:t>
            </a:r>
          </a:p>
          <a:p>
            <a:pPr algn="l">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 User-friendly interface for easy interaction and real-time results.</a:t>
            </a:r>
          </a:p>
          <a:p>
            <a:pPr algn="l">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 Scalable Solution: Suitable for global monitoring of plastic pollution.</a:t>
            </a:r>
          </a:p>
          <a:p>
            <a:pPr algn="l">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 High Detection Accuracy: Reduces false positives and false negatives.</a:t>
            </a:r>
          </a:p>
          <a:p>
            <a:pPr algn="l">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rPr>
              <a:t> Percentage Estimation: Provides insights into plastic pollution extent.</a:t>
            </a:r>
          </a:p>
          <a:p>
            <a:pPr algn="l">
              <a:buFont typeface="Arial" panose="020B0604020202020204" pitchFamily="34" charset="0"/>
              <a:buChar char="•"/>
            </a:pPr>
            <a:endParaRPr lang="en-US" sz="2000" b="0" i="0" dirty="0">
              <a:effectLst/>
            </a:endParaRPr>
          </a:p>
        </p:txBody>
      </p:sp>
    </p:spTree>
    <p:extLst>
      <p:ext uri="{BB962C8B-B14F-4D97-AF65-F5344CB8AC3E}">
        <p14:creationId xmlns:p14="http://schemas.microsoft.com/office/powerpoint/2010/main" val="44330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1FD3-9668-9E07-6CC1-99B9A712BC69}"/>
              </a:ext>
            </a:extLst>
          </p:cNvPr>
          <p:cNvSpPr>
            <a:spLocks noGrp="1"/>
          </p:cNvSpPr>
          <p:nvPr>
            <p:ph type="title"/>
          </p:nvPr>
        </p:nvSpPr>
        <p:spPr>
          <a:xfrm>
            <a:off x="614680" y="-274955"/>
            <a:ext cx="10515600" cy="1325563"/>
          </a:xfrm>
        </p:spPr>
        <p:txBody>
          <a:bodyPr/>
          <a:lstStyle/>
          <a:p>
            <a:r>
              <a:rPr lang="en-US" b="1" dirty="0"/>
              <a:t>COMPARISON</a:t>
            </a:r>
            <a:r>
              <a:rPr lang="en-US" dirty="0"/>
              <a:t>:</a:t>
            </a:r>
            <a:endParaRPr lang="en-IN" dirty="0"/>
          </a:p>
        </p:txBody>
      </p:sp>
      <p:graphicFrame>
        <p:nvGraphicFramePr>
          <p:cNvPr id="5" name="Content Placeholder 4">
            <a:extLst>
              <a:ext uri="{FF2B5EF4-FFF2-40B4-BE49-F238E27FC236}">
                <a16:creationId xmlns:a16="http://schemas.microsoft.com/office/drawing/2014/main" id="{F5018A33-EEDC-1165-0CE6-157081F08977}"/>
              </a:ext>
            </a:extLst>
          </p:cNvPr>
          <p:cNvGraphicFramePr>
            <a:graphicFrameLocks noGrp="1"/>
          </p:cNvGraphicFramePr>
          <p:nvPr>
            <p:ph idx="1"/>
            <p:extLst>
              <p:ext uri="{D42A27DB-BD31-4B8C-83A1-F6EECF244321}">
                <p14:modId xmlns:p14="http://schemas.microsoft.com/office/powerpoint/2010/main" val="3238540149"/>
              </p:ext>
            </p:extLst>
          </p:nvPr>
        </p:nvGraphicFramePr>
        <p:xfrm>
          <a:off x="716280" y="661986"/>
          <a:ext cx="10515597" cy="61188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811105047"/>
                    </a:ext>
                  </a:extLst>
                </a:gridCol>
                <a:gridCol w="3505199">
                  <a:extLst>
                    <a:ext uri="{9D8B030D-6E8A-4147-A177-3AD203B41FA5}">
                      <a16:colId xmlns:a16="http://schemas.microsoft.com/office/drawing/2014/main" val="1343401530"/>
                    </a:ext>
                  </a:extLst>
                </a:gridCol>
                <a:gridCol w="3505199">
                  <a:extLst>
                    <a:ext uri="{9D8B030D-6E8A-4147-A177-3AD203B41FA5}">
                      <a16:colId xmlns:a16="http://schemas.microsoft.com/office/drawing/2014/main" val="4270855626"/>
                    </a:ext>
                  </a:extLst>
                </a:gridCol>
              </a:tblGrid>
              <a:tr h="370840">
                <a:tc>
                  <a:txBody>
                    <a:bodyPr/>
                    <a:lstStyle/>
                    <a:p>
                      <a:pPr algn="ctr"/>
                      <a:r>
                        <a:rPr lang="en-IN" sz="1600" dirty="0"/>
                        <a:t>Features</a:t>
                      </a:r>
                    </a:p>
                  </a:txBody>
                  <a:tcPr/>
                </a:tc>
                <a:tc>
                  <a:txBody>
                    <a:bodyPr/>
                    <a:lstStyle/>
                    <a:p>
                      <a:pPr algn="ctr"/>
                      <a:r>
                        <a:rPr lang="en-IN" sz="1600" dirty="0"/>
                        <a:t>Existing System</a:t>
                      </a:r>
                    </a:p>
                  </a:txBody>
                  <a:tcPr/>
                </a:tc>
                <a:tc>
                  <a:txBody>
                    <a:bodyPr/>
                    <a:lstStyle/>
                    <a:p>
                      <a:pPr algn="ctr"/>
                      <a:r>
                        <a:rPr lang="en-IN" sz="1600" dirty="0"/>
                        <a:t>Proposed System</a:t>
                      </a:r>
                    </a:p>
                  </a:txBody>
                  <a:tcPr/>
                </a:tc>
                <a:extLst>
                  <a:ext uri="{0D108BD9-81ED-4DB2-BD59-A6C34878D82A}">
                    <a16:rowId xmlns:a16="http://schemas.microsoft.com/office/drawing/2014/main" val="678945535"/>
                  </a:ext>
                </a:extLst>
              </a:tr>
              <a:tr h="370840">
                <a:tc>
                  <a:txBody>
                    <a:bodyPr/>
                    <a:lstStyle/>
                    <a:p>
                      <a:r>
                        <a:rPr lang="en-IN" sz="1600" kern="1200" dirty="0">
                          <a:solidFill>
                            <a:schemeClr val="dk1"/>
                          </a:solidFill>
                          <a:effectLst/>
                          <a:latin typeface="+mn-lt"/>
                          <a:ea typeface="+mn-ea"/>
                          <a:cs typeface="+mn-cs"/>
                        </a:rPr>
                        <a:t>Data Source</a:t>
                      </a:r>
                      <a:endParaRPr lang="en-IN" sz="1600" dirty="0"/>
                    </a:p>
                  </a:txBody>
                  <a:tcPr/>
                </a:tc>
                <a:tc>
                  <a:txBody>
                    <a:bodyPr/>
                    <a:lstStyle/>
                    <a:p>
                      <a:pPr>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Multispectral satellite imagery (Sentinel-2)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200" dirty="0">
                          <a:solidFill>
                            <a:schemeClr val="dk1"/>
                          </a:solidFill>
                          <a:effectLst/>
                          <a:latin typeface="+mn-lt"/>
                          <a:ea typeface="+mn-ea"/>
                          <a:cs typeface="+mn-cs"/>
                        </a:rPr>
                        <a:t>Multispectral satellite imagery (Sentinel-2) and labelled image dataset</a:t>
                      </a:r>
                      <a:endParaRPr lang="en-IN" sz="1600" dirty="0"/>
                    </a:p>
                  </a:txBody>
                  <a:tcPr/>
                </a:tc>
                <a:extLst>
                  <a:ext uri="{0D108BD9-81ED-4DB2-BD59-A6C34878D82A}">
                    <a16:rowId xmlns:a16="http://schemas.microsoft.com/office/drawing/2014/main" val="891271069"/>
                  </a:ext>
                </a:extLst>
              </a:tr>
              <a:tr h="370840">
                <a:tc>
                  <a:txBody>
                    <a:bodyPr/>
                    <a:lstStyle/>
                    <a:p>
                      <a:r>
                        <a:rPr lang="en-IN" sz="1600" kern="1200" dirty="0">
                          <a:solidFill>
                            <a:schemeClr val="dk1"/>
                          </a:solidFill>
                          <a:effectLst/>
                          <a:latin typeface="+mn-lt"/>
                          <a:ea typeface="+mn-ea"/>
                          <a:cs typeface="+mn-cs"/>
                        </a:rPr>
                        <a:t>Methodology</a:t>
                      </a:r>
                      <a:endParaRPr lang="en-IN" sz="1600" dirty="0"/>
                    </a:p>
                  </a:txBody>
                  <a:tcPr/>
                </a:tc>
                <a:tc>
                  <a:txBody>
                    <a:bodyPr/>
                    <a:lstStyle/>
                    <a:p>
                      <a:pPr>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Extreme gradient boosting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 (CNN) models with ensemble learning techniques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5907897"/>
                  </a:ext>
                </a:extLst>
              </a:tr>
              <a:tr h="370840">
                <a:tc>
                  <a:txBody>
                    <a:bodyPr/>
                    <a:lstStyle/>
                    <a:p>
                      <a:r>
                        <a:rPr lang="en-IN" sz="1600" kern="1200" dirty="0">
                          <a:solidFill>
                            <a:schemeClr val="dk1"/>
                          </a:solidFill>
                          <a:effectLst/>
                          <a:latin typeface="+mn-lt"/>
                          <a:ea typeface="+mn-ea"/>
                          <a:cs typeface="+mn-cs"/>
                        </a:rPr>
                        <a:t>Accuracy</a:t>
                      </a:r>
                      <a:endParaRPr lang="en-IN" sz="1600" dirty="0"/>
                    </a:p>
                  </a:txBody>
                  <a:tcPr/>
                </a:tc>
                <a:tc>
                  <a:txBody>
                    <a:bodyPr/>
                    <a:lstStyle/>
                    <a:p>
                      <a:r>
                        <a:rPr lang="en-IN" sz="1600" kern="1200" dirty="0">
                          <a:solidFill>
                            <a:schemeClr val="dk1"/>
                          </a:solidFill>
                          <a:effectLst/>
                          <a:latin typeface="+mn-lt"/>
                          <a:ea typeface="+mn-ea"/>
                          <a:cs typeface="+mn-cs"/>
                        </a:rPr>
                        <a:t>Achieves 98% accuracy rate</a:t>
                      </a:r>
                      <a:endParaRPr lang="en-IN" sz="1600" dirty="0"/>
                    </a:p>
                  </a:txBody>
                  <a:tcPr/>
                </a:tc>
                <a:tc>
                  <a:txBody>
                    <a:bodyPr/>
                    <a:lstStyle/>
                    <a:p>
                      <a:pPr>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Almost 100% accuracy in detection and further improvements in object classification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4110974"/>
                  </a:ext>
                </a:extLst>
              </a:tr>
              <a:tr h="370840">
                <a:tc>
                  <a:txBody>
                    <a:bodyPr/>
                    <a:lstStyle/>
                    <a:p>
                      <a:r>
                        <a:rPr lang="en-IN" sz="1600" kern="1200" dirty="0">
                          <a:solidFill>
                            <a:schemeClr val="dk1"/>
                          </a:solidFill>
                          <a:effectLst/>
                          <a:latin typeface="+mn-lt"/>
                          <a:ea typeface="+mn-ea"/>
                          <a:cs typeface="+mn-cs"/>
                        </a:rPr>
                        <a:t>Validation Requirement</a:t>
                      </a:r>
                      <a:endParaRPr lang="en-IN" sz="1600" dirty="0"/>
                    </a:p>
                  </a:txBody>
                  <a:tcPr/>
                </a:tc>
                <a:tc>
                  <a:txBody>
                    <a:bodyPr/>
                    <a:lstStyle/>
                    <a:p>
                      <a:pPr>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Requires ground-truth validation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200" dirty="0">
                          <a:solidFill>
                            <a:schemeClr val="dk1"/>
                          </a:solidFill>
                          <a:effectLst/>
                          <a:latin typeface="+mn-lt"/>
                          <a:ea typeface="+mn-ea"/>
                          <a:cs typeface="+mn-cs"/>
                        </a:rPr>
                        <a:t>Utilizes statistical evaluation with metrics such as precision, recall, F1-score, and confusion matrix</a:t>
                      </a:r>
                      <a:endParaRPr lang="en-IN" sz="1600" dirty="0"/>
                    </a:p>
                  </a:txBody>
                  <a:tcPr/>
                </a:tc>
                <a:extLst>
                  <a:ext uri="{0D108BD9-81ED-4DB2-BD59-A6C34878D82A}">
                    <a16:rowId xmlns:a16="http://schemas.microsoft.com/office/drawing/2014/main" val="1094419777"/>
                  </a:ext>
                </a:extLst>
              </a:tr>
              <a:tr h="370840">
                <a:tc>
                  <a:txBody>
                    <a:bodyPr/>
                    <a:lstStyle/>
                    <a:p>
                      <a:r>
                        <a:rPr lang="en-IN" sz="1600" kern="1200" dirty="0">
                          <a:solidFill>
                            <a:schemeClr val="dk1"/>
                          </a:solidFill>
                          <a:effectLst/>
                          <a:latin typeface="+mn-lt"/>
                          <a:ea typeface="+mn-ea"/>
                          <a:cs typeface="+mn-cs"/>
                        </a:rPr>
                        <a:t>Detection Efficiency</a:t>
                      </a:r>
                      <a:endParaRPr lang="en-IN" sz="1600" dirty="0"/>
                    </a:p>
                  </a:txBody>
                  <a:tcPr/>
                </a:tc>
                <a:tc>
                  <a:txBody>
                    <a:bodyPr/>
                    <a:lstStyle/>
                    <a:p>
                      <a:pPr>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Faces challenges due to mixed band nature of the sensor and subpixel coverage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600" kern="1200" dirty="0">
                          <a:solidFill>
                            <a:schemeClr val="dk1"/>
                          </a:solidFill>
                          <a:effectLst/>
                          <a:latin typeface="+mn-lt"/>
                          <a:ea typeface="+mn-ea"/>
                          <a:cs typeface="+mn-cs"/>
                        </a:rPr>
                        <a:t>Implements algorithms for efficient detection, quantification, and percentage estimation</a:t>
                      </a:r>
                      <a:endParaRPr lang="en-IN" sz="1600" dirty="0"/>
                    </a:p>
                  </a:txBody>
                  <a:tcPr/>
                </a:tc>
                <a:extLst>
                  <a:ext uri="{0D108BD9-81ED-4DB2-BD59-A6C34878D82A}">
                    <a16:rowId xmlns:a16="http://schemas.microsoft.com/office/drawing/2014/main" val="3552907823"/>
                  </a:ext>
                </a:extLst>
              </a:tr>
              <a:tr h="370840">
                <a:tc>
                  <a:txBody>
                    <a:bodyPr/>
                    <a:lstStyle/>
                    <a:p>
                      <a:r>
                        <a:rPr lang="en-IN" sz="1600" kern="1200" dirty="0">
                          <a:solidFill>
                            <a:schemeClr val="dk1"/>
                          </a:solidFill>
                          <a:effectLst/>
                          <a:latin typeface="+mn-lt"/>
                          <a:ea typeface="+mn-ea"/>
                          <a:cs typeface="+mn-cs"/>
                        </a:rPr>
                        <a:t>Scalability and Real-time Monitoring</a:t>
                      </a:r>
                      <a:endParaRPr lang="en-IN" sz="1600" dirty="0"/>
                    </a:p>
                  </a:txBody>
                  <a:tcPr/>
                </a:tc>
                <a:tc>
                  <a:txBody>
                    <a:bodyPr/>
                    <a:lstStyle/>
                    <a:p>
                      <a:pPr>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Limited scalability and real-time monitoring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Provides a scalable, cost-effective, and real-time solution for monitoring marine debris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13488"/>
                  </a:ext>
                </a:extLst>
              </a:tr>
            </a:tbl>
          </a:graphicData>
        </a:graphic>
      </p:graphicFrame>
    </p:spTree>
    <p:extLst>
      <p:ext uri="{BB962C8B-B14F-4D97-AF65-F5344CB8AC3E}">
        <p14:creationId xmlns:p14="http://schemas.microsoft.com/office/powerpoint/2010/main" val="175858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13A0-7608-0A5B-0E6C-027138A8CF03}"/>
              </a:ext>
            </a:extLst>
          </p:cNvPr>
          <p:cNvSpPr>
            <a:spLocks noGrp="1"/>
          </p:cNvSpPr>
          <p:nvPr>
            <p:ph type="title"/>
          </p:nvPr>
        </p:nvSpPr>
        <p:spPr>
          <a:xfrm>
            <a:off x="838200" y="217805"/>
            <a:ext cx="10515600" cy="1325563"/>
          </a:xfrm>
        </p:spPr>
        <p:txBody>
          <a:bodyPr/>
          <a:lstStyle/>
          <a:p>
            <a:r>
              <a:rPr lang="en-US" b="1" dirty="0"/>
              <a:t>METHODOLOGY:</a:t>
            </a:r>
            <a:endParaRPr lang="en-IN" b="1" dirty="0"/>
          </a:p>
        </p:txBody>
      </p:sp>
      <p:sp>
        <p:nvSpPr>
          <p:cNvPr id="3" name="Content Placeholder 2">
            <a:extLst>
              <a:ext uri="{FF2B5EF4-FFF2-40B4-BE49-F238E27FC236}">
                <a16:creationId xmlns:a16="http://schemas.microsoft.com/office/drawing/2014/main" id="{822DD6D2-BA32-FFA1-5055-4AA6ECDD5F0D}"/>
              </a:ext>
            </a:extLst>
          </p:cNvPr>
          <p:cNvSpPr>
            <a:spLocks noGrp="1"/>
          </p:cNvSpPr>
          <p:nvPr>
            <p:ph idx="1"/>
          </p:nvPr>
        </p:nvSpPr>
        <p:spPr>
          <a:xfrm>
            <a:off x="838200" y="1690688"/>
            <a:ext cx="10515600" cy="4351338"/>
          </a:xfrm>
        </p:spPr>
        <p:txBody>
          <a:bodyPr/>
          <a:lstStyle/>
          <a:p>
            <a:endParaRPr lang="en-US" dirty="0"/>
          </a:p>
          <a:p>
            <a:endParaRPr lang="en-IN" dirty="0"/>
          </a:p>
        </p:txBody>
      </p:sp>
      <p:sp>
        <p:nvSpPr>
          <p:cNvPr id="6" name="TextBox 5">
            <a:extLst>
              <a:ext uri="{FF2B5EF4-FFF2-40B4-BE49-F238E27FC236}">
                <a16:creationId xmlns:a16="http://schemas.microsoft.com/office/drawing/2014/main" id="{C5FA4FEF-BEC6-85CF-5393-FAB25E4FD551}"/>
              </a:ext>
            </a:extLst>
          </p:cNvPr>
          <p:cNvSpPr txBox="1"/>
          <p:nvPr/>
        </p:nvSpPr>
        <p:spPr>
          <a:xfrm>
            <a:off x="838200" y="1396049"/>
            <a:ext cx="9479280" cy="5609484"/>
          </a:xfrm>
          <a:prstGeom prst="rect">
            <a:avLst/>
          </a:prstGeom>
          <a:noFill/>
        </p:spPr>
        <p:txBody>
          <a:bodyPr wrap="square">
            <a:spAutoFit/>
          </a:bodyPr>
          <a:lstStyle/>
          <a:p>
            <a:pPr marL="285750" lvl="0" indent="-285750" algn="just">
              <a:lnSpc>
                <a:spcPct val="150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Dataset Creation: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Collected data by web surfing to create a dataset for marine debris detection.</a:t>
            </a:r>
          </a:p>
          <a:p>
            <a:pPr marL="285750" indent="-285750" algn="just">
              <a:lnSpc>
                <a:spcPct val="150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Model Selection: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Experimented with three different models:</a:t>
            </a:r>
          </a:p>
          <a:p>
            <a:pPr marL="800100" lvl="1" indent="-342900"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Simple Convolutional Neural Network (CNN)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Ensemble of Simple CNN and Random Forest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Evaluation Metrics: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After training the models, evaluated their performance using accuracy and F1 score metrics.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Verification: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add further verification and confidence to the findings, we utilized a paired permutation test. This test helps in assessing the statistical significance of the observed performance difference between the models.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Arial" panose="020B0604020202020204" pitchFamily="34" charset="0"/>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7723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C109-5A17-0C60-FFFD-F061E7A44E03}"/>
              </a:ext>
            </a:extLst>
          </p:cNvPr>
          <p:cNvSpPr>
            <a:spLocks noGrp="1"/>
          </p:cNvSpPr>
          <p:nvPr>
            <p:ph type="title"/>
          </p:nvPr>
        </p:nvSpPr>
        <p:spPr/>
        <p:txBody>
          <a:bodyPr/>
          <a:lstStyle/>
          <a:p>
            <a:r>
              <a:rPr lang="en-IN" b="1" dirty="0"/>
              <a:t>EVALUATION METRICS FORMULAS:</a:t>
            </a:r>
          </a:p>
        </p:txBody>
      </p:sp>
      <p:sp>
        <p:nvSpPr>
          <p:cNvPr id="3" name="Content Placeholder 2">
            <a:extLst>
              <a:ext uri="{FF2B5EF4-FFF2-40B4-BE49-F238E27FC236}">
                <a16:creationId xmlns:a16="http://schemas.microsoft.com/office/drawing/2014/main" id="{CA95DF53-83E7-BFE5-4A80-AAEE0D94B327}"/>
              </a:ext>
            </a:extLst>
          </p:cNvPr>
          <p:cNvSpPr>
            <a:spLocks noGrp="1"/>
          </p:cNvSpPr>
          <p:nvPr>
            <p:ph idx="1"/>
          </p:nvPr>
        </p:nvSpPr>
        <p:spPr/>
        <p:txBody>
          <a:bodyPr/>
          <a:lstStyle/>
          <a:p>
            <a:r>
              <a:rPr lang="en-IN" dirty="0"/>
              <a:t>Accuracy = (TP + TN)/(TP + TN + FP + FN)</a:t>
            </a:r>
          </a:p>
          <a:p>
            <a:r>
              <a:rPr lang="en-IN" dirty="0"/>
              <a:t>Precision = TP/(TP + FP)</a:t>
            </a:r>
          </a:p>
          <a:p>
            <a:r>
              <a:rPr lang="en-IN" dirty="0"/>
              <a:t>Recall = TP/(TP + FN)</a:t>
            </a:r>
          </a:p>
          <a:p>
            <a:r>
              <a:rPr lang="en-IN" dirty="0"/>
              <a:t>F1-Score = 2 * (Precision * Recall) / (Precision + Recall)</a:t>
            </a:r>
          </a:p>
        </p:txBody>
      </p:sp>
    </p:spTree>
    <p:extLst>
      <p:ext uri="{BB962C8B-B14F-4D97-AF65-F5344CB8AC3E}">
        <p14:creationId xmlns:p14="http://schemas.microsoft.com/office/powerpoint/2010/main" val="144686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E756-E1D0-FEFA-E72C-895AA817FCF4}"/>
              </a:ext>
            </a:extLst>
          </p:cNvPr>
          <p:cNvSpPr>
            <a:spLocks noGrp="1"/>
          </p:cNvSpPr>
          <p:nvPr>
            <p:ph type="title"/>
          </p:nvPr>
        </p:nvSpPr>
        <p:spPr/>
        <p:txBody>
          <a:bodyPr/>
          <a:lstStyle/>
          <a:p>
            <a:r>
              <a:rPr lang="en-US" b="1" dirty="0"/>
              <a:t>ALGORITHM EXPLANATION:</a:t>
            </a:r>
            <a:endParaRPr lang="en-IN" b="1" dirty="0"/>
          </a:p>
        </p:txBody>
      </p:sp>
      <p:sp>
        <p:nvSpPr>
          <p:cNvPr id="3" name="Content Placeholder 2">
            <a:extLst>
              <a:ext uri="{FF2B5EF4-FFF2-40B4-BE49-F238E27FC236}">
                <a16:creationId xmlns:a16="http://schemas.microsoft.com/office/drawing/2014/main" id="{5E211C23-B2F5-3407-8C2D-393E8E0CE25C}"/>
              </a:ext>
            </a:extLst>
          </p:cNvPr>
          <p:cNvSpPr>
            <a:spLocks noGrp="1"/>
          </p:cNvSpPr>
          <p:nvPr>
            <p:ph idx="1"/>
          </p:nvPr>
        </p:nvSpPr>
        <p:spPr>
          <a:xfrm>
            <a:off x="762000" y="2468879"/>
            <a:ext cx="10591800" cy="3708083"/>
          </a:xfrm>
        </p:spPr>
        <p:txBody>
          <a:bodyPr>
            <a:norm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Preprocessing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dataset of marine environment images is collected and preprocessed. Preprocessing techniques such as resizing, normalization, and data augmentation are applied to ensure uniformity and increase variability.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Model Architecture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CNN model with convolutional and max-pooling layers is constructed to efficiently extract features from the images.</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Dropout layers are employed to mitigate overfitting and improve generalization</a:t>
            </a:r>
            <a:r>
              <a:rPr lang="en-IN" sz="2000" dirty="0">
                <a:latin typeface="Calibri" panose="020F0502020204030204" pitchFamily="34" charset="0"/>
                <a:ea typeface="Calibri" panose="020F0502020204030204" pitchFamily="34" charset="0"/>
                <a:cs typeface="Times New Roman" panose="02020603050405020304" pitchFamily="18" charset="0"/>
              </a:rPr>
              <a:t>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architecture is finalized with 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layer for multi-class classification, distinguishing between debris and non-debris classes.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Training and Evaluation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CNN model is trained using the training set, optimizing hyperparameters like learning rate and batch size based on performance on the validation set . The trained model is evaluated on the test set to assess its generalization ability, measuring metrics like accuracy, precision, recall, and F1-score.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6513A6E6-DD5E-4C79-36B1-01A6AE2A4B27}"/>
              </a:ext>
            </a:extLst>
          </p:cNvPr>
          <p:cNvSpPr txBox="1"/>
          <p:nvPr/>
        </p:nvSpPr>
        <p:spPr>
          <a:xfrm>
            <a:off x="838200" y="1690688"/>
            <a:ext cx="5025735" cy="400110"/>
          </a:xfrm>
          <a:prstGeom prst="rect">
            <a:avLst/>
          </a:prstGeom>
          <a:noFill/>
        </p:spPr>
        <p:txBody>
          <a:bodyPr wrap="none" rtlCol="0">
            <a:spAutoFit/>
          </a:bodyPr>
          <a:lstStyle/>
          <a:p>
            <a:r>
              <a:rPr lang="en-US" b="1" dirty="0">
                <a:latin typeface="Times New Roman" panose="02020603050405020304" pitchFamily="18" charset="0"/>
                <a:ea typeface="Calibri" panose="020F0502020204030204" pitchFamily="34" charset="0"/>
              </a:rPr>
              <a:t>1.</a:t>
            </a:r>
            <a:r>
              <a:rPr lang="en-US" sz="1800" b="1" dirty="0">
                <a:effectLst/>
                <a:latin typeface="Times New Roman" panose="02020603050405020304" pitchFamily="18" charset="0"/>
                <a:ea typeface="Calibri" panose="020F0502020204030204" pitchFamily="34" charset="0"/>
              </a:rPr>
              <a:t> Simple Con</a:t>
            </a:r>
            <a:r>
              <a:rPr lang="en-US" sz="2000" b="1" dirty="0">
                <a:effectLst/>
                <a:latin typeface="Times New Roman" panose="02020603050405020304" pitchFamily="18" charset="0"/>
                <a:ea typeface="Calibri" panose="020F0502020204030204" pitchFamily="34" charset="0"/>
              </a:rPr>
              <a:t>vol</a:t>
            </a:r>
            <a:r>
              <a:rPr lang="en-US" sz="1800" b="1" dirty="0">
                <a:effectLst/>
                <a:latin typeface="Times New Roman" panose="02020603050405020304" pitchFamily="18" charset="0"/>
                <a:ea typeface="Calibri" panose="020F0502020204030204" pitchFamily="34" charset="0"/>
              </a:rPr>
              <a:t>utional Neural Network (CNN):</a:t>
            </a:r>
            <a:endParaRPr lang="en-IN" dirty="0"/>
          </a:p>
        </p:txBody>
      </p:sp>
    </p:spTree>
    <p:extLst>
      <p:ext uri="{BB962C8B-B14F-4D97-AF65-F5344CB8AC3E}">
        <p14:creationId xmlns:p14="http://schemas.microsoft.com/office/powerpoint/2010/main" val="606573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1A6D-D40C-40B0-6921-3E554340BD84}"/>
              </a:ext>
            </a:extLst>
          </p:cNvPr>
          <p:cNvSpPr>
            <a:spLocks noGrp="1"/>
          </p:cNvSpPr>
          <p:nvPr>
            <p:ph type="title"/>
          </p:nvPr>
        </p:nvSpPr>
        <p:spPr>
          <a:xfrm>
            <a:off x="838200" y="578485"/>
            <a:ext cx="10515600" cy="467995"/>
          </a:xfrm>
        </p:spPr>
        <p:txBody>
          <a:bodyPr>
            <a:normAutofit fontScale="90000"/>
          </a:bodyPr>
          <a:lstStyle/>
          <a:p>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2. Random Forest (RF):</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8828F74-EB64-460A-272B-FEBB34FFED2B}"/>
              </a:ext>
            </a:extLst>
          </p:cNvPr>
          <p:cNvSpPr>
            <a:spLocks noGrp="1"/>
          </p:cNvSpPr>
          <p:nvPr>
            <p:ph idx="1"/>
          </p:nvPr>
        </p:nvSpPr>
        <p:spPr>
          <a:xfrm>
            <a:off x="838200" y="921385"/>
            <a:ext cx="10515600" cy="3223895"/>
          </a:xfrm>
        </p:spPr>
        <p:txBody>
          <a:bodyPr>
            <a:norm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Preparation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diverse dataset of marine environment images containing debris-laden scenes and debris-free ones is assembled, ensuring it covers various debris types and environmental conditions. Relevant features such as color histograms or texture features are extracted from these images.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Model Training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Random Forest classifier is trained on the extracted features from the training data.</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Different hyperparameters like the number of trees and tree depth are experimented with to optimize performance while avoiding overfitting.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Evaluation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trained Random Forest model is validated using the validation set, adjusting hyperparameters based on performance metrics like accuracy, precision, recall, and F1-score.</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model is evaluated on the test set to assess its performance on unseen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46AEB01-2180-E492-9A27-7F9282E56F2C}"/>
              </a:ext>
            </a:extLst>
          </p:cNvPr>
          <p:cNvSpPr txBox="1"/>
          <p:nvPr/>
        </p:nvSpPr>
        <p:spPr>
          <a:xfrm>
            <a:off x="838200" y="4488180"/>
            <a:ext cx="5005088" cy="400110"/>
          </a:xfrm>
          <a:prstGeom prst="rect">
            <a:avLst/>
          </a:prstGeom>
          <a:noFill/>
        </p:spPr>
        <p:txBody>
          <a:bodyPr wrap="none" rtlCol="0">
            <a:spAutoFit/>
          </a:bodyPr>
          <a:lstStyle/>
          <a:p>
            <a:r>
              <a:rPr lang="en-US" sz="2000" b="1" dirty="0">
                <a:effectLst/>
                <a:latin typeface="Times New Roman" panose="02020603050405020304" pitchFamily="18" charset="0"/>
                <a:ea typeface="Calibri" panose="020F0502020204030204" pitchFamily="34" charset="0"/>
              </a:rPr>
              <a:t>3. Simple CNN + Random Forest Ensemble:</a:t>
            </a:r>
            <a:endParaRPr lang="en-IN" sz="2000" dirty="0"/>
          </a:p>
        </p:txBody>
      </p:sp>
      <p:sp>
        <p:nvSpPr>
          <p:cNvPr id="5" name="TextBox 4">
            <a:extLst>
              <a:ext uri="{FF2B5EF4-FFF2-40B4-BE49-F238E27FC236}">
                <a16:creationId xmlns:a16="http://schemas.microsoft.com/office/drawing/2014/main" id="{73CD9D98-4258-6188-81BE-65A52C85C19E}"/>
              </a:ext>
            </a:extLst>
          </p:cNvPr>
          <p:cNvSpPr txBox="1"/>
          <p:nvPr/>
        </p:nvSpPr>
        <p:spPr>
          <a:xfrm>
            <a:off x="817880" y="4970325"/>
            <a:ext cx="10535920" cy="966290"/>
          </a:xfrm>
          <a:prstGeom prst="rect">
            <a:avLst/>
          </a:prstGeom>
          <a:noFill/>
        </p:spPr>
        <p:txBody>
          <a:bodyPr wrap="square" rtlCol="0">
            <a:spAutoFit/>
          </a:bodyPr>
          <a:lstStyle/>
          <a:p>
            <a:pPr marL="342900" lvl="0" indent="-342900">
              <a:lnSpc>
                <a:spcPct val="150000"/>
              </a:lnSpc>
              <a:spcAft>
                <a:spcPts val="8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Preparation : </a:t>
            </a:r>
            <a:r>
              <a:rPr lang="en-US" sz="2000" dirty="0">
                <a:effectLst/>
                <a:latin typeface="Times New Roman" panose="02020603050405020304" pitchFamily="18" charset="0"/>
                <a:ea typeface="Calibri" panose="020F0502020204030204" pitchFamily="34" charset="0"/>
              </a:rPr>
              <a:t>Similar to the individual models, a comprehensive dataset of marine environment images is gathered and preprocessed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193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6EDE-0F3F-19A9-FC37-0D8CE08B76C6}"/>
              </a:ext>
            </a:extLst>
          </p:cNvPr>
          <p:cNvSpPr>
            <a:spLocks noGrp="1"/>
          </p:cNvSpPr>
          <p:nvPr>
            <p:ph type="title"/>
          </p:nvPr>
        </p:nvSpPr>
        <p:spPr>
          <a:xfrm>
            <a:off x="7127240" y="7334568"/>
            <a:ext cx="401828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1BC030E-97F9-4ED0-C5C3-70BCB450A545}"/>
              </a:ext>
            </a:extLst>
          </p:cNvPr>
          <p:cNvSpPr>
            <a:spLocks noGrp="1"/>
          </p:cNvSpPr>
          <p:nvPr>
            <p:ph idx="1"/>
          </p:nvPr>
        </p:nvSpPr>
        <p:spPr>
          <a:xfrm>
            <a:off x="825500" y="469462"/>
            <a:ext cx="10541000" cy="5618163"/>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CNN Model Training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CNN model is built for feature extraction and representation learning. The model is trained on the training dataset and optimized using the validation set. Features are extracted from the last convolutional layer of the trained CNN model for each image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Random Forest Model Training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Random Forest classifier is constructed using the extracted features as input. The model is trained on the training set, fine-tuning hyperparameters using cross-validation on the validation 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Ensemble Creation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predictions of the CNN and Random Forest models are combined to create an ensemble. This can be done by averaging their predicted probabilities or using a weighted average based on their performance. Alternatively, the output of the CNN can be used as additional features for the Random Forest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Evaluation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ensemble model is evaluated on the test set to measure its performance in marine debris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9CCF4E-0910-ECE6-55AB-60FC8F25F1A0}"/>
              </a:ext>
            </a:extLst>
          </p:cNvPr>
          <p:cNvSpPr txBox="1"/>
          <p:nvPr/>
        </p:nvSpPr>
        <p:spPr>
          <a:xfrm>
            <a:off x="825500" y="4216400"/>
            <a:ext cx="4468146" cy="400110"/>
          </a:xfrm>
          <a:prstGeom prst="rect">
            <a:avLst/>
          </a:prstGeom>
          <a:noFill/>
        </p:spPr>
        <p:txBody>
          <a:bodyPr wrap="none" rtlCol="0">
            <a:spAutoFit/>
          </a:bodyPr>
          <a:lstStyle/>
          <a:p>
            <a:r>
              <a:rPr lang="en-US" sz="2000" b="1" dirty="0">
                <a:effectLst/>
                <a:latin typeface="Times New Roman" panose="02020603050405020304" pitchFamily="18" charset="0"/>
                <a:ea typeface="Calibri" panose="020F0502020204030204" pitchFamily="34" charset="0"/>
              </a:rPr>
              <a:t>4. Object Detection Using </a:t>
            </a:r>
            <a:r>
              <a:rPr lang="en-US" sz="2000" b="1" dirty="0" err="1">
                <a:effectLst/>
                <a:latin typeface="Times New Roman" panose="02020603050405020304" pitchFamily="18" charset="0"/>
                <a:ea typeface="Calibri" panose="020F0502020204030204" pitchFamily="34" charset="0"/>
              </a:rPr>
              <a:t>Clarifai</a:t>
            </a:r>
            <a:r>
              <a:rPr lang="en-US" sz="2000" b="1" dirty="0">
                <a:effectLst/>
                <a:latin typeface="Times New Roman" panose="02020603050405020304" pitchFamily="18" charset="0"/>
                <a:ea typeface="Calibri" panose="020F0502020204030204" pitchFamily="34" charset="0"/>
              </a:rPr>
              <a:t> API:</a:t>
            </a:r>
            <a:endParaRPr lang="en-IN" sz="2000" dirty="0"/>
          </a:p>
        </p:txBody>
      </p:sp>
      <p:sp>
        <p:nvSpPr>
          <p:cNvPr id="5" name="TextBox 4">
            <a:extLst>
              <a:ext uri="{FF2B5EF4-FFF2-40B4-BE49-F238E27FC236}">
                <a16:creationId xmlns:a16="http://schemas.microsoft.com/office/drawing/2014/main" id="{21228431-EF2A-EBE8-C045-D1473F32BCEF}"/>
              </a:ext>
            </a:extLst>
          </p:cNvPr>
          <p:cNvSpPr txBox="1"/>
          <p:nvPr/>
        </p:nvSpPr>
        <p:spPr>
          <a:xfrm>
            <a:off x="825500" y="4749245"/>
            <a:ext cx="10320020" cy="2585323"/>
          </a:xfrm>
          <a:prstGeom prst="rect">
            <a:avLst/>
          </a:prstGeom>
          <a:noFill/>
        </p:spPr>
        <p:txBody>
          <a:bodyPr wrap="square" rtlCol="0">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Initialization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Clarifai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API is initialized using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Clarifai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Python client library and a Personal Access Token (PAT) for authentication.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Detection Process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image is selected for object detection, and its URL is passed to the initialized model. The model predicts the objects present in the image and returns the results.</a:t>
            </a:r>
          </a:p>
          <a:p>
            <a:pPr marL="285750" indent="-285750">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Visualization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detected objects are visualized by drawing bounding boxes around them on the original image using the Matplotlib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563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E7D2-69F4-D86A-2B35-B209F390AA62}"/>
              </a:ext>
            </a:extLst>
          </p:cNvPr>
          <p:cNvSpPr>
            <a:spLocks noGrp="1"/>
          </p:cNvSpPr>
          <p:nvPr>
            <p:ph type="title"/>
          </p:nvPr>
        </p:nvSpPr>
        <p:spPr>
          <a:xfrm>
            <a:off x="838200" y="294639"/>
            <a:ext cx="10515600" cy="772795"/>
          </a:xfrm>
        </p:spPr>
        <p:txBody>
          <a:bodyPr>
            <a:normAutofit/>
          </a:bodyPr>
          <a:lstStyle/>
          <a:p>
            <a:r>
              <a:rPr lang="en-US" sz="2000" b="1" dirty="0">
                <a:effectLst/>
                <a:latin typeface="Times New Roman" panose="02020603050405020304" pitchFamily="18" charset="0"/>
                <a:ea typeface="Calibri" panose="020F0502020204030204" pitchFamily="34" charset="0"/>
              </a:rPr>
              <a:t>5 . Voila App Development:</a:t>
            </a:r>
            <a:endParaRPr lang="en-IN" sz="2000" dirty="0"/>
          </a:p>
        </p:txBody>
      </p:sp>
      <p:sp>
        <p:nvSpPr>
          <p:cNvPr id="3" name="Content Placeholder 2">
            <a:extLst>
              <a:ext uri="{FF2B5EF4-FFF2-40B4-BE49-F238E27FC236}">
                <a16:creationId xmlns:a16="http://schemas.microsoft.com/office/drawing/2014/main" id="{37B1C85A-8334-4CB7-825F-D0BC7A2E495A}"/>
              </a:ext>
            </a:extLst>
          </p:cNvPr>
          <p:cNvSpPr>
            <a:spLocks noGrp="1"/>
          </p:cNvSpPr>
          <p:nvPr>
            <p:ph idx="1"/>
          </p:nvPr>
        </p:nvSpPr>
        <p:spPr>
          <a:xfrm>
            <a:off x="838200" y="1253331"/>
            <a:ext cx="10515600" cy="4351338"/>
          </a:xfrm>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Interface Development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Voila app is developed to provide a user-friendly graphical interface for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Clarifai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object detection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app allows users to upload images and receive real-time object detection results without needing to write any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Interactivity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Users can interact with the model through the graphical interface, making it easier to understand and utilize its capabilities.</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 app enhances the usability of the object detection model, making it accessible to a wider audience</a:t>
            </a:r>
            <a:r>
              <a:rPr lang="en-IN" sz="1800" dirty="0">
                <a:latin typeface="Calibri" panose="020F0502020204030204" pitchFamily="34" charset="0"/>
                <a:ea typeface="Calibri" panose="020F0502020204030204" pitchFamily="34" charset="0"/>
                <a:cs typeface="Times New Roman" panose="02020603050405020304" pitchFamily="18" charset="0"/>
              </a:rPr>
              <a:t>.</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3803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760-CB05-3E3E-2226-827243913239}"/>
              </a:ext>
            </a:extLst>
          </p:cNvPr>
          <p:cNvSpPr>
            <a:spLocks noGrp="1"/>
          </p:cNvSpPr>
          <p:nvPr>
            <p:ph type="title"/>
          </p:nvPr>
        </p:nvSpPr>
        <p:spPr/>
        <p:txBody>
          <a:bodyPr/>
          <a:lstStyle/>
          <a:p>
            <a:r>
              <a:rPr lang="en-IN" b="1" dirty="0"/>
              <a:t>ALGORITHMS COMPARISON:</a:t>
            </a:r>
          </a:p>
        </p:txBody>
      </p:sp>
      <p:graphicFrame>
        <p:nvGraphicFramePr>
          <p:cNvPr id="4" name="Content Placeholder 3">
            <a:extLst>
              <a:ext uri="{FF2B5EF4-FFF2-40B4-BE49-F238E27FC236}">
                <a16:creationId xmlns:a16="http://schemas.microsoft.com/office/drawing/2014/main" id="{8B366E54-5E57-DB11-4792-E2BE1FF71378}"/>
              </a:ext>
            </a:extLst>
          </p:cNvPr>
          <p:cNvGraphicFramePr>
            <a:graphicFrameLocks noGrp="1"/>
          </p:cNvGraphicFramePr>
          <p:nvPr>
            <p:ph idx="1"/>
            <p:extLst>
              <p:ext uri="{D42A27DB-BD31-4B8C-83A1-F6EECF244321}">
                <p14:modId xmlns:p14="http://schemas.microsoft.com/office/powerpoint/2010/main" val="3756725505"/>
              </p:ext>
            </p:extLst>
          </p:nvPr>
        </p:nvGraphicFramePr>
        <p:xfrm>
          <a:off x="1471353" y="2302625"/>
          <a:ext cx="9584574" cy="2192572"/>
        </p:xfrm>
        <a:graphic>
          <a:graphicData uri="http://schemas.openxmlformats.org/drawingml/2006/table">
            <a:tbl>
              <a:tblPr firstRow="1" firstCol="1" bandRow="1">
                <a:tableStyleId>{5C22544A-7EE6-4342-B048-85BDC9FD1C3A}</a:tableStyleId>
              </a:tblPr>
              <a:tblGrid>
                <a:gridCol w="2432288">
                  <a:extLst>
                    <a:ext uri="{9D8B030D-6E8A-4147-A177-3AD203B41FA5}">
                      <a16:colId xmlns:a16="http://schemas.microsoft.com/office/drawing/2014/main" val="2002979697"/>
                    </a:ext>
                  </a:extLst>
                </a:gridCol>
                <a:gridCol w="2546035">
                  <a:extLst>
                    <a:ext uri="{9D8B030D-6E8A-4147-A177-3AD203B41FA5}">
                      <a16:colId xmlns:a16="http://schemas.microsoft.com/office/drawing/2014/main" val="1460783406"/>
                    </a:ext>
                  </a:extLst>
                </a:gridCol>
                <a:gridCol w="2404648">
                  <a:extLst>
                    <a:ext uri="{9D8B030D-6E8A-4147-A177-3AD203B41FA5}">
                      <a16:colId xmlns:a16="http://schemas.microsoft.com/office/drawing/2014/main" val="484211979"/>
                    </a:ext>
                  </a:extLst>
                </a:gridCol>
                <a:gridCol w="2201603">
                  <a:extLst>
                    <a:ext uri="{9D8B030D-6E8A-4147-A177-3AD203B41FA5}">
                      <a16:colId xmlns:a16="http://schemas.microsoft.com/office/drawing/2014/main" val="3833472039"/>
                    </a:ext>
                  </a:extLst>
                </a:gridCol>
              </a:tblGrid>
              <a:tr h="548143">
                <a:tc>
                  <a:txBody>
                    <a:bodyPr/>
                    <a:lstStyle/>
                    <a:p>
                      <a:pPr>
                        <a:lnSpc>
                          <a:spcPct val="150000"/>
                        </a:lnSpc>
                        <a:spcAft>
                          <a:spcPts val="800"/>
                        </a:spcAft>
                      </a:pPr>
                      <a:r>
                        <a:rPr lang="en-IN" sz="1200">
                          <a:effectLst/>
                        </a:rPr>
                        <a:t>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F1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4362652"/>
                  </a:ext>
                </a:extLst>
              </a:tr>
              <a:tr h="548143">
                <a:tc>
                  <a:txBody>
                    <a:bodyPr/>
                    <a:lstStyle/>
                    <a:p>
                      <a:pPr>
                        <a:lnSpc>
                          <a:spcPct val="150000"/>
                        </a:lnSpc>
                        <a:spcAft>
                          <a:spcPts val="800"/>
                        </a:spcAft>
                      </a:pPr>
                      <a:r>
                        <a:rPr lang="en-IN" sz="1200">
                          <a:effectLst/>
                        </a:rPr>
                        <a:t>CNN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89.58%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0.44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Basic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4891898"/>
                  </a:ext>
                </a:extLst>
              </a:tr>
              <a:tr h="548143">
                <a:tc>
                  <a:txBody>
                    <a:bodyPr/>
                    <a:lstStyle/>
                    <a:p>
                      <a:pPr>
                        <a:lnSpc>
                          <a:spcPct val="150000"/>
                        </a:lnSpc>
                        <a:spcAft>
                          <a:spcPts val="800"/>
                        </a:spcAft>
                      </a:pPr>
                      <a:r>
                        <a:rPr lang="en-IN" sz="1200">
                          <a:effectLst/>
                        </a:rPr>
                        <a:t>RF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84.37%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0.84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dirty="0">
                          <a:effectLst/>
                        </a:rPr>
                        <a:t>Homogeneous Ensemble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0809256"/>
                  </a:ext>
                </a:extLst>
              </a:tr>
              <a:tr h="548143">
                <a:tc>
                  <a:txBody>
                    <a:bodyPr/>
                    <a:lstStyle/>
                    <a:p>
                      <a:pPr>
                        <a:lnSpc>
                          <a:spcPct val="150000"/>
                        </a:lnSpc>
                        <a:spcAft>
                          <a:spcPts val="800"/>
                        </a:spcAft>
                      </a:pPr>
                      <a:r>
                        <a:rPr lang="en-IN" sz="1200">
                          <a:effectLst/>
                        </a:rPr>
                        <a:t>CNN + RF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IN" sz="1200" dirty="0">
                          <a:effectLst/>
                        </a:rPr>
                        <a:t> Heterogeneous Ensemble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9395477"/>
                  </a:ext>
                </a:extLst>
              </a:tr>
            </a:tbl>
          </a:graphicData>
        </a:graphic>
      </p:graphicFrame>
    </p:spTree>
    <p:extLst>
      <p:ext uri="{BB962C8B-B14F-4D97-AF65-F5344CB8AC3E}">
        <p14:creationId xmlns:p14="http://schemas.microsoft.com/office/powerpoint/2010/main" val="134559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0D50-83B1-41FB-DBF0-51ED2AA8B305}"/>
              </a:ext>
            </a:extLst>
          </p:cNvPr>
          <p:cNvSpPr>
            <a:spLocks noGrp="1"/>
          </p:cNvSpPr>
          <p:nvPr>
            <p:ph type="title"/>
          </p:nvPr>
        </p:nvSpPr>
        <p:spPr/>
        <p:txBody>
          <a:bodyPr/>
          <a:lstStyle/>
          <a:p>
            <a:r>
              <a:rPr lang="en-US" b="1" dirty="0"/>
              <a:t>Results :</a:t>
            </a:r>
            <a:endParaRPr lang="en-IN" b="1" dirty="0"/>
          </a:p>
        </p:txBody>
      </p:sp>
      <p:sp>
        <p:nvSpPr>
          <p:cNvPr id="3" name="Content Placeholder 2">
            <a:extLst>
              <a:ext uri="{FF2B5EF4-FFF2-40B4-BE49-F238E27FC236}">
                <a16:creationId xmlns:a16="http://schemas.microsoft.com/office/drawing/2014/main" id="{1CA16BD8-07F9-4151-A4EC-A7CE8E0D5DBE}"/>
              </a:ext>
            </a:extLst>
          </p:cNvPr>
          <p:cNvSpPr>
            <a:spLocks noGrp="1"/>
          </p:cNvSpPr>
          <p:nvPr>
            <p:ph idx="1"/>
          </p:nvPr>
        </p:nvSpPr>
        <p:spPr/>
        <p:txBody>
          <a:bodyPr/>
          <a:lstStyle/>
          <a:p>
            <a:pPr marL="0" indent="0">
              <a:buNone/>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Percentage of Debris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989FEC2-20D7-7C13-5EF9-72CC5A5260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9998"/>
            <a:ext cx="5039359" cy="3463924"/>
          </a:xfrm>
          <a:prstGeom prst="rect">
            <a:avLst/>
          </a:prstGeom>
          <a:noFill/>
          <a:ln>
            <a:noFill/>
          </a:ln>
        </p:spPr>
      </p:pic>
      <p:pic>
        <p:nvPicPr>
          <p:cNvPr id="5" name="Picture 4">
            <a:extLst>
              <a:ext uri="{FF2B5EF4-FFF2-40B4-BE49-F238E27FC236}">
                <a16:creationId xmlns:a16="http://schemas.microsoft.com/office/drawing/2014/main" id="{7169BFEF-049D-8B1C-5BA6-B90C7956394E}"/>
              </a:ext>
            </a:extLst>
          </p:cNvPr>
          <p:cNvPicPr>
            <a:picLocks noChangeAspect="1"/>
          </p:cNvPicPr>
          <p:nvPr/>
        </p:nvPicPr>
        <p:blipFill>
          <a:blip r:embed="rId3"/>
          <a:stretch>
            <a:fillRect/>
          </a:stretch>
        </p:blipFill>
        <p:spPr>
          <a:xfrm>
            <a:off x="6350001" y="2581275"/>
            <a:ext cx="5151120" cy="3341370"/>
          </a:xfrm>
          <a:prstGeom prst="rect">
            <a:avLst/>
          </a:prstGeom>
        </p:spPr>
      </p:pic>
    </p:spTree>
    <p:extLst>
      <p:ext uri="{BB962C8B-B14F-4D97-AF65-F5344CB8AC3E}">
        <p14:creationId xmlns:p14="http://schemas.microsoft.com/office/powerpoint/2010/main" val="237648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615-2C6B-4D2F-A6D0-7446749A93A8}"/>
              </a:ext>
            </a:extLst>
          </p:cNvPr>
          <p:cNvSpPr>
            <a:spLocks noGrp="1"/>
          </p:cNvSpPr>
          <p:nvPr>
            <p:ph type="title"/>
          </p:nvPr>
        </p:nvSpPr>
        <p:spPr/>
        <p:txBody>
          <a:bodyPr/>
          <a:lstStyle/>
          <a:p>
            <a:r>
              <a:rPr lang="en-US" sz="3600" b="1" dirty="0">
                <a:solidFill>
                  <a:schemeClr val="tx1"/>
                </a:solidFill>
                <a:latin typeface="+mn-lt"/>
                <a:cs typeface="Times New Roman" panose="02020603050405020304" pitchFamily="18" charset="0"/>
              </a:rPr>
              <a:t>ABSTRACT</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35F19F9-D2B8-4E21-B61D-44B9B489322B}"/>
              </a:ext>
            </a:extLst>
          </p:cNvPr>
          <p:cNvSpPr>
            <a:spLocks noGrp="1"/>
          </p:cNvSpPr>
          <p:nvPr>
            <p:ph idx="1"/>
          </p:nvPr>
        </p:nvSpPr>
        <p:spPr>
          <a:xfrm>
            <a:off x="886338" y="1385527"/>
            <a:ext cx="9572655" cy="4536302"/>
          </a:xfrm>
        </p:spPr>
        <p:txBody>
          <a:bodyPr>
            <a:norm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 Introduction to the global crisis of plastic pollution in oceans.</a:t>
            </a:r>
          </a:p>
          <a:p>
            <a:pPr algn="just"/>
            <a:r>
              <a:rPr lang="en-US" sz="2000" dirty="0">
                <a:latin typeface="Calibri" panose="020F0502020204030204" pitchFamily="34" charset="0"/>
                <a:ea typeface="Calibri" panose="020F0502020204030204" pitchFamily="34" charset="0"/>
                <a:cs typeface="Calibri" panose="020F0502020204030204" pitchFamily="34" charset="0"/>
              </a:rPr>
              <a:t> Proposal of an advanced marine debris detection system using deep learning.</a:t>
            </a:r>
          </a:p>
          <a:p>
            <a:pPr algn="just"/>
            <a:r>
              <a:rPr lang="en-US" sz="2000" dirty="0">
                <a:latin typeface="Calibri" panose="020F0502020204030204" pitchFamily="34" charset="0"/>
                <a:ea typeface="Calibri" panose="020F0502020204030204" pitchFamily="34" charset="0"/>
                <a:cs typeface="Calibri" panose="020F0502020204030204" pitchFamily="34" charset="0"/>
              </a:rPr>
              <a:t> Utilization of CNNs and ensemble learning for enhanced accuracy.</a:t>
            </a:r>
          </a:p>
          <a:p>
            <a:pPr algn="just"/>
            <a:r>
              <a:rPr lang="en-US" sz="2000" dirty="0">
                <a:latin typeface="Calibri" panose="020F0502020204030204" pitchFamily="34" charset="0"/>
                <a:ea typeface="Calibri" panose="020F0502020204030204" pitchFamily="34" charset="0"/>
                <a:cs typeface="Calibri" panose="020F0502020204030204" pitchFamily="34" charset="0"/>
              </a:rPr>
              <a:t> Integration of object detection via </a:t>
            </a:r>
            <a:r>
              <a:rPr lang="en-US" sz="2000" dirty="0" err="1">
                <a:latin typeface="Calibri" panose="020F0502020204030204" pitchFamily="34" charset="0"/>
                <a:ea typeface="Calibri" panose="020F0502020204030204" pitchFamily="34" charset="0"/>
                <a:cs typeface="Calibri" panose="020F0502020204030204" pitchFamily="34" charset="0"/>
              </a:rPr>
              <a:t>Clarifai</a:t>
            </a:r>
            <a:r>
              <a:rPr lang="en-US" sz="2000" dirty="0">
                <a:latin typeface="Calibri" panose="020F0502020204030204" pitchFamily="34" charset="0"/>
                <a:ea typeface="Calibri" panose="020F0502020204030204" pitchFamily="34" charset="0"/>
                <a:cs typeface="Calibri" panose="020F0502020204030204" pitchFamily="34" charset="0"/>
              </a:rPr>
              <a:t> API and user-friendly Voila app interface.</a:t>
            </a:r>
          </a:p>
          <a:p>
            <a:pPr algn="just"/>
            <a:r>
              <a:rPr lang="en-US" sz="2000" dirty="0">
                <a:latin typeface="Calibri" panose="020F0502020204030204" pitchFamily="34" charset="0"/>
                <a:ea typeface="Calibri" panose="020F0502020204030204" pitchFamily="34" charset="0"/>
                <a:cs typeface="Calibri" panose="020F0502020204030204" pitchFamily="34" charset="0"/>
              </a:rPr>
              <a:t> Contribution to environmental awareness and long-term solution for combating plastic pollution.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509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B8BD-2809-E55F-64CB-A6195154C3E6}"/>
              </a:ext>
            </a:extLst>
          </p:cNvPr>
          <p:cNvSpPr>
            <a:spLocks noGrp="1"/>
          </p:cNvSpPr>
          <p:nvPr>
            <p:ph type="title"/>
          </p:nvPr>
        </p:nvSpPr>
        <p:spPr>
          <a:xfrm>
            <a:off x="746760" y="1838325"/>
            <a:ext cx="10515600" cy="1325563"/>
          </a:xfrm>
        </p:spPr>
        <p:txBody>
          <a:bodyPr/>
          <a:lstStyle/>
          <a:p>
            <a:endParaRPr lang="en-IN" dirty="0"/>
          </a:p>
        </p:txBody>
      </p:sp>
      <p:pic>
        <p:nvPicPr>
          <p:cNvPr id="4" name="Picture 3">
            <a:extLst>
              <a:ext uri="{FF2B5EF4-FFF2-40B4-BE49-F238E27FC236}">
                <a16:creationId xmlns:a16="http://schemas.microsoft.com/office/drawing/2014/main" id="{0647E44E-DE94-47ED-9A57-FD8F1CD0066F}"/>
              </a:ext>
            </a:extLst>
          </p:cNvPr>
          <p:cNvPicPr>
            <a:picLocks noChangeAspect="1"/>
          </p:cNvPicPr>
          <p:nvPr/>
        </p:nvPicPr>
        <p:blipFill>
          <a:blip r:embed="rId2"/>
          <a:stretch>
            <a:fillRect/>
          </a:stretch>
        </p:blipFill>
        <p:spPr>
          <a:xfrm>
            <a:off x="746760" y="1461963"/>
            <a:ext cx="5084525" cy="3934074"/>
          </a:xfrm>
          <a:prstGeom prst="rect">
            <a:avLst/>
          </a:prstGeom>
        </p:spPr>
      </p:pic>
      <p:pic>
        <p:nvPicPr>
          <p:cNvPr id="5" name="Content Placeholder 4">
            <a:extLst>
              <a:ext uri="{FF2B5EF4-FFF2-40B4-BE49-F238E27FC236}">
                <a16:creationId xmlns:a16="http://schemas.microsoft.com/office/drawing/2014/main" id="{9A8223B6-58BA-65DF-5508-DBC724E8239B}"/>
              </a:ext>
            </a:extLst>
          </p:cNvPr>
          <p:cNvPicPr>
            <a:picLocks noGrp="1" noChangeAspect="1"/>
          </p:cNvPicPr>
          <p:nvPr>
            <p:ph idx="1"/>
          </p:nvPr>
        </p:nvPicPr>
        <p:blipFill>
          <a:blip r:embed="rId3"/>
          <a:stretch>
            <a:fillRect/>
          </a:stretch>
        </p:blipFill>
        <p:spPr>
          <a:xfrm>
            <a:off x="6373416" y="1461963"/>
            <a:ext cx="5267959" cy="3934074"/>
          </a:xfrm>
          <a:prstGeom prst="rect">
            <a:avLst/>
          </a:prstGeom>
        </p:spPr>
      </p:pic>
    </p:spTree>
    <p:extLst>
      <p:ext uri="{BB962C8B-B14F-4D97-AF65-F5344CB8AC3E}">
        <p14:creationId xmlns:p14="http://schemas.microsoft.com/office/powerpoint/2010/main" val="82818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7218-81F1-70D2-4309-3B9684153788}"/>
              </a:ext>
            </a:extLst>
          </p:cNvPr>
          <p:cNvSpPr>
            <a:spLocks noGrp="1"/>
          </p:cNvSpPr>
          <p:nvPr>
            <p:ph type="title"/>
          </p:nvPr>
        </p:nvSpPr>
        <p:spPr>
          <a:xfrm>
            <a:off x="838200" y="365125"/>
            <a:ext cx="10515600" cy="843915"/>
          </a:xfrm>
        </p:spPr>
        <p:txBody>
          <a:bodyPr>
            <a:normAutofit/>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Object Detection using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Clarifai</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4" name="Content Placeholder 3">
            <a:extLst>
              <a:ext uri="{FF2B5EF4-FFF2-40B4-BE49-F238E27FC236}">
                <a16:creationId xmlns:a16="http://schemas.microsoft.com/office/drawing/2014/main" id="{75B3C1E8-12B4-2DAD-E08C-218549D8774A}"/>
              </a:ext>
            </a:extLst>
          </p:cNvPr>
          <p:cNvPicPr>
            <a:picLocks noGrp="1" noChangeAspect="1"/>
          </p:cNvPicPr>
          <p:nvPr>
            <p:ph idx="1"/>
          </p:nvPr>
        </p:nvPicPr>
        <p:blipFill>
          <a:blip r:embed="rId2"/>
          <a:stretch>
            <a:fillRect/>
          </a:stretch>
        </p:blipFill>
        <p:spPr>
          <a:xfrm>
            <a:off x="838201" y="1047915"/>
            <a:ext cx="4272279" cy="2585156"/>
          </a:xfrm>
          <a:prstGeom prst="rect">
            <a:avLst/>
          </a:prstGeom>
        </p:spPr>
      </p:pic>
      <p:pic>
        <p:nvPicPr>
          <p:cNvPr id="5" name="Picture 4">
            <a:extLst>
              <a:ext uri="{FF2B5EF4-FFF2-40B4-BE49-F238E27FC236}">
                <a16:creationId xmlns:a16="http://schemas.microsoft.com/office/drawing/2014/main" id="{4BE5D593-BA92-6398-1F3B-F5569EBC75D6}"/>
              </a:ext>
            </a:extLst>
          </p:cNvPr>
          <p:cNvPicPr>
            <a:picLocks noChangeAspect="1"/>
          </p:cNvPicPr>
          <p:nvPr/>
        </p:nvPicPr>
        <p:blipFill>
          <a:blip r:embed="rId3"/>
          <a:stretch>
            <a:fillRect/>
          </a:stretch>
        </p:blipFill>
        <p:spPr>
          <a:xfrm>
            <a:off x="6831964" y="1047915"/>
            <a:ext cx="3978275" cy="2674590"/>
          </a:xfrm>
          <a:prstGeom prst="rect">
            <a:avLst/>
          </a:prstGeom>
        </p:spPr>
      </p:pic>
      <p:pic>
        <p:nvPicPr>
          <p:cNvPr id="6" name="Picture 5">
            <a:extLst>
              <a:ext uri="{FF2B5EF4-FFF2-40B4-BE49-F238E27FC236}">
                <a16:creationId xmlns:a16="http://schemas.microsoft.com/office/drawing/2014/main" id="{6516217C-3C55-283D-442E-A1A93087EE89}"/>
              </a:ext>
            </a:extLst>
          </p:cNvPr>
          <p:cNvPicPr>
            <a:picLocks noChangeAspect="1"/>
          </p:cNvPicPr>
          <p:nvPr/>
        </p:nvPicPr>
        <p:blipFill>
          <a:blip r:embed="rId4"/>
          <a:stretch>
            <a:fillRect/>
          </a:stretch>
        </p:blipFill>
        <p:spPr>
          <a:xfrm>
            <a:off x="3926841" y="3984307"/>
            <a:ext cx="4272279" cy="2376488"/>
          </a:xfrm>
          <a:prstGeom prst="rect">
            <a:avLst/>
          </a:prstGeom>
        </p:spPr>
      </p:pic>
    </p:spTree>
    <p:extLst>
      <p:ext uri="{BB962C8B-B14F-4D97-AF65-F5344CB8AC3E}">
        <p14:creationId xmlns:p14="http://schemas.microsoft.com/office/powerpoint/2010/main" val="295206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7FF6-9135-A11A-36F6-F509C64D04F5}"/>
              </a:ext>
            </a:extLst>
          </p:cNvPr>
          <p:cNvSpPr>
            <a:spLocks noGrp="1"/>
          </p:cNvSpPr>
          <p:nvPr>
            <p:ph type="title"/>
          </p:nvPr>
        </p:nvSpPr>
        <p:spPr>
          <a:xfrm>
            <a:off x="838200" y="527685"/>
            <a:ext cx="10515600" cy="752475"/>
          </a:xfrm>
        </p:spPr>
        <p:txBody>
          <a:bodyPr>
            <a:normAutofit fontScale="90000"/>
          </a:bodyPr>
          <a:lstStyle/>
          <a:p>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Voila App </a:t>
            </a:r>
            <a:r>
              <a:rPr lang="en-IN" sz="2200" b="1" dirty="0">
                <a:latin typeface="Times New Roman" panose="02020603050405020304" pitchFamily="18" charset="0"/>
                <a:ea typeface="Calibri" panose="020F0502020204030204" pitchFamily="34" charset="0"/>
                <a:cs typeface="Times New Roman" panose="02020603050405020304" pitchFamily="18" charset="0"/>
              </a:rPr>
              <a:t>Output</a:t>
            </a: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FEA50D5A-7245-95E8-B756-46362D02108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148080"/>
            <a:ext cx="8463280" cy="4785360"/>
          </a:xfrm>
          <a:prstGeom prst="rect">
            <a:avLst/>
          </a:prstGeom>
          <a:noFill/>
        </p:spPr>
      </p:pic>
    </p:spTree>
    <p:extLst>
      <p:ext uri="{BB962C8B-B14F-4D97-AF65-F5344CB8AC3E}">
        <p14:creationId xmlns:p14="http://schemas.microsoft.com/office/powerpoint/2010/main" val="57587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995AC6-187D-072C-5D74-9630E5B777C5}"/>
              </a:ext>
            </a:extLst>
          </p:cNvPr>
          <p:cNvPicPr>
            <a:picLocks noChangeAspect="1"/>
          </p:cNvPicPr>
          <p:nvPr/>
        </p:nvPicPr>
        <p:blipFill>
          <a:blip r:embed="rId2"/>
          <a:stretch>
            <a:fillRect/>
          </a:stretch>
        </p:blipFill>
        <p:spPr>
          <a:xfrm>
            <a:off x="3230245" y="492442"/>
            <a:ext cx="5731510" cy="5873115"/>
          </a:xfrm>
          <a:prstGeom prst="rect">
            <a:avLst/>
          </a:prstGeom>
        </p:spPr>
      </p:pic>
      <p:sp>
        <p:nvSpPr>
          <p:cNvPr id="3" name="TextBox 2">
            <a:extLst>
              <a:ext uri="{FF2B5EF4-FFF2-40B4-BE49-F238E27FC236}">
                <a16:creationId xmlns:a16="http://schemas.microsoft.com/office/drawing/2014/main" id="{6C129DE0-9F17-2B0A-2E2A-CF1B6BD7D08E}"/>
              </a:ext>
            </a:extLst>
          </p:cNvPr>
          <p:cNvSpPr txBox="1"/>
          <p:nvPr/>
        </p:nvSpPr>
        <p:spPr>
          <a:xfrm>
            <a:off x="473825" y="182880"/>
            <a:ext cx="3563283" cy="415498"/>
          </a:xfrm>
          <a:prstGeom prst="rect">
            <a:avLst/>
          </a:prstGeom>
          <a:noFill/>
        </p:spPr>
        <p:txBody>
          <a:bodyPr wrap="none" rtlCol="0">
            <a:spAutoFit/>
          </a:bodyPr>
          <a:lstStyle/>
          <a:p>
            <a:r>
              <a:rPr lang="en-IN" sz="2100" b="1" dirty="0"/>
              <a:t>System Architecture Diagram :</a:t>
            </a:r>
          </a:p>
        </p:txBody>
      </p:sp>
    </p:spTree>
    <p:extLst>
      <p:ext uri="{BB962C8B-B14F-4D97-AF65-F5344CB8AC3E}">
        <p14:creationId xmlns:p14="http://schemas.microsoft.com/office/powerpoint/2010/main" val="104168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F43D-C3E1-4261-886A-1828437B122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FRAMEWORKS &amp; LIBRARIES </a:t>
            </a:r>
            <a:endParaRPr lang="en-IN" b="1" dirty="0"/>
          </a:p>
        </p:txBody>
      </p:sp>
      <p:sp>
        <p:nvSpPr>
          <p:cNvPr id="10" name="Content Placeholder 9">
            <a:extLst>
              <a:ext uri="{FF2B5EF4-FFF2-40B4-BE49-F238E27FC236}">
                <a16:creationId xmlns:a16="http://schemas.microsoft.com/office/drawing/2014/main" id="{43BD6FA1-CC72-7770-FB42-DFC5F09A5623}"/>
              </a:ext>
            </a:extLst>
          </p:cNvPr>
          <p:cNvSpPr>
            <a:spLocks noGrp="1"/>
          </p:cNvSpPr>
          <p:nvPr>
            <p:ph idx="1"/>
          </p:nvPr>
        </p:nvSpPr>
        <p:spPr>
          <a:xfrm>
            <a:off x="838200" y="1690688"/>
            <a:ext cx="10735491" cy="4351338"/>
          </a:xfrm>
        </p:spPr>
        <p:txBody>
          <a:bodyPr>
            <a:normAutofit lnSpcReduction="10000"/>
          </a:bodyPr>
          <a:lstStyle/>
          <a:p>
            <a:r>
              <a:rPr lang="en-IN" sz="2400" dirty="0"/>
              <a:t>Tensor Flow     - The deep learning model for detecting marine debris</a:t>
            </a:r>
          </a:p>
          <a:p>
            <a:r>
              <a:rPr lang="en-IN" sz="2400" dirty="0" err="1"/>
              <a:t>Keras</a:t>
            </a:r>
            <a:r>
              <a:rPr lang="en-IN" sz="2400" dirty="0"/>
              <a:t>                 - </a:t>
            </a:r>
            <a:r>
              <a:rPr lang="en-IN" sz="2400" dirty="0" err="1"/>
              <a:t>Keras</a:t>
            </a:r>
            <a:r>
              <a:rPr lang="en-IN" sz="2400" dirty="0"/>
              <a:t> acts as an interface for the TensorFlow Library</a:t>
            </a:r>
            <a:endParaRPr lang="en-IN" sz="2000" dirty="0"/>
          </a:p>
          <a:p>
            <a:r>
              <a:rPr lang="en-IN" sz="2400" dirty="0"/>
              <a:t>Pandas              - </a:t>
            </a:r>
            <a:r>
              <a:rPr lang="en-US" sz="2400" dirty="0">
                <a:solidFill>
                  <a:srgbClr val="000000"/>
                </a:solidFill>
                <a:effectLst/>
                <a:latin typeface="Times New Roman" panose="02020603050405020304" pitchFamily="18" charset="0"/>
                <a:ea typeface="Times New Roman" panose="02020603050405020304" pitchFamily="18" charset="0"/>
              </a:rPr>
              <a:t>a fast, flexible and easy to use open source data analysis and manipulation tool</a:t>
            </a:r>
            <a:r>
              <a:rPr lang="en-IN" sz="2400" dirty="0"/>
              <a:t> </a:t>
            </a:r>
          </a:p>
          <a:p>
            <a:r>
              <a:rPr lang="en-IN" sz="2400" dirty="0" err="1"/>
              <a:t>Clarifai</a:t>
            </a:r>
            <a:r>
              <a:rPr lang="en-IN" sz="2400" dirty="0"/>
              <a:t> API               - </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a powerful tool for image recognition and object detection</a:t>
            </a:r>
            <a:endParaRPr lang="en-IN" sz="2400" dirty="0"/>
          </a:p>
          <a:p>
            <a:r>
              <a:rPr lang="en-IN" sz="2400" dirty="0"/>
              <a:t>Matplotlib       - </a:t>
            </a:r>
            <a:r>
              <a:rPr lang="en-US" sz="2400" dirty="0">
                <a:solidFill>
                  <a:srgbClr val="000000"/>
                </a:solidFill>
                <a:effectLst/>
                <a:latin typeface="Times New Roman" panose="02020603050405020304" pitchFamily="18" charset="0"/>
                <a:ea typeface="Times New Roman" panose="02020603050405020304" pitchFamily="18" charset="0"/>
              </a:rPr>
              <a:t>comprehensive library for creating static, animated, and interactive 		    visualizations </a:t>
            </a:r>
            <a:endParaRPr lang="en-IN" sz="2400" dirty="0"/>
          </a:p>
          <a:p>
            <a:r>
              <a:rPr lang="en-IN" sz="2400" dirty="0"/>
              <a:t>Scikit Learn      - </a:t>
            </a:r>
            <a:r>
              <a:rPr lang="en-US" sz="2400" dirty="0">
                <a:solidFill>
                  <a:srgbClr val="000000"/>
                </a:solidFill>
                <a:effectLst/>
                <a:latin typeface="Times New Roman" panose="02020603050405020304" pitchFamily="18" charset="0"/>
                <a:ea typeface="Times New Roman" panose="02020603050405020304" pitchFamily="18" charset="0"/>
              </a:rPr>
              <a:t>It features various classification, regression and clustering algorithms</a:t>
            </a:r>
          </a:p>
          <a:p>
            <a:r>
              <a:rPr lang="en-IN" sz="2400" dirty="0"/>
              <a:t>Voila                - </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a </a:t>
            </a:r>
            <a:r>
              <a:rPr lang="en-US" sz="2400" dirty="0" err="1">
                <a:solidFill>
                  <a:srgbClr val="000000"/>
                </a:solidFill>
                <a:effectLst/>
                <a:highlight>
                  <a:srgbClr val="FFFFFF"/>
                </a:highlight>
                <a:latin typeface="Times New Roman" panose="02020603050405020304" pitchFamily="18" charset="0"/>
                <a:ea typeface="Calibri" panose="020F0502020204030204" pitchFamily="34" charset="0"/>
              </a:rPr>
              <a:t>Jupyter</a:t>
            </a:r>
            <a:r>
              <a:rPr lang="en-US" sz="2400" dirty="0">
                <a:solidFill>
                  <a:srgbClr val="000000"/>
                </a:solidFill>
                <a:effectLst/>
                <a:highlight>
                  <a:srgbClr val="FFFFFF"/>
                </a:highlight>
                <a:latin typeface="Times New Roman" panose="02020603050405020304" pitchFamily="18" charset="0"/>
                <a:ea typeface="Calibri" panose="020F0502020204030204" pitchFamily="34" charset="0"/>
              </a:rPr>
              <a:t> extension that converts notebooks into interactive web                		    applications</a:t>
            </a:r>
            <a:endParaRPr lang="en-IN" sz="2400" dirty="0"/>
          </a:p>
          <a:p>
            <a:pPr marL="0" indent="0">
              <a:buNone/>
            </a:pPr>
            <a:endParaRPr lang="en-IN" dirty="0"/>
          </a:p>
        </p:txBody>
      </p:sp>
    </p:spTree>
    <p:extLst>
      <p:ext uri="{BB962C8B-B14F-4D97-AF65-F5344CB8AC3E}">
        <p14:creationId xmlns:p14="http://schemas.microsoft.com/office/powerpoint/2010/main" val="266744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5A76-6B58-EA69-528F-8531773C3212}"/>
              </a:ext>
            </a:extLst>
          </p:cNvPr>
          <p:cNvSpPr>
            <a:spLocks noGrp="1"/>
          </p:cNvSpPr>
          <p:nvPr>
            <p:ph type="title"/>
          </p:nvPr>
        </p:nvSpPr>
        <p:spPr/>
        <p:txBody>
          <a:bodyPr/>
          <a:lstStyle/>
          <a:p>
            <a:r>
              <a:rPr lang="en-US" b="1" dirty="0"/>
              <a:t>Conclusion :</a:t>
            </a:r>
            <a:endParaRPr lang="en-IN" b="1" dirty="0"/>
          </a:p>
        </p:txBody>
      </p:sp>
      <p:sp>
        <p:nvSpPr>
          <p:cNvPr id="3" name="Content Placeholder 2">
            <a:extLst>
              <a:ext uri="{FF2B5EF4-FFF2-40B4-BE49-F238E27FC236}">
                <a16:creationId xmlns:a16="http://schemas.microsoft.com/office/drawing/2014/main" id="{8577B8FC-5DCA-786B-3499-8E2A893FC8C1}"/>
              </a:ext>
            </a:extLst>
          </p:cNvPr>
          <p:cNvSpPr>
            <a:spLocks noGrp="1"/>
          </p:cNvSpPr>
          <p:nvPr>
            <p:ph idx="1"/>
          </p:nvPr>
        </p:nvSpPr>
        <p:spPr>
          <a:xfrm>
            <a:off x="838200" y="1690688"/>
            <a:ext cx="10515600" cy="4351338"/>
          </a:xfrm>
        </p:spPr>
        <p:txBody>
          <a:bodyPr>
            <a:normAutofit/>
          </a:bodyPr>
          <a:lstStyle/>
          <a:p>
            <a:r>
              <a:rPr lang="en-US" sz="1800" dirty="0">
                <a:effectLst/>
                <a:latin typeface="Times New Roman" panose="02020603050405020304" pitchFamily="18" charset="0"/>
                <a:ea typeface="Times New Roman" panose="02020603050405020304" pitchFamily="18" charset="0"/>
              </a:rPr>
              <a:t> Urgency of Plastic Pollution: Urgent attention required for the critical environmental issue of plastic pollution in oceans, with over 8 million tons entering annually.</a:t>
            </a:r>
          </a:p>
          <a:p>
            <a:r>
              <a:rPr lang="en-US" sz="1800" dirty="0">
                <a:effectLst/>
                <a:latin typeface="Times New Roman" panose="02020603050405020304" pitchFamily="18" charset="0"/>
                <a:ea typeface="Times New Roman" panose="02020603050405020304" pitchFamily="18" charset="0"/>
              </a:rPr>
              <a:t> Innovative Solution: Developed a novel marine debris detection system using deep learning and advanced computer vision techniques.</a:t>
            </a:r>
          </a:p>
          <a:p>
            <a:r>
              <a:rPr lang="en-US" sz="1800" dirty="0">
                <a:effectLst/>
                <a:latin typeface="Times New Roman" panose="02020603050405020304" pitchFamily="18" charset="0"/>
                <a:ea typeface="Times New Roman" panose="02020603050405020304" pitchFamily="18" charset="0"/>
              </a:rPr>
              <a:t> Robust System: Leveraged CNNs, random forest classifiers, and ensemble learning for accurate detection and classification of marine debris.</a:t>
            </a:r>
          </a:p>
          <a:p>
            <a:r>
              <a:rPr lang="en-US" sz="1800" dirty="0">
                <a:effectLst/>
                <a:latin typeface="Times New Roman" panose="02020603050405020304" pitchFamily="18" charset="0"/>
                <a:ea typeface="Times New Roman" panose="02020603050405020304" pitchFamily="18" charset="0"/>
              </a:rPr>
              <a:t> Demonstrated Effectiveness: Extensive testing and statistical analysis showcased high precision and recall in accurately identifying marine debris, achieving a remarkable accuracy of almost 100% and an F1 score of 1.0.</a:t>
            </a:r>
          </a:p>
          <a:p>
            <a:r>
              <a:rPr lang="en-US" sz="1800" dirty="0">
                <a:effectLst/>
                <a:latin typeface="Times New Roman" panose="02020603050405020304" pitchFamily="18" charset="0"/>
                <a:ea typeface="Times New Roman" panose="02020603050405020304" pitchFamily="18" charset="0"/>
              </a:rPr>
              <a:t> Enhanced Usability: Integration of </a:t>
            </a:r>
            <a:r>
              <a:rPr lang="en-US" sz="1800" dirty="0" err="1">
                <a:effectLst/>
                <a:latin typeface="Times New Roman" panose="02020603050405020304" pitchFamily="18" charset="0"/>
                <a:ea typeface="Times New Roman" panose="02020603050405020304" pitchFamily="18" charset="0"/>
              </a:rPr>
              <a:t>Clarifai</a:t>
            </a:r>
            <a:r>
              <a:rPr lang="en-US" sz="1800" dirty="0">
                <a:effectLst/>
                <a:latin typeface="Times New Roman" panose="02020603050405020304" pitchFamily="18" charset="0"/>
                <a:ea typeface="Times New Roman" panose="02020603050405020304" pitchFamily="18" charset="0"/>
              </a:rPr>
              <a:t> API for real-time object detection and user-friendly Voila app improve system accessibility and usability.</a:t>
            </a:r>
          </a:p>
          <a:p>
            <a:r>
              <a:rPr lang="en-US" sz="1800" dirty="0">
                <a:effectLst/>
                <a:latin typeface="Times New Roman" panose="02020603050405020304" pitchFamily="18" charset="0"/>
                <a:ea typeface="Times New Roman" panose="02020603050405020304" pitchFamily="18" charset="0"/>
              </a:rPr>
              <a:t> Contribution to Conservation: System contributes to environmental conservation efforts and promotes long-term solutions for preserving marine ecosystems.</a:t>
            </a:r>
            <a:endParaRPr lang="en-IN" dirty="0"/>
          </a:p>
        </p:txBody>
      </p:sp>
    </p:spTree>
    <p:extLst>
      <p:ext uri="{BB962C8B-B14F-4D97-AF65-F5344CB8AC3E}">
        <p14:creationId xmlns:p14="http://schemas.microsoft.com/office/powerpoint/2010/main" val="710723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BC6C-17D9-4A4F-8C19-E5B3F126634E}"/>
              </a:ext>
            </a:extLst>
          </p:cNvPr>
          <p:cNvSpPr>
            <a:spLocks noGrp="1"/>
          </p:cNvSpPr>
          <p:nvPr>
            <p:ph type="title"/>
          </p:nvPr>
        </p:nvSpPr>
        <p:spPr/>
        <p:txBody>
          <a:bodyPr/>
          <a:lstStyle/>
          <a:p>
            <a:r>
              <a:rPr lang="en-US" sz="3600" b="1" dirty="0">
                <a:solidFill>
                  <a:schemeClr val="tx1"/>
                </a:solidFill>
                <a:latin typeface="Times New Roman" panose="02020603050405020304" pitchFamily="18" charset="0"/>
                <a:cs typeface="Times New Roman" panose="02020603050405020304" pitchFamily="18" charset="0"/>
              </a:rPr>
              <a:t>REFERENCES</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26FB53-7EF9-49FA-8065-304167B15D10}"/>
              </a:ext>
            </a:extLst>
          </p:cNvPr>
          <p:cNvSpPr>
            <a:spLocks noGrp="1"/>
          </p:cNvSpPr>
          <p:nvPr>
            <p:ph idx="1"/>
          </p:nvPr>
        </p:nvSpPr>
        <p:spPr>
          <a:xfrm>
            <a:off x="838200" y="1103085"/>
            <a:ext cx="10195560" cy="5123226"/>
          </a:xfrm>
        </p:spPr>
        <p:txBody>
          <a:bodyPr>
            <a:normAutofit/>
          </a:bodyPr>
          <a:lstStyle/>
          <a:p>
            <a:r>
              <a:rPr lang="en-IN" sz="2000" dirty="0"/>
              <a:t>[1] Marin, I., </a:t>
            </a:r>
            <a:r>
              <a:rPr lang="en-IN" sz="2000" dirty="0" err="1"/>
              <a:t>Mladenović</a:t>
            </a:r>
            <a:r>
              <a:rPr lang="en-IN" sz="2000" dirty="0"/>
              <a:t>, S., </a:t>
            </a:r>
            <a:r>
              <a:rPr lang="en-IN" sz="2000" dirty="0" err="1"/>
              <a:t>Gotovac</a:t>
            </a:r>
            <a:r>
              <a:rPr lang="en-IN" sz="2000" dirty="0"/>
              <a:t>, S., &amp; </a:t>
            </a:r>
            <a:r>
              <a:rPr lang="en-IN" sz="2000" dirty="0" err="1"/>
              <a:t>Zaharija</a:t>
            </a:r>
            <a:r>
              <a:rPr lang="en-IN" sz="2000" dirty="0"/>
              <a:t>, G. (2021). Deep-feature-based approach to marine debris classification. Applied Sciences, 11(12), 5644. </a:t>
            </a:r>
          </a:p>
          <a:p>
            <a:r>
              <a:rPr lang="en-IN" sz="2000" dirty="0"/>
              <a:t>[2] Aleem, A., </a:t>
            </a:r>
            <a:r>
              <a:rPr lang="en-IN" sz="2000" dirty="0" err="1"/>
              <a:t>Tehsin</a:t>
            </a:r>
            <a:r>
              <a:rPr lang="en-IN" sz="2000" dirty="0"/>
              <a:t>, S., Kausar, S., &amp; Jameel, A. (2022). Target Classification of Marine Debris Using Deep Learning. Intelligent Automation &amp; Soft Computing, 32(1).</a:t>
            </a:r>
          </a:p>
          <a:p>
            <a:r>
              <a:rPr lang="en-IN" sz="2000" dirty="0"/>
              <a:t>[3] </a:t>
            </a:r>
            <a:r>
              <a:rPr lang="en-IN" sz="2000" dirty="0" err="1"/>
              <a:t>Valdenegro</a:t>
            </a:r>
            <a:r>
              <a:rPr lang="en-IN" sz="2000" dirty="0"/>
              <a:t>-Toro, M. (2016, December). Submerged marine debris detection with autonomous underwater vehicles. In 2016 International Conference on Robotics and Automation for Humanitarian Applications (RAHA) (pp. 1-7). IEEE. </a:t>
            </a:r>
          </a:p>
          <a:p>
            <a:r>
              <a:rPr lang="en-IN" sz="2000" dirty="0"/>
              <a:t>[4] </a:t>
            </a:r>
            <a:r>
              <a:rPr lang="en-IN" sz="2000" dirty="0" err="1"/>
              <a:t>Kylili</a:t>
            </a:r>
            <a:r>
              <a:rPr lang="en-IN" sz="2000" dirty="0"/>
              <a:t>, K., </a:t>
            </a:r>
            <a:r>
              <a:rPr lang="en-IN" sz="2000" dirty="0" err="1"/>
              <a:t>Kyriakides</a:t>
            </a:r>
            <a:r>
              <a:rPr lang="en-IN" sz="2000" dirty="0"/>
              <a:t>, I., </a:t>
            </a:r>
            <a:r>
              <a:rPr lang="en-IN" sz="2000" dirty="0" err="1"/>
              <a:t>Artusi</a:t>
            </a:r>
            <a:r>
              <a:rPr lang="en-IN" sz="2000" dirty="0"/>
              <a:t>, A., &amp; </a:t>
            </a:r>
            <a:r>
              <a:rPr lang="en-IN" sz="2000" dirty="0" err="1"/>
              <a:t>Hadjistassou</a:t>
            </a:r>
            <a:r>
              <a:rPr lang="en-IN" sz="2000" dirty="0"/>
              <a:t>, C. (2019). Identifying floating plastic marine debris using a deep learning approach. Environmental Science and Pollution Research, 26, 17091-17099. </a:t>
            </a:r>
          </a:p>
          <a:p>
            <a:r>
              <a:rPr lang="en-IN" sz="2000" dirty="0"/>
              <a:t>[5] Goodfellow, I., Bengio, Y., &amp; Courville, A. (2016). "Deep Learning". MIT Press. </a:t>
            </a:r>
          </a:p>
          <a:p>
            <a:r>
              <a:rPr lang="en-IN" sz="2000" dirty="0"/>
              <a:t>[6] </a:t>
            </a:r>
            <a:r>
              <a:rPr lang="en-IN" sz="2000" dirty="0" err="1"/>
              <a:t>Shanmugamani</a:t>
            </a:r>
            <a:r>
              <a:rPr lang="en-IN" sz="2000" dirty="0"/>
              <a:t>, R. (2019). "Deep Learning for Computer Vision". </a:t>
            </a:r>
            <a:r>
              <a:rPr lang="en-IN" sz="2000" dirty="0" err="1"/>
              <a:t>Packt</a:t>
            </a:r>
            <a:r>
              <a:rPr lang="en-IN" sz="2000" dirty="0"/>
              <a:t> Publishing. </a:t>
            </a:r>
          </a:p>
          <a:p>
            <a:r>
              <a:rPr lang="en-IN" sz="2000" dirty="0"/>
              <a:t>[7] </a:t>
            </a:r>
            <a:r>
              <a:rPr lang="en-IN" sz="2000" dirty="0" err="1"/>
              <a:t>Géron</a:t>
            </a:r>
            <a:r>
              <a:rPr lang="en-IN" sz="2000" dirty="0"/>
              <a:t>, A. (2019). "Hands-On Machine Learning with Scikit-Learn, </a:t>
            </a:r>
            <a:r>
              <a:rPr lang="en-IN" sz="2000" dirty="0" err="1"/>
              <a:t>Keras</a:t>
            </a:r>
            <a:r>
              <a:rPr lang="en-IN" sz="2000" dirty="0"/>
              <a:t>, and TensorFlow". O'Reilly Media.</a:t>
            </a:r>
            <a:endParaRPr lang="en-US" sz="2000" dirty="0"/>
          </a:p>
        </p:txBody>
      </p:sp>
    </p:spTree>
    <p:extLst>
      <p:ext uri="{BB962C8B-B14F-4D97-AF65-F5344CB8AC3E}">
        <p14:creationId xmlns:p14="http://schemas.microsoft.com/office/powerpoint/2010/main" val="235718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5DF3-0E0D-0605-56ED-2F5F97B9793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A48E9AE-4E7E-6928-154B-1AA4370D5CDF}"/>
              </a:ext>
            </a:extLst>
          </p:cNvPr>
          <p:cNvSpPr>
            <a:spLocks noGrp="1"/>
          </p:cNvSpPr>
          <p:nvPr>
            <p:ph idx="1"/>
          </p:nvPr>
        </p:nvSpPr>
        <p:spPr>
          <a:xfrm>
            <a:off x="838200" y="2877671"/>
            <a:ext cx="10515600" cy="1201270"/>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02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6B3F-830E-BD88-8D73-93A0CA820218}"/>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57D0EA2D-0668-38A3-E62E-B19FB08EE3FA}"/>
              </a:ext>
            </a:extLst>
          </p:cNvPr>
          <p:cNvSpPr>
            <a:spLocks noGrp="1"/>
          </p:cNvSpPr>
          <p:nvPr>
            <p:ph idx="1"/>
          </p:nvPr>
        </p:nvSpPr>
        <p:spPr/>
        <p:txBody>
          <a:bodyPr>
            <a:normAutofit lnSpcReduction="10000"/>
          </a:bodyPr>
          <a:lstStyle/>
          <a:p>
            <a:r>
              <a:rPr lang="en-US" dirty="0"/>
              <a:t> Plastic pollution: A global crisis, with 30% of plastic production ending up in oceans.</a:t>
            </a:r>
          </a:p>
          <a:p>
            <a:r>
              <a:rPr lang="en-US" dirty="0"/>
              <a:t> Traditional methods for monitoring marine debris are costly and labor-intensive.</a:t>
            </a:r>
          </a:p>
          <a:p>
            <a:r>
              <a:rPr lang="en-US" dirty="0"/>
              <a:t> Proposal: Utilize deep learning techniques for accurate and scalable marine debris detection.</a:t>
            </a:r>
          </a:p>
          <a:p>
            <a:r>
              <a:rPr lang="en-US" dirty="0"/>
              <a:t> Aim: Develop efficient CNN models and enhance accuracy through ensemble learning.</a:t>
            </a:r>
          </a:p>
          <a:p>
            <a:r>
              <a:rPr lang="en-US" dirty="0"/>
              <a:t> Objectives: Evaluate model performance, estimate debris percentage, and create user-friendly interface for real-time detection.</a:t>
            </a:r>
            <a:endParaRPr lang="en-IN" dirty="0"/>
          </a:p>
        </p:txBody>
      </p:sp>
    </p:spTree>
    <p:extLst>
      <p:ext uri="{BB962C8B-B14F-4D97-AF65-F5344CB8AC3E}">
        <p14:creationId xmlns:p14="http://schemas.microsoft.com/office/powerpoint/2010/main" val="280550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33F5-6504-CBC4-D763-684B8A85B075}"/>
              </a:ext>
            </a:extLst>
          </p:cNvPr>
          <p:cNvSpPr>
            <a:spLocks noGrp="1"/>
          </p:cNvSpPr>
          <p:nvPr>
            <p:ph type="title"/>
          </p:nvPr>
        </p:nvSpPr>
        <p:spPr/>
        <p:txBody>
          <a:bodyPr/>
          <a:lstStyle/>
          <a:p>
            <a:r>
              <a:rPr lang="en-US" b="1" dirty="0"/>
              <a:t>LITERATURE SURVEY:</a:t>
            </a:r>
            <a:endParaRPr lang="en-IN" b="1" dirty="0"/>
          </a:p>
        </p:txBody>
      </p:sp>
      <p:graphicFrame>
        <p:nvGraphicFramePr>
          <p:cNvPr id="4" name="Content Placeholder 3">
            <a:extLst>
              <a:ext uri="{FF2B5EF4-FFF2-40B4-BE49-F238E27FC236}">
                <a16:creationId xmlns:a16="http://schemas.microsoft.com/office/drawing/2014/main" id="{F0B2CB47-BE70-7878-67F2-3272EC66B7C7}"/>
              </a:ext>
            </a:extLst>
          </p:cNvPr>
          <p:cNvGraphicFramePr>
            <a:graphicFrameLocks noGrp="1"/>
          </p:cNvGraphicFramePr>
          <p:nvPr>
            <p:ph idx="1"/>
            <p:extLst>
              <p:ext uri="{D42A27DB-BD31-4B8C-83A1-F6EECF244321}">
                <p14:modId xmlns:p14="http://schemas.microsoft.com/office/powerpoint/2010/main" val="1637096090"/>
              </p:ext>
            </p:extLst>
          </p:nvPr>
        </p:nvGraphicFramePr>
        <p:xfrm>
          <a:off x="839585" y="1825625"/>
          <a:ext cx="10514215" cy="2377440"/>
        </p:xfrm>
        <a:graphic>
          <a:graphicData uri="http://schemas.openxmlformats.org/drawingml/2006/table">
            <a:tbl>
              <a:tblPr firstRow="1" bandRow="1">
                <a:tableStyleId>{5C22544A-7EE6-4342-B048-85BDC9FD1C3A}</a:tableStyleId>
              </a:tblPr>
              <a:tblGrid>
                <a:gridCol w="5256415">
                  <a:extLst>
                    <a:ext uri="{9D8B030D-6E8A-4147-A177-3AD203B41FA5}">
                      <a16:colId xmlns:a16="http://schemas.microsoft.com/office/drawing/2014/main" val="467981683"/>
                    </a:ext>
                  </a:extLst>
                </a:gridCol>
                <a:gridCol w="5257800">
                  <a:extLst>
                    <a:ext uri="{9D8B030D-6E8A-4147-A177-3AD203B41FA5}">
                      <a16:colId xmlns:a16="http://schemas.microsoft.com/office/drawing/2014/main" val="636119728"/>
                    </a:ext>
                  </a:extLst>
                </a:gridCol>
              </a:tblGrid>
              <a:tr h="370840">
                <a:tc>
                  <a:txBody>
                    <a:bodyPr/>
                    <a:lstStyle/>
                    <a:p>
                      <a:r>
                        <a:rPr lang="en-US" dirty="0"/>
                        <a:t>Automatic Detection and Identification of Floating Marine Debris Using Multispectral Satellite Imagery. Miguel M. Duarte and Leonardo Azevedo</a:t>
                      </a:r>
                      <a:endParaRPr lang="en-IN" dirty="0"/>
                    </a:p>
                  </a:txBody>
                  <a:tcPr/>
                </a:tc>
                <a:tc>
                  <a:txBody>
                    <a:bodyPr/>
                    <a:lstStyle/>
                    <a:p>
                      <a:r>
                        <a:rPr lang="en-IN" sz="1800" b="0" i="0" kern="1200" dirty="0">
                          <a:solidFill>
                            <a:schemeClr val="lt1"/>
                          </a:solidFill>
                          <a:effectLst/>
                          <a:latin typeface="+mn-lt"/>
                          <a:ea typeface="+mn-ea"/>
                          <a:cs typeface="+mn-cs"/>
                        </a:rPr>
                        <a:t>06 August 2019, Journal of geophysical research</a:t>
                      </a:r>
                      <a:endParaRPr lang="en-IN" dirty="0"/>
                    </a:p>
                  </a:txBody>
                  <a:tcPr/>
                </a:tc>
                <a:extLst>
                  <a:ext uri="{0D108BD9-81ED-4DB2-BD59-A6C34878D82A}">
                    <a16:rowId xmlns:a16="http://schemas.microsoft.com/office/drawing/2014/main" val="1758329761"/>
                  </a:ext>
                </a:extLst>
              </a:tr>
              <a:tr h="0">
                <a:tc gridSpan="2">
                  <a:txBody>
                    <a:bodyPr/>
                    <a:lstStyle/>
                    <a:p>
                      <a:r>
                        <a:rPr lang="en-US" dirty="0"/>
                        <a:t>We present an approach to detect and distinguish suspect plastic debris from other floating materials (i.e., driftwood, seaweed, sea snot, sea foam, and pumice) using Sentinel-2 data. We use extreme gradient boosting trained with data compiled from published works complemented by manual interpretation of satellite images</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Algorithms:</a:t>
                      </a:r>
                    </a:p>
                    <a:p>
                      <a:r>
                        <a:rPr lang="en-IN" sz="1800" b="0" i="0" kern="1200" dirty="0" err="1">
                          <a:solidFill>
                            <a:schemeClr val="dk1"/>
                          </a:solidFill>
                          <a:effectLst/>
                          <a:latin typeface="+mn-lt"/>
                          <a:ea typeface="+mn-ea"/>
                          <a:cs typeface="+mn-cs"/>
                        </a:rPr>
                        <a:t>eXtreme</a:t>
                      </a:r>
                      <a:r>
                        <a:rPr lang="en-IN" sz="1800" b="0" i="0" kern="1200" dirty="0">
                          <a:solidFill>
                            <a:schemeClr val="dk1"/>
                          </a:solidFill>
                          <a:effectLst/>
                          <a:latin typeface="+mn-lt"/>
                          <a:ea typeface="+mn-ea"/>
                          <a:cs typeface="+mn-cs"/>
                        </a:rPr>
                        <a:t> Gradient Boosting,</a:t>
                      </a:r>
                    </a:p>
                  </a:txBody>
                  <a:tcPr/>
                </a:tc>
                <a:tc hMerge="1">
                  <a:txBody>
                    <a:bodyPr/>
                    <a:lstStyle/>
                    <a:p>
                      <a:endParaRPr lang="en-IN" dirty="0"/>
                    </a:p>
                  </a:txBody>
                  <a:tcPr/>
                </a:tc>
                <a:extLst>
                  <a:ext uri="{0D108BD9-81ED-4DB2-BD59-A6C34878D82A}">
                    <a16:rowId xmlns:a16="http://schemas.microsoft.com/office/drawing/2014/main" val="1577879910"/>
                  </a:ext>
                </a:extLst>
              </a:tr>
            </a:tbl>
          </a:graphicData>
        </a:graphic>
      </p:graphicFrame>
    </p:spTree>
    <p:extLst>
      <p:ext uri="{BB962C8B-B14F-4D97-AF65-F5344CB8AC3E}">
        <p14:creationId xmlns:p14="http://schemas.microsoft.com/office/powerpoint/2010/main" val="295304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5084-B097-6AC8-DC63-5CAC2D413D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BAB2E3-B3C0-5926-5C8C-CE66AF90649D}"/>
              </a:ext>
            </a:extLst>
          </p:cNvPr>
          <p:cNvSpPr>
            <a:spLocks noGrp="1"/>
          </p:cNvSpPr>
          <p:nvPr>
            <p:ph idx="1"/>
          </p:nvPr>
        </p:nvSpPr>
        <p:spPr>
          <a:xfrm flipH="1">
            <a:off x="2621280" y="4851399"/>
            <a:ext cx="6685280" cy="395923"/>
          </a:xfrm>
        </p:spPr>
        <p:txBody>
          <a:bodyPr>
            <a:normAutofit fontScale="92500" lnSpcReduction="20000"/>
          </a:bodyPr>
          <a:lstStyle/>
          <a:p>
            <a:endParaRPr lang="en-IN" dirty="0"/>
          </a:p>
        </p:txBody>
      </p:sp>
      <p:graphicFrame>
        <p:nvGraphicFramePr>
          <p:cNvPr id="4" name="Content Placeholder 3">
            <a:extLst>
              <a:ext uri="{FF2B5EF4-FFF2-40B4-BE49-F238E27FC236}">
                <a16:creationId xmlns:a16="http://schemas.microsoft.com/office/drawing/2014/main" id="{138EDB93-B00F-5027-9593-7AC0D84CEA7E}"/>
              </a:ext>
            </a:extLst>
          </p:cNvPr>
          <p:cNvGraphicFramePr>
            <a:graphicFrameLocks/>
          </p:cNvGraphicFramePr>
          <p:nvPr>
            <p:extLst>
              <p:ext uri="{D42A27DB-BD31-4B8C-83A1-F6EECF244321}">
                <p14:modId xmlns:p14="http://schemas.microsoft.com/office/powerpoint/2010/main" val="3926988085"/>
              </p:ext>
            </p:extLst>
          </p:nvPr>
        </p:nvGraphicFramePr>
        <p:xfrm>
          <a:off x="829887" y="1549400"/>
          <a:ext cx="10511589" cy="3200400"/>
        </p:xfrm>
        <a:graphic>
          <a:graphicData uri="http://schemas.openxmlformats.org/drawingml/2006/table">
            <a:tbl>
              <a:tblPr firstRow="1" bandRow="1">
                <a:tableStyleId>{5C22544A-7EE6-4342-B048-85BDC9FD1C3A}</a:tableStyleId>
              </a:tblPr>
              <a:tblGrid>
                <a:gridCol w="5253789">
                  <a:extLst>
                    <a:ext uri="{9D8B030D-6E8A-4147-A177-3AD203B41FA5}">
                      <a16:colId xmlns:a16="http://schemas.microsoft.com/office/drawing/2014/main" val="467981683"/>
                    </a:ext>
                  </a:extLst>
                </a:gridCol>
                <a:gridCol w="5257800">
                  <a:extLst>
                    <a:ext uri="{9D8B030D-6E8A-4147-A177-3AD203B41FA5}">
                      <a16:colId xmlns:a16="http://schemas.microsoft.com/office/drawing/2014/main" val="636119728"/>
                    </a:ext>
                  </a:extLst>
                </a:gridCol>
              </a:tblGrid>
              <a:tr h="306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Deep-Feature-Based Approach to Marine Debris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Ivana Marin , </a:t>
                      </a:r>
                      <a:r>
                        <a:rPr lang="en-US" sz="1800" b="0" i="0" kern="1200" dirty="0" err="1">
                          <a:solidFill>
                            <a:schemeClr val="lt1"/>
                          </a:solidFill>
                          <a:effectLst/>
                          <a:latin typeface="+mn-lt"/>
                          <a:ea typeface="+mn-ea"/>
                          <a:cs typeface="+mn-cs"/>
                        </a:rPr>
                        <a:t>Sasa</a:t>
                      </a:r>
                      <a:r>
                        <a:rPr lang="en-US" sz="1800" b="0" i="0" kern="1200" dirty="0">
                          <a:solidFill>
                            <a:schemeClr val="lt1"/>
                          </a:solidFill>
                          <a:effectLst/>
                          <a:latin typeface="+mn-lt"/>
                          <a:ea typeface="+mn-ea"/>
                          <a:cs typeface="+mn-cs"/>
                        </a:rPr>
                        <a:t> Mladenovic , Sven </a:t>
                      </a:r>
                      <a:r>
                        <a:rPr lang="en-US" sz="1800" b="0" i="0" kern="1200" dirty="0" err="1">
                          <a:solidFill>
                            <a:schemeClr val="lt1"/>
                          </a:solidFill>
                          <a:effectLst/>
                          <a:latin typeface="+mn-lt"/>
                          <a:ea typeface="+mn-ea"/>
                          <a:cs typeface="+mn-cs"/>
                        </a:rPr>
                        <a:t>Gotovac</a:t>
                      </a:r>
                      <a:r>
                        <a:rPr lang="en-US" sz="1800" b="0" i="0" kern="1200" dirty="0">
                          <a:solidFill>
                            <a:schemeClr val="lt1"/>
                          </a:solidFill>
                          <a:effectLst/>
                          <a:latin typeface="+mn-lt"/>
                          <a:ea typeface="+mn-ea"/>
                          <a:cs typeface="+mn-cs"/>
                        </a:rPr>
                        <a:t> , Goran </a:t>
                      </a:r>
                      <a:r>
                        <a:rPr lang="en-US" sz="1800" b="0" i="0" kern="1200" dirty="0" err="1">
                          <a:solidFill>
                            <a:schemeClr val="lt1"/>
                          </a:solidFill>
                          <a:effectLst/>
                          <a:latin typeface="+mn-lt"/>
                          <a:ea typeface="+mn-ea"/>
                          <a:cs typeface="+mn-cs"/>
                        </a:rPr>
                        <a:t>Zaharija</a:t>
                      </a:r>
                      <a:endParaRPr lang="en-US" sz="1800" b="0" i="0" kern="1200" dirty="0">
                        <a:solidFill>
                          <a:schemeClr val="lt1"/>
                        </a:solidFill>
                        <a:effectLst/>
                        <a:latin typeface="+mn-lt"/>
                        <a:ea typeface="+mn-ea"/>
                        <a:cs typeface="+mn-cs"/>
                      </a:endParaRPr>
                    </a:p>
                    <a:p>
                      <a:endParaRPr lang="en-IN" dirty="0"/>
                    </a:p>
                  </a:txBody>
                  <a:tcPr/>
                </a:tc>
                <a:tc>
                  <a:txBody>
                    <a:bodyPr/>
                    <a:lstStyle/>
                    <a:p>
                      <a:r>
                        <a:rPr lang="en-IN" sz="1800" b="0" i="0" kern="1200" dirty="0">
                          <a:solidFill>
                            <a:schemeClr val="lt1"/>
                          </a:solidFill>
                          <a:effectLst/>
                          <a:latin typeface="+mn-lt"/>
                          <a:ea typeface="+mn-ea"/>
                          <a:cs typeface="+mn-cs"/>
                        </a:rPr>
                        <a:t>18 June 2021, Journal of geophysical research</a:t>
                      </a:r>
                      <a:endParaRPr lang="en-IN" dirty="0"/>
                    </a:p>
                  </a:txBody>
                  <a:tcPr/>
                </a:tc>
                <a:extLst>
                  <a:ext uri="{0D108BD9-81ED-4DB2-BD59-A6C34878D82A}">
                    <a16:rowId xmlns:a16="http://schemas.microsoft.com/office/drawing/2014/main" val="1758329761"/>
                  </a:ext>
                </a:extLst>
              </a:tr>
              <a:tr h="370840">
                <a:tc gridSpan="2">
                  <a:txBody>
                    <a:bodyPr/>
                    <a:lstStyle/>
                    <a:p>
                      <a:r>
                        <a:rPr lang="en-IN" sz="1800" kern="1200" dirty="0">
                          <a:solidFill>
                            <a:schemeClr val="dk1"/>
                          </a:solidFill>
                          <a:effectLst/>
                          <a:latin typeface="+mn-lt"/>
                          <a:ea typeface="+mn-ea"/>
                          <a:cs typeface="+mn-cs"/>
                        </a:rPr>
                        <a:t>This paper focuses on evaluating the performance of six prominent deep convolutional neural networks (CNNs) as feature extractors for identifying and classifying underwater marine debris . </a:t>
                      </a:r>
                    </a:p>
                    <a:p>
                      <a:r>
                        <a:rPr lang="en-IN" sz="1800" kern="1200" dirty="0">
                          <a:solidFill>
                            <a:schemeClr val="dk1"/>
                          </a:solidFill>
                          <a:effectLst/>
                          <a:latin typeface="+mn-lt"/>
                          <a:ea typeface="+mn-ea"/>
                          <a:cs typeface="+mn-cs"/>
                        </a:rPr>
                        <a:t>The findings suggest that fine-tuning the feature extractor generally leads to improved model performance, albeit at a higher computational cost.</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Algorithms:</a:t>
                      </a:r>
                    </a:p>
                    <a:p>
                      <a:r>
                        <a:rPr lang="en-IN" sz="1800" kern="1200" dirty="0">
                          <a:solidFill>
                            <a:schemeClr val="dk1"/>
                          </a:solidFill>
                          <a:effectLst/>
                          <a:latin typeface="+mn-lt"/>
                          <a:ea typeface="+mn-ea"/>
                          <a:cs typeface="+mn-cs"/>
                        </a:rPr>
                        <a:t>VGG19, InceptionV3, ResNet50, Inception-ResNetV2, DenseNet121, and MobileNetV2</a:t>
                      </a:r>
                      <a:r>
                        <a:rPr lang="en-IN" sz="1800" b="0" i="0" kern="1200" dirty="0">
                          <a:solidFill>
                            <a:schemeClr val="dk1"/>
                          </a:solidFill>
                          <a:effectLst/>
                          <a:latin typeface="+mn-lt"/>
                          <a:ea typeface="+mn-ea"/>
                          <a:cs typeface="+mn-cs"/>
                        </a:rPr>
                        <a:t>.</a:t>
                      </a:r>
                    </a:p>
                  </a:txBody>
                  <a:tcPr/>
                </a:tc>
                <a:tc hMerge="1">
                  <a:txBody>
                    <a:bodyPr/>
                    <a:lstStyle/>
                    <a:p>
                      <a:endParaRPr lang="en-IN" dirty="0"/>
                    </a:p>
                  </a:txBody>
                  <a:tcPr/>
                </a:tc>
                <a:extLst>
                  <a:ext uri="{0D108BD9-81ED-4DB2-BD59-A6C34878D82A}">
                    <a16:rowId xmlns:a16="http://schemas.microsoft.com/office/drawing/2014/main" val="1577879910"/>
                  </a:ext>
                </a:extLst>
              </a:tr>
            </a:tbl>
          </a:graphicData>
        </a:graphic>
      </p:graphicFrame>
    </p:spTree>
    <p:extLst>
      <p:ext uri="{BB962C8B-B14F-4D97-AF65-F5344CB8AC3E}">
        <p14:creationId xmlns:p14="http://schemas.microsoft.com/office/powerpoint/2010/main" val="352045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62F7-0701-9CD9-733B-D27CEB72DF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92A66D-293C-37CB-9173-E3DBB4337D14}"/>
              </a:ext>
            </a:extLst>
          </p:cNvPr>
          <p:cNvSpPr>
            <a:spLocks noGrp="1"/>
          </p:cNvSpPr>
          <p:nvPr>
            <p:ph idx="1"/>
          </p:nvPr>
        </p:nvSpPr>
        <p:spPr/>
        <p:txBody>
          <a:bodyPr/>
          <a:lstStyle/>
          <a:p>
            <a:endParaRPr lang="en-IN"/>
          </a:p>
        </p:txBody>
      </p:sp>
      <p:graphicFrame>
        <p:nvGraphicFramePr>
          <p:cNvPr id="4" name="Content Placeholder 3">
            <a:extLst>
              <a:ext uri="{FF2B5EF4-FFF2-40B4-BE49-F238E27FC236}">
                <a16:creationId xmlns:a16="http://schemas.microsoft.com/office/drawing/2014/main" id="{5D109DAE-4D46-318E-5F91-8CCB0538C8B2}"/>
              </a:ext>
            </a:extLst>
          </p:cNvPr>
          <p:cNvGraphicFramePr>
            <a:graphicFrameLocks/>
          </p:cNvGraphicFramePr>
          <p:nvPr>
            <p:extLst>
              <p:ext uri="{D42A27DB-BD31-4B8C-83A1-F6EECF244321}">
                <p14:modId xmlns:p14="http://schemas.microsoft.com/office/powerpoint/2010/main" val="267966617"/>
              </p:ext>
            </p:extLst>
          </p:nvPr>
        </p:nvGraphicFramePr>
        <p:xfrm>
          <a:off x="834190" y="1549400"/>
          <a:ext cx="10515599" cy="3381767"/>
        </p:xfrm>
        <a:graphic>
          <a:graphicData uri="http://schemas.openxmlformats.org/drawingml/2006/table">
            <a:tbl>
              <a:tblPr firstRow="1" bandRow="1">
                <a:tableStyleId>{5C22544A-7EE6-4342-B048-85BDC9FD1C3A}</a:tableStyleId>
              </a:tblPr>
              <a:tblGrid>
                <a:gridCol w="5255793">
                  <a:extLst>
                    <a:ext uri="{9D8B030D-6E8A-4147-A177-3AD203B41FA5}">
                      <a16:colId xmlns:a16="http://schemas.microsoft.com/office/drawing/2014/main" val="467981683"/>
                    </a:ext>
                  </a:extLst>
                </a:gridCol>
                <a:gridCol w="5259806">
                  <a:extLst>
                    <a:ext uri="{9D8B030D-6E8A-4147-A177-3AD203B41FA5}">
                      <a16:colId xmlns:a16="http://schemas.microsoft.com/office/drawing/2014/main" val="636119728"/>
                    </a:ext>
                  </a:extLst>
                </a:gridCol>
              </a:tblGrid>
              <a:tr h="1140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Target Classification of Marine Debris Using Deep Learning</a:t>
                      </a:r>
                    </a:p>
                    <a:p>
                      <a:r>
                        <a:rPr lang="en-IN" dirty="0"/>
                        <a:t>Anum Aleem , </a:t>
                      </a:r>
                      <a:r>
                        <a:rPr lang="en-IN" dirty="0" err="1"/>
                        <a:t>Samabia</a:t>
                      </a:r>
                      <a:r>
                        <a:rPr lang="en-IN" dirty="0"/>
                        <a:t> </a:t>
                      </a:r>
                      <a:r>
                        <a:rPr lang="en-IN" dirty="0" err="1"/>
                        <a:t>Tehsin</a:t>
                      </a:r>
                      <a:r>
                        <a:rPr lang="en-IN" dirty="0"/>
                        <a:t> , </a:t>
                      </a:r>
                      <a:r>
                        <a:rPr lang="en-IN" dirty="0" err="1"/>
                        <a:t>Sumaira</a:t>
                      </a:r>
                      <a:r>
                        <a:rPr lang="en-IN" dirty="0"/>
                        <a:t> Kausar , Amina Jameel</a:t>
                      </a:r>
                    </a:p>
                  </a:txBody>
                  <a:tcPr/>
                </a:tc>
                <a:tc>
                  <a:txBody>
                    <a:bodyPr/>
                    <a:lstStyle/>
                    <a:p>
                      <a:r>
                        <a:rPr lang="en-IN" sz="1800" b="0" i="0" kern="1200" dirty="0">
                          <a:solidFill>
                            <a:schemeClr val="lt1"/>
                          </a:solidFill>
                          <a:effectLst/>
                          <a:latin typeface="+mn-lt"/>
                          <a:ea typeface="+mn-ea"/>
                          <a:cs typeface="+mn-cs"/>
                        </a:rPr>
                        <a:t>12 August 2021, Journal of geophysical research</a:t>
                      </a:r>
                      <a:endParaRPr lang="en-IN" dirty="0"/>
                    </a:p>
                  </a:txBody>
                  <a:tcPr/>
                </a:tc>
                <a:extLst>
                  <a:ext uri="{0D108BD9-81ED-4DB2-BD59-A6C34878D82A}">
                    <a16:rowId xmlns:a16="http://schemas.microsoft.com/office/drawing/2014/main" val="1758329761"/>
                  </a:ext>
                </a:extLst>
              </a:tr>
              <a:tr h="2193047">
                <a:tc gridSpan="2">
                  <a:txBody>
                    <a:bodyPr/>
                    <a:lstStyle/>
                    <a:p>
                      <a:r>
                        <a:rPr lang="en-IN" sz="1800" kern="1200" dirty="0">
                          <a:solidFill>
                            <a:schemeClr val="dk1"/>
                          </a:solidFill>
                          <a:effectLst/>
                          <a:latin typeface="+mn-lt"/>
                          <a:ea typeface="+mn-ea"/>
                          <a:cs typeface="+mn-cs"/>
                        </a:rPr>
                        <a:t>The system reported in this paper uses a deep learning method to detect and classify debris in sonar images. The approach enhances image quality and reduces noise. To tackle limited data, it employed Faster R-CNN with ResNet-50 transfer learning. </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Algorithms:</a:t>
                      </a:r>
                    </a:p>
                    <a:p>
                      <a:r>
                        <a:rPr lang="en-US" sz="1800" b="0" i="0" kern="1200" dirty="0">
                          <a:solidFill>
                            <a:schemeClr val="dk1"/>
                          </a:solidFill>
                          <a:effectLst/>
                          <a:latin typeface="+mn-lt"/>
                          <a:ea typeface="+mn-ea"/>
                          <a:cs typeface="+mn-cs"/>
                        </a:rPr>
                        <a:t>R-C NN , ResNet-50</a:t>
                      </a:r>
                    </a:p>
                  </a:txBody>
                  <a:tcPr/>
                </a:tc>
                <a:tc hMerge="1">
                  <a:txBody>
                    <a:bodyPr/>
                    <a:lstStyle/>
                    <a:p>
                      <a:endParaRPr lang="en-IN" dirty="0"/>
                    </a:p>
                  </a:txBody>
                  <a:tcPr/>
                </a:tc>
                <a:extLst>
                  <a:ext uri="{0D108BD9-81ED-4DB2-BD59-A6C34878D82A}">
                    <a16:rowId xmlns:a16="http://schemas.microsoft.com/office/drawing/2014/main" val="1577879910"/>
                  </a:ext>
                </a:extLst>
              </a:tr>
            </a:tbl>
          </a:graphicData>
        </a:graphic>
      </p:graphicFrame>
    </p:spTree>
    <p:extLst>
      <p:ext uri="{BB962C8B-B14F-4D97-AF65-F5344CB8AC3E}">
        <p14:creationId xmlns:p14="http://schemas.microsoft.com/office/powerpoint/2010/main" val="234725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7469-9BF6-E5F5-ECE8-8CB47AA7FA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666614-5E0F-0202-7337-B416B6A2E1DC}"/>
              </a:ext>
            </a:extLst>
          </p:cNvPr>
          <p:cNvSpPr>
            <a:spLocks noGrp="1"/>
          </p:cNvSpPr>
          <p:nvPr>
            <p:ph idx="1"/>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980DE55F-1121-EEE3-28B4-3C2B60546C57}"/>
              </a:ext>
            </a:extLst>
          </p:cNvPr>
          <p:cNvGraphicFramePr>
            <a:graphicFrameLocks/>
          </p:cNvGraphicFramePr>
          <p:nvPr>
            <p:extLst>
              <p:ext uri="{D42A27DB-BD31-4B8C-83A1-F6EECF244321}">
                <p14:modId xmlns:p14="http://schemas.microsoft.com/office/powerpoint/2010/main" val="2858125980"/>
              </p:ext>
            </p:extLst>
          </p:nvPr>
        </p:nvGraphicFramePr>
        <p:xfrm>
          <a:off x="834190" y="1549400"/>
          <a:ext cx="10515599" cy="3333432"/>
        </p:xfrm>
        <a:graphic>
          <a:graphicData uri="http://schemas.openxmlformats.org/drawingml/2006/table">
            <a:tbl>
              <a:tblPr firstRow="1" bandRow="1">
                <a:tableStyleId>{5C22544A-7EE6-4342-B048-85BDC9FD1C3A}</a:tableStyleId>
              </a:tblPr>
              <a:tblGrid>
                <a:gridCol w="5255793">
                  <a:extLst>
                    <a:ext uri="{9D8B030D-6E8A-4147-A177-3AD203B41FA5}">
                      <a16:colId xmlns:a16="http://schemas.microsoft.com/office/drawing/2014/main" val="467981683"/>
                    </a:ext>
                  </a:extLst>
                </a:gridCol>
                <a:gridCol w="5259806">
                  <a:extLst>
                    <a:ext uri="{9D8B030D-6E8A-4147-A177-3AD203B41FA5}">
                      <a16:colId xmlns:a16="http://schemas.microsoft.com/office/drawing/2014/main" val="636119728"/>
                    </a:ext>
                  </a:extLst>
                </a:gridCol>
              </a:tblGrid>
              <a:tr h="1140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Submerged marine debris detection with autonomous underwater vehicles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Matias </a:t>
                      </a:r>
                      <a:r>
                        <a:rPr lang="en-IN" sz="1800" b="1" kern="1200" dirty="0" err="1">
                          <a:solidFill>
                            <a:schemeClr val="lt1"/>
                          </a:solidFill>
                          <a:effectLst/>
                          <a:latin typeface="+mn-lt"/>
                          <a:ea typeface="+mn-ea"/>
                          <a:cs typeface="+mn-cs"/>
                        </a:rPr>
                        <a:t>Valdenegro</a:t>
                      </a:r>
                      <a:endParaRPr lang="en-IN" dirty="0"/>
                    </a:p>
                  </a:txBody>
                  <a:tcPr/>
                </a:tc>
                <a:tc>
                  <a:txBody>
                    <a:bodyPr/>
                    <a:lstStyle/>
                    <a:p>
                      <a:r>
                        <a:rPr lang="en-IN" sz="1800" b="0" i="0" kern="1200" dirty="0">
                          <a:solidFill>
                            <a:schemeClr val="lt1"/>
                          </a:solidFill>
                          <a:effectLst/>
                          <a:latin typeface="+mn-lt"/>
                          <a:ea typeface="+mn-ea"/>
                          <a:cs typeface="+mn-cs"/>
                        </a:rPr>
                        <a:t>December 2021, Journal of geophysical research</a:t>
                      </a:r>
                      <a:endParaRPr lang="en-IN" dirty="0"/>
                    </a:p>
                  </a:txBody>
                  <a:tcPr/>
                </a:tc>
                <a:extLst>
                  <a:ext uri="{0D108BD9-81ED-4DB2-BD59-A6C34878D82A}">
                    <a16:rowId xmlns:a16="http://schemas.microsoft.com/office/drawing/2014/main" val="1758329761"/>
                  </a:ext>
                </a:extLst>
              </a:tr>
              <a:tr h="2193047">
                <a:tc gridSpan="2">
                  <a:txBody>
                    <a:bodyPr/>
                    <a:lstStyle/>
                    <a:p>
                      <a:r>
                        <a:rPr lang="en-IN" sz="1800" kern="1200" dirty="0">
                          <a:solidFill>
                            <a:schemeClr val="dk1"/>
                          </a:solidFill>
                          <a:effectLst/>
                          <a:latin typeface="+mn-lt"/>
                          <a:ea typeface="+mn-ea"/>
                          <a:cs typeface="+mn-cs"/>
                        </a:rPr>
                        <a:t>The paper proposes using Autonomous Underwater Vehicles (AUVs) equipped with Forward-Looking Sonar (FLS) and Convolutional Neural Networks (CNNs) to detect submerged marine debris in underwater environments. The unique challenges of underwater detection make traditional methods difficult, but this approach aims to overcome those obstacles</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Algorithms:</a:t>
                      </a:r>
                    </a:p>
                    <a:p>
                      <a:r>
                        <a:rPr lang="en-US" sz="1800" b="0" i="0" kern="1200" dirty="0">
                          <a:solidFill>
                            <a:schemeClr val="dk1"/>
                          </a:solidFill>
                          <a:effectLst/>
                          <a:latin typeface="+mn-lt"/>
                          <a:ea typeface="+mn-ea"/>
                          <a:cs typeface="+mn-cs"/>
                        </a:rPr>
                        <a:t>CNN</a:t>
                      </a:r>
                    </a:p>
                  </a:txBody>
                  <a:tcPr/>
                </a:tc>
                <a:tc hMerge="1">
                  <a:txBody>
                    <a:bodyPr/>
                    <a:lstStyle/>
                    <a:p>
                      <a:endParaRPr lang="en-IN" dirty="0"/>
                    </a:p>
                  </a:txBody>
                  <a:tcPr/>
                </a:tc>
                <a:extLst>
                  <a:ext uri="{0D108BD9-81ED-4DB2-BD59-A6C34878D82A}">
                    <a16:rowId xmlns:a16="http://schemas.microsoft.com/office/drawing/2014/main" val="1577879910"/>
                  </a:ext>
                </a:extLst>
              </a:tr>
            </a:tbl>
          </a:graphicData>
        </a:graphic>
      </p:graphicFrame>
    </p:spTree>
    <p:extLst>
      <p:ext uri="{BB962C8B-B14F-4D97-AF65-F5344CB8AC3E}">
        <p14:creationId xmlns:p14="http://schemas.microsoft.com/office/powerpoint/2010/main" val="129157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2E33-D674-2A0C-4660-5A9A4531E8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16861B-777F-95B6-BEB6-F7167531E1D1}"/>
              </a:ext>
            </a:extLst>
          </p:cNvPr>
          <p:cNvSpPr>
            <a:spLocks noGrp="1"/>
          </p:cNvSpPr>
          <p:nvPr>
            <p:ph idx="1"/>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17B05EDA-69B5-B897-1F91-711FA6247DEC}"/>
              </a:ext>
            </a:extLst>
          </p:cNvPr>
          <p:cNvGraphicFramePr>
            <a:graphicFrameLocks/>
          </p:cNvGraphicFramePr>
          <p:nvPr>
            <p:extLst>
              <p:ext uri="{D42A27DB-BD31-4B8C-83A1-F6EECF244321}">
                <p14:modId xmlns:p14="http://schemas.microsoft.com/office/powerpoint/2010/main" val="3598853898"/>
              </p:ext>
            </p:extLst>
          </p:nvPr>
        </p:nvGraphicFramePr>
        <p:xfrm>
          <a:off x="834190" y="1549400"/>
          <a:ext cx="10515599" cy="3656087"/>
        </p:xfrm>
        <a:graphic>
          <a:graphicData uri="http://schemas.openxmlformats.org/drawingml/2006/table">
            <a:tbl>
              <a:tblPr firstRow="1" bandRow="1">
                <a:tableStyleId>{5C22544A-7EE6-4342-B048-85BDC9FD1C3A}</a:tableStyleId>
              </a:tblPr>
              <a:tblGrid>
                <a:gridCol w="5255793">
                  <a:extLst>
                    <a:ext uri="{9D8B030D-6E8A-4147-A177-3AD203B41FA5}">
                      <a16:colId xmlns:a16="http://schemas.microsoft.com/office/drawing/2014/main" val="467981683"/>
                    </a:ext>
                  </a:extLst>
                </a:gridCol>
                <a:gridCol w="5259806">
                  <a:extLst>
                    <a:ext uri="{9D8B030D-6E8A-4147-A177-3AD203B41FA5}">
                      <a16:colId xmlns:a16="http://schemas.microsoft.com/office/drawing/2014/main" val="636119728"/>
                    </a:ext>
                  </a:extLst>
                </a:gridCol>
              </a:tblGrid>
              <a:tr h="1140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Identifying floating plastic marine debris using a deep learning approach</a:t>
                      </a:r>
                    </a:p>
                    <a:p>
                      <a:r>
                        <a:rPr lang="en-IN" dirty="0"/>
                        <a:t>Kyriaki </a:t>
                      </a:r>
                      <a:r>
                        <a:rPr lang="en-IN" dirty="0" err="1"/>
                        <a:t>Kylili</a:t>
                      </a:r>
                      <a:r>
                        <a:rPr lang="en-IN" dirty="0"/>
                        <a:t> , </a:t>
                      </a:r>
                      <a:r>
                        <a:rPr lang="en-IN" dirty="0" err="1"/>
                        <a:t>Loannis</a:t>
                      </a:r>
                      <a:r>
                        <a:rPr lang="en-IN" dirty="0"/>
                        <a:t> </a:t>
                      </a:r>
                      <a:r>
                        <a:rPr lang="en-IN" dirty="0" err="1"/>
                        <a:t>Kyriakides</a:t>
                      </a:r>
                      <a:r>
                        <a:rPr lang="en-IN" dirty="0"/>
                        <a:t> , Alessandro </a:t>
                      </a:r>
                      <a:r>
                        <a:rPr lang="en-IN" dirty="0" err="1"/>
                        <a:t>Artusi</a:t>
                      </a:r>
                      <a:r>
                        <a:rPr lang="en-IN" dirty="0"/>
                        <a:t> , </a:t>
                      </a:r>
                      <a:r>
                        <a:rPr lang="en-IN" dirty="0" err="1"/>
                        <a:t>Constantinos</a:t>
                      </a:r>
                      <a:r>
                        <a:rPr lang="en-IN" dirty="0"/>
                        <a:t> </a:t>
                      </a:r>
                      <a:r>
                        <a:rPr lang="en-IN" dirty="0" err="1"/>
                        <a:t>Hadjistassou</a:t>
                      </a:r>
                      <a:br>
                        <a:rPr lang="en-IN" sz="1800" b="0" i="0" kern="1200" dirty="0">
                          <a:solidFill>
                            <a:schemeClr val="lt1"/>
                          </a:solidFill>
                          <a:effectLst/>
                          <a:latin typeface="+mn-lt"/>
                          <a:ea typeface="+mn-ea"/>
                          <a:cs typeface="+mn-cs"/>
                        </a:rPr>
                      </a:br>
                      <a:endParaRPr lang="en-IN" dirty="0"/>
                    </a:p>
                  </a:txBody>
                  <a:tcPr/>
                </a:tc>
                <a:tc>
                  <a:txBody>
                    <a:bodyPr/>
                    <a:lstStyle/>
                    <a:p>
                      <a:r>
                        <a:rPr lang="en-IN" sz="1800" b="0" i="0" kern="1200" dirty="0">
                          <a:solidFill>
                            <a:schemeClr val="lt1"/>
                          </a:solidFill>
                          <a:effectLst/>
                          <a:latin typeface="+mn-lt"/>
                          <a:ea typeface="+mn-ea"/>
                          <a:cs typeface="+mn-cs"/>
                        </a:rPr>
                        <a:t>18 April 2019 , Journal of geophysical research</a:t>
                      </a:r>
                      <a:endParaRPr lang="en-IN" dirty="0"/>
                    </a:p>
                  </a:txBody>
                  <a:tcPr/>
                </a:tc>
                <a:extLst>
                  <a:ext uri="{0D108BD9-81ED-4DB2-BD59-A6C34878D82A}">
                    <a16:rowId xmlns:a16="http://schemas.microsoft.com/office/drawing/2014/main" val="1758329761"/>
                  </a:ext>
                </a:extLst>
              </a:tr>
              <a:tr h="2193047">
                <a:tc gridSpan="2">
                  <a:txBody>
                    <a:bodyPr/>
                    <a:lstStyle/>
                    <a:p>
                      <a:r>
                        <a:rPr lang="en-IN" sz="1800" kern="1200" dirty="0">
                          <a:solidFill>
                            <a:schemeClr val="dk1"/>
                          </a:solidFill>
                          <a:effectLst/>
                          <a:latin typeface="+mn-lt"/>
                          <a:ea typeface="+mn-ea"/>
                          <a:cs typeface="+mn-cs"/>
                        </a:rPr>
                        <a:t>Introduces a new method to quickly and accurately identify floating plastic debris in oceans. Using deep learning, it can distinguish between different types of plastic like bottles, buckets, and straws with an 86% success rate. This approach offers a faster and more cost-effective way to assess the amount of floating plastics, addressing a crucial environmental concern</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Algorithms:</a:t>
                      </a:r>
                    </a:p>
                    <a:p>
                      <a:r>
                        <a:rPr lang="en-US" sz="1800" b="0" i="0" kern="1200" dirty="0">
                          <a:solidFill>
                            <a:schemeClr val="dk1"/>
                          </a:solidFill>
                          <a:effectLst/>
                          <a:latin typeface="+mn-lt"/>
                          <a:ea typeface="+mn-ea"/>
                          <a:cs typeface="+mn-cs"/>
                        </a:rPr>
                        <a:t>CNN</a:t>
                      </a:r>
                    </a:p>
                  </a:txBody>
                  <a:tcPr/>
                </a:tc>
                <a:tc hMerge="1">
                  <a:txBody>
                    <a:bodyPr/>
                    <a:lstStyle/>
                    <a:p>
                      <a:endParaRPr lang="en-IN" dirty="0"/>
                    </a:p>
                  </a:txBody>
                  <a:tcPr/>
                </a:tc>
                <a:extLst>
                  <a:ext uri="{0D108BD9-81ED-4DB2-BD59-A6C34878D82A}">
                    <a16:rowId xmlns:a16="http://schemas.microsoft.com/office/drawing/2014/main" val="1577879910"/>
                  </a:ext>
                </a:extLst>
              </a:tr>
            </a:tbl>
          </a:graphicData>
        </a:graphic>
      </p:graphicFrame>
    </p:spTree>
    <p:extLst>
      <p:ext uri="{BB962C8B-B14F-4D97-AF65-F5344CB8AC3E}">
        <p14:creationId xmlns:p14="http://schemas.microsoft.com/office/powerpoint/2010/main" val="72232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778B-1054-44EE-BA19-A9223F57DD13}"/>
              </a:ext>
            </a:extLst>
          </p:cNvPr>
          <p:cNvSpPr>
            <a:spLocks noGrp="1"/>
          </p:cNvSpPr>
          <p:nvPr>
            <p:ph type="title"/>
          </p:nvPr>
        </p:nvSpPr>
        <p:spPr>
          <a:xfrm>
            <a:off x="927847" y="822325"/>
            <a:ext cx="10515600" cy="1325563"/>
          </a:xfrm>
        </p:spPr>
        <p:txBody>
          <a:bodyPr/>
          <a:lstStyle/>
          <a:p>
            <a:r>
              <a:rPr lang="en-US" sz="3600" b="1" dirty="0">
                <a:solidFill>
                  <a:schemeClr val="tx1"/>
                </a:solidFill>
                <a:latin typeface="+mn-lt"/>
                <a:cs typeface="Times New Roman" panose="02020603050405020304" pitchFamily="18" charset="0"/>
              </a:rPr>
              <a:t>EXISTING SYSTEM</a:t>
            </a:r>
            <a:br>
              <a:rPr 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E2CA537-B63E-4E95-9680-F91E0F6C7067}"/>
              </a:ext>
            </a:extLst>
          </p:cNvPr>
          <p:cNvSpPr>
            <a:spLocks noGrp="1"/>
          </p:cNvSpPr>
          <p:nvPr>
            <p:ph idx="1"/>
          </p:nvPr>
        </p:nvSpPr>
        <p:spPr>
          <a:xfrm>
            <a:off x="927847" y="1712259"/>
            <a:ext cx="9598780" cy="3227294"/>
          </a:xfrm>
        </p:spPr>
        <p:txBody>
          <a:bodyPr>
            <a:normAutofit fontScale="25000" lnSpcReduction="20000"/>
          </a:bodyPr>
          <a:lstStyle/>
          <a:p>
            <a:pPr algn="just"/>
            <a:r>
              <a:rPr lang="en-IN" sz="9600" b="0" i="0" dirty="0">
                <a:effectLst/>
                <a:latin typeface="Söhne"/>
              </a:rPr>
              <a:t>Duarte and Azevedo's system utilizes multispectral satellite imagery from Sentinel-2 to detect and categorize floating marine debris, particularly plastic debris.</a:t>
            </a:r>
          </a:p>
          <a:p>
            <a:pPr algn="just"/>
            <a:r>
              <a:rPr lang="en-US" sz="9600" b="0" i="0" dirty="0">
                <a:effectLst/>
                <a:latin typeface="Söhne"/>
              </a:rPr>
              <a:t>The method employs extreme gradient boosting trained on data gathered from published sources, along with manual interpretation of satellite images, resulting in an impressive 98% accuracy in identifying suspect plastic debris.</a:t>
            </a:r>
          </a:p>
          <a:p>
            <a:pPr algn="just"/>
            <a:r>
              <a:rPr lang="en-US" sz="9600" b="0" i="0" dirty="0">
                <a:effectLst/>
                <a:latin typeface="Söhne"/>
              </a:rPr>
              <a:t>Despite its success, the approach has limitations, including the necessity for ground-truth validation, difficulty in detecting debris with mixed bands, and challenges associated with subpixel coverage of debris within a pixel.</a:t>
            </a:r>
          </a:p>
          <a:p>
            <a:pPr algn="just"/>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0B6E411A-937A-209C-812B-0F3A924898C4}"/>
              </a:ext>
            </a:extLst>
          </p:cNvPr>
          <p:cNvSpPr txBox="1">
            <a:spLocks/>
          </p:cNvSpPr>
          <p:nvPr/>
        </p:nvSpPr>
        <p:spPr>
          <a:xfrm>
            <a:off x="1125070" y="4939553"/>
            <a:ext cx="9598780" cy="1156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3182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1522</TotalTime>
  <Words>2302</Words>
  <Application>Microsoft Office PowerPoint</Application>
  <PresentationFormat>Widescreen</PresentationFormat>
  <Paragraphs>171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Söhne</vt:lpstr>
      <vt:lpstr>Symbol</vt:lpstr>
      <vt:lpstr>Times New Roman</vt:lpstr>
      <vt:lpstr>Wingdings</vt:lpstr>
      <vt:lpstr>Office Theme</vt:lpstr>
      <vt:lpstr> </vt:lpstr>
      <vt:lpstr>ABSTRACT </vt:lpstr>
      <vt:lpstr>INTRODUCTION</vt:lpstr>
      <vt:lpstr>LITERATURE SURVEY:</vt:lpstr>
      <vt:lpstr>PowerPoint Presentation</vt:lpstr>
      <vt:lpstr>PowerPoint Presentation</vt:lpstr>
      <vt:lpstr>PowerPoint Presentation</vt:lpstr>
      <vt:lpstr>PowerPoint Presentation</vt:lpstr>
      <vt:lpstr>EXISTING SYSTEM </vt:lpstr>
      <vt:lpstr>PROPOSED SYSTEM  </vt:lpstr>
      <vt:lpstr>COMPARISON:</vt:lpstr>
      <vt:lpstr>METHODOLOGY:</vt:lpstr>
      <vt:lpstr>EVALUATION METRICS FORMULAS:</vt:lpstr>
      <vt:lpstr>ALGORITHM EXPLANATION:</vt:lpstr>
      <vt:lpstr>2. Random Forest (RF): </vt:lpstr>
      <vt:lpstr>PowerPoint Presentation</vt:lpstr>
      <vt:lpstr>5 . Voila App Development:</vt:lpstr>
      <vt:lpstr>ALGORITHMS COMPARISON:</vt:lpstr>
      <vt:lpstr>Results :</vt:lpstr>
      <vt:lpstr>PowerPoint Presentation</vt:lpstr>
      <vt:lpstr>Object Detection using Clarifai : </vt:lpstr>
      <vt:lpstr>Voila App Output: </vt:lpstr>
      <vt:lpstr>PowerPoint Presentation</vt:lpstr>
      <vt:lpstr>FRAMEWORKS &amp; LIBRARIES </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Mogdoom khan sahib</dc:creator>
  <cp:lastModifiedBy>abdul hafeel</cp:lastModifiedBy>
  <cp:revision>37</cp:revision>
  <dcterms:created xsi:type="dcterms:W3CDTF">2023-03-02T06:42:15Z</dcterms:created>
  <dcterms:modified xsi:type="dcterms:W3CDTF">2024-05-10T02:40:02Z</dcterms:modified>
</cp:coreProperties>
</file>