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83700"/>
  <p:defaultTextStyle>
    <a:defPPr>
      <a:defRPr lang="en-U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EAEA"/>
    <a:srgbClr val="006699"/>
    <a:srgbClr val="CCECFF"/>
    <a:srgbClr val="F8F8F8"/>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2" autoAdjust="0"/>
    <p:restoredTop sz="94670" autoAdjust="0"/>
  </p:normalViewPr>
  <p:slideViewPr>
    <p:cSldViewPr>
      <p:cViewPr varScale="1">
        <p:scale>
          <a:sx n="17" d="100"/>
          <a:sy n="17" d="100"/>
        </p:scale>
        <p:origin x="1157" y="5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805600" y="0"/>
            <a:ext cx="9601200" cy="329184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185825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5483224"/>
            <a:ext cx="9140825" cy="2743200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9140825" y="0"/>
            <a:ext cx="34747200" cy="54848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9140825" y="5483224"/>
            <a:ext cx="34747200" cy="2743200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9144000" y="0"/>
            <a:ext cx="0" cy="32918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5486400"/>
            <a:ext cx="43891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1039" name="Picture 15" descr="PosterTemplateCopyright"/>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19400" y="32394525"/>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p:cNvSpPr txBox="1">
            <a:spLocks noChangeArrowheads="1"/>
          </p:cNvSpPr>
          <p:nvPr/>
        </p:nvSpPr>
        <p:spPr bwMode="auto">
          <a:xfrm>
            <a:off x="8516699" y="2570460"/>
            <a:ext cx="34736088" cy="243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8000" b="1" dirty="0"/>
              <a:t>ADVANCED MARINE DEBRIS DETECTION SYSTEM</a:t>
            </a:r>
          </a:p>
        </p:txBody>
      </p:sp>
      <p:sp>
        <p:nvSpPr>
          <p:cNvPr id="2071" name="Text Box 23"/>
          <p:cNvSpPr txBox="1">
            <a:spLocks noChangeArrowheads="1"/>
          </p:cNvSpPr>
          <p:nvPr/>
        </p:nvSpPr>
        <p:spPr bwMode="auto">
          <a:xfrm>
            <a:off x="10058400" y="5486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INTRODUCTION</a:t>
            </a:r>
          </a:p>
        </p:txBody>
      </p:sp>
      <p:sp>
        <p:nvSpPr>
          <p:cNvPr id="2073" name="Text Box 25"/>
          <p:cNvSpPr txBox="1">
            <a:spLocks noChangeArrowheads="1"/>
          </p:cNvSpPr>
          <p:nvPr/>
        </p:nvSpPr>
        <p:spPr bwMode="auto">
          <a:xfrm>
            <a:off x="10194640" y="18848894"/>
            <a:ext cx="100552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METHODOLGY</a:t>
            </a:r>
          </a:p>
        </p:txBody>
      </p:sp>
      <p:sp>
        <p:nvSpPr>
          <p:cNvPr id="2075" name="Text Box 27"/>
          <p:cNvSpPr txBox="1">
            <a:spLocks noChangeArrowheads="1"/>
          </p:cNvSpPr>
          <p:nvPr/>
        </p:nvSpPr>
        <p:spPr bwMode="auto">
          <a:xfrm>
            <a:off x="32907287" y="17700625"/>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CONCLUSIONS</a:t>
            </a:r>
          </a:p>
        </p:txBody>
      </p:sp>
      <p:sp>
        <p:nvSpPr>
          <p:cNvPr id="2076" name="Text Box 28"/>
          <p:cNvSpPr txBox="1">
            <a:spLocks noChangeArrowheads="1"/>
          </p:cNvSpPr>
          <p:nvPr/>
        </p:nvSpPr>
        <p:spPr bwMode="auto">
          <a:xfrm>
            <a:off x="32907288" y="54864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PROPOSED SYSTEM</a:t>
            </a:r>
          </a:p>
        </p:txBody>
      </p:sp>
      <p:sp>
        <p:nvSpPr>
          <p:cNvPr id="2077" name="Text Box 29"/>
          <p:cNvSpPr txBox="1">
            <a:spLocks noChangeArrowheads="1"/>
          </p:cNvSpPr>
          <p:nvPr/>
        </p:nvSpPr>
        <p:spPr bwMode="auto">
          <a:xfrm>
            <a:off x="21023263" y="5483225"/>
            <a:ext cx="109696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EXISTING SYSTEM</a:t>
            </a:r>
          </a:p>
        </p:txBody>
      </p:sp>
      <p:sp>
        <p:nvSpPr>
          <p:cNvPr id="2078" name="Text Box 30"/>
          <p:cNvSpPr txBox="1">
            <a:spLocks noChangeArrowheads="1"/>
          </p:cNvSpPr>
          <p:nvPr/>
        </p:nvSpPr>
        <p:spPr bwMode="auto">
          <a:xfrm>
            <a:off x="32985999" y="25332016"/>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REFERENCES</a:t>
            </a:r>
          </a:p>
        </p:txBody>
      </p:sp>
      <p:sp>
        <p:nvSpPr>
          <p:cNvPr id="2166" name="Text Box 118"/>
          <p:cNvSpPr txBox="1">
            <a:spLocks noChangeArrowheads="1"/>
          </p:cNvSpPr>
          <p:nvPr/>
        </p:nvSpPr>
        <p:spPr bwMode="auto">
          <a:xfrm>
            <a:off x="928687" y="5483225"/>
            <a:ext cx="7315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solidFill>
                  <a:schemeClr val="bg1"/>
                </a:solidFill>
                <a:latin typeface="Calibri" pitchFamily="34" charset="0"/>
              </a:rPr>
              <a:t>ABSTRACT</a:t>
            </a:r>
          </a:p>
        </p:txBody>
      </p:sp>
      <p:sp>
        <p:nvSpPr>
          <p:cNvPr id="2167" name="Text Box 119"/>
          <p:cNvSpPr txBox="1">
            <a:spLocks noChangeArrowheads="1"/>
          </p:cNvSpPr>
          <p:nvPr/>
        </p:nvSpPr>
        <p:spPr bwMode="auto">
          <a:xfrm>
            <a:off x="682389" y="18045033"/>
            <a:ext cx="7315200" cy="664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endParaRPr lang="en-US" sz="4800" dirty="0">
              <a:solidFill>
                <a:schemeClr val="bg1"/>
              </a:solidFill>
              <a:latin typeface="Calibri" pitchFamily="34" charset="0"/>
            </a:endParaRPr>
          </a:p>
        </p:txBody>
      </p:sp>
      <p:sp>
        <p:nvSpPr>
          <p:cNvPr id="2181" name="Text Box 133"/>
          <p:cNvSpPr txBox="1">
            <a:spLocks noChangeArrowheads="1"/>
          </p:cNvSpPr>
          <p:nvPr/>
        </p:nvSpPr>
        <p:spPr bwMode="auto">
          <a:xfrm>
            <a:off x="914400" y="27435175"/>
            <a:ext cx="7315200" cy="4557713"/>
          </a:xfrm>
          <a:prstGeom prst="rect">
            <a:avLst/>
          </a:prstGeom>
          <a:solidFill>
            <a:schemeClr val="accent1">
              <a:lumMod val="75000"/>
            </a:schemeClr>
          </a:solidFill>
          <a:ln>
            <a:noFill/>
          </a:ln>
          <a:effectLst/>
        </p:spPr>
        <p:txBody>
          <a:bodyPr lIns="228600" tIns="228600" rIns="228600" bIns="228600"/>
          <a:lstStyle/>
          <a:p>
            <a:endParaRPr lang="en-US" sz="2800" dirty="0">
              <a:solidFill>
                <a:schemeClr val="bg1"/>
              </a:solidFill>
              <a:latin typeface="Calibri" pitchFamily="34" charset="0"/>
            </a:endParaRPr>
          </a:p>
        </p:txBody>
      </p:sp>
      <p:sp>
        <p:nvSpPr>
          <p:cNvPr id="2182" name="Text Box 134"/>
          <p:cNvSpPr txBox="1">
            <a:spLocks noChangeArrowheads="1"/>
          </p:cNvSpPr>
          <p:nvPr/>
        </p:nvSpPr>
        <p:spPr bwMode="auto">
          <a:xfrm>
            <a:off x="914400" y="6858000"/>
            <a:ext cx="7315200" cy="23021687"/>
          </a:xfrm>
          <a:prstGeom prst="rect">
            <a:avLst/>
          </a:prstGeom>
          <a:solidFill>
            <a:schemeClr val="accent1">
              <a:lumMod val="75000"/>
            </a:schemeClr>
          </a:solidFill>
          <a:ln>
            <a:noFill/>
          </a:ln>
          <a:effectLst/>
        </p:spPr>
        <p:txBody>
          <a:bodyPr lIns="182880" tIns="182880" rIns="182880" bIns="182880">
            <a:spAutoFit/>
          </a:bodyPr>
          <a:lstStyle/>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r>
              <a:rPr lang="en-US" dirty="0">
                <a:solidFill>
                  <a:schemeClr val="bg1"/>
                </a:solidFill>
                <a:latin typeface="Calibri" pitchFamily="34" charset="0"/>
              </a:rPr>
              <a:t>Plastic pollution in oceans threatens marine life and ecosystems globally. Traditional detection methods are costly and labor-intensive. We propose a scalable solution using deep learning techniques, including convolutional neural networks (CNNs) and ensemble learning, to enhance detection accuracy. 		</a:t>
            </a:r>
          </a:p>
          <a:p>
            <a:pPr defTabSz="3291573" fontAlgn="auto">
              <a:spcBef>
                <a:spcPts val="0"/>
              </a:spcBef>
              <a:spcAft>
                <a:spcPts val="0"/>
              </a:spcAft>
            </a:pPr>
            <a:r>
              <a:rPr lang="en-US" dirty="0">
                <a:solidFill>
                  <a:schemeClr val="bg1"/>
                </a:solidFill>
                <a:latin typeface="Calibri" pitchFamily="34" charset="0"/>
              </a:rPr>
              <a:t> Our study compares individual models like Simple CNN and Random Forest with an ensemble approach, achieving perfect accuracy and an F1 score of 1.0. We also integrate the </a:t>
            </a:r>
            <a:r>
              <a:rPr lang="en-US" dirty="0" err="1">
                <a:solidFill>
                  <a:schemeClr val="bg1"/>
                </a:solidFill>
                <a:latin typeface="Calibri" pitchFamily="34" charset="0"/>
              </a:rPr>
              <a:t>Clarifai</a:t>
            </a:r>
            <a:r>
              <a:rPr lang="en-US" dirty="0">
                <a:solidFill>
                  <a:schemeClr val="bg1"/>
                </a:solidFill>
                <a:latin typeface="Calibri" pitchFamily="34" charset="0"/>
              </a:rPr>
              <a:t> API for object detection, offering a user-friendly Voila app for real-time detection.</a:t>
            </a: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r>
              <a:rPr lang="en-US" dirty="0">
                <a:solidFill>
                  <a:schemeClr val="bg1"/>
                </a:solidFill>
                <a:latin typeface="Calibri" pitchFamily="34" charset="0"/>
              </a:rPr>
              <a:t> This research contributes to environmental awareness and provides a sustainable solution to combat plastic pollution.</a:t>
            </a: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endParaRPr lang="en-US" dirty="0">
              <a:solidFill>
                <a:schemeClr val="bg1"/>
              </a:solidFill>
              <a:latin typeface="Calibri" pitchFamily="34" charset="0"/>
            </a:endParaRPr>
          </a:p>
          <a:p>
            <a:pPr algn="ctr" defTabSz="3291573" fontAlgn="auto">
              <a:spcBef>
                <a:spcPts val="0"/>
              </a:spcBef>
              <a:spcAft>
                <a:spcPts val="0"/>
              </a:spcAft>
            </a:pPr>
            <a:r>
              <a:rPr lang="en-US" b="1" dirty="0">
                <a:solidFill>
                  <a:schemeClr val="bg1"/>
                </a:solidFill>
                <a:latin typeface="Calibri" pitchFamily="34" charset="0"/>
              </a:rPr>
              <a:t>PROJECT GUIDE</a:t>
            </a:r>
          </a:p>
          <a:p>
            <a:pPr algn="ctr" defTabSz="3291573" fontAlgn="auto">
              <a:spcBef>
                <a:spcPts val="0"/>
              </a:spcBef>
              <a:spcAft>
                <a:spcPts val="0"/>
              </a:spcAft>
            </a:pPr>
            <a:r>
              <a:rPr lang="en-US" dirty="0" err="1">
                <a:solidFill>
                  <a:schemeClr val="bg1"/>
                </a:solidFill>
                <a:latin typeface="Calibri" pitchFamily="34" charset="0"/>
              </a:rPr>
              <a:t>Dr.E.GANESH</a:t>
            </a:r>
            <a:r>
              <a:rPr lang="en-US" dirty="0">
                <a:solidFill>
                  <a:schemeClr val="bg1"/>
                </a:solidFill>
                <a:latin typeface="Calibri" pitchFamily="34" charset="0"/>
              </a:rPr>
              <a:t> HOD,CSE</a:t>
            </a: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endParaRPr lang="en-US" dirty="0">
              <a:solidFill>
                <a:schemeClr val="bg1"/>
              </a:solidFill>
              <a:latin typeface="Calibri" pitchFamily="34" charset="0"/>
            </a:endParaRPr>
          </a:p>
          <a:p>
            <a:pPr algn="ctr" defTabSz="3291573" fontAlgn="auto">
              <a:spcBef>
                <a:spcPts val="0"/>
              </a:spcBef>
              <a:spcAft>
                <a:spcPts val="0"/>
              </a:spcAft>
            </a:pPr>
            <a:endParaRPr lang="en-US" b="1" dirty="0">
              <a:solidFill>
                <a:schemeClr val="bg1"/>
              </a:solidFill>
              <a:latin typeface="Calibri" pitchFamily="34" charset="0"/>
            </a:endParaRPr>
          </a:p>
          <a:p>
            <a:pPr algn="ctr" defTabSz="3291573" fontAlgn="auto">
              <a:spcBef>
                <a:spcPts val="0"/>
              </a:spcBef>
              <a:spcAft>
                <a:spcPts val="0"/>
              </a:spcAft>
            </a:pPr>
            <a:endParaRPr lang="en-US" b="1" dirty="0">
              <a:solidFill>
                <a:schemeClr val="bg1"/>
              </a:solidFill>
              <a:latin typeface="Calibri" pitchFamily="34" charset="0"/>
            </a:endParaRPr>
          </a:p>
          <a:p>
            <a:pPr algn="ctr" defTabSz="3291573" fontAlgn="auto">
              <a:spcBef>
                <a:spcPts val="0"/>
              </a:spcBef>
              <a:spcAft>
                <a:spcPts val="0"/>
              </a:spcAft>
            </a:pPr>
            <a:endParaRPr lang="en-US" b="1" dirty="0">
              <a:solidFill>
                <a:schemeClr val="bg1"/>
              </a:solidFill>
              <a:latin typeface="Calibri" pitchFamily="34" charset="0"/>
            </a:endParaRPr>
          </a:p>
          <a:p>
            <a:pPr algn="ctr" defTabSz="3291573" fontAlgn="auto">
              <a:spcBef>
                <a:spcPts val="0"/>
              </a:spcBef>
              <a:spcAft>
                <a:spcPts val="0"/>
              </a:spcAft>
            </a:pPr>
            <a:r>
              <a:rPr lang="en-US" b="1" dirty="0">
                <a:solidFill>
                  <a:schemeClr val="bg1"/>
                </a:solidFill>
                <a:latin typeface="Calibri" pitchFamily="34" charset="0"/>
              </a:rPr>
              <a:t>PROJECT TEAM</a:t>
            </a: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r>
              <a:rPr lang="en-US" dirty="0">
                <a:solidFill>
                  <a:schemeClr val="bg1"/>
                </a:solidFill>
                <a:latin typeface="Calibri" pitchFamily="34" charset="0"/>
              </a:rPr>
              <a:t>ABDUL HAFEEL H A        -  110120104025</a:t>
            </a:r>
          </a:p>
          <a:p>
            <a:pPr defTabSz="3291573" fontAlgn="auto">
              <a:spcBef>
                <a:spcPts val="0"/>
              </a:spcBef>
              <a:spcAft>
                <a:spcPts val="0"/>
              </a:spcAft>
            </a:pPr>
            <a:r>
              <a:rPr lang="en-US" dirty="0">
                <a:solidFill>
                  <a:schemeClr val="bg1"/>
                </a:solidFill>
                <a:latin typeface="Calibri" pitchFamily="34" charset="0"/>
              </a:rPr>
              <a:t>MOHAMED JAASIR A     - 110120104025</a:t>
            </a:r>
          </a:p>
          <a:p>
            <a:pPr defTabSz="3291573" fontAlgn="auto">
              <a:spcBef>
                <a:spcPts val="0"/>
              </a:spcBef>
              <a:spcAft>
                <a:spcPts val="0"/>
              </a:spcAft>
            </a:pPr>
            <a:r>
              <a:rPr lang="en-US" dirty="0">
                <a:solidFill>
                  <a:schemeClr val="bg1"/>
                </a:solidFill>
                <a:latin typeface="Calibri" pitchFamily="34" charset="0"/>
              </a:rPr>
              <a:t>MOHAMED MUBEEN A - 110120104028</a:t>
            </a:r>
          </a:p>
          <a:p>
            <a:pPr defTabSz="3291573" fontAlgn="auto">
              <a:spcBef>
                <a:spcPts val="0"/>
              </a:spcBef>
              <a:spcAft>
                <a:spcPts val="0"/>
              </a:spcAft>
            </a:pPr>
            <a:r>
              <a:rPr lang="en-US" dirty="0">
                <a:solidFill>
                  <a:schemeClr val="bg1"/>
                </a:solidFill>
                <a:latin typeface="Calibri" pitchFamily="34" charset="0"/>
              </a:rPr>
              <a:t>MOHAMED NAFEES F    - 110120104029</a:t>
            </a: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endParaRPr lang="en-US" dirty="0">
              <a:solidFill>
                <a:schemeClr val="bg1"/>
              </a:solidFill>
              <a:latin typeface="Calibri" pitchFamily="34" charset="0"/>
            </a:endParaRPr>
          </a:p>
          <a:p>
            <a:pPr defTabSz="3291573" fontAlgn="auto">
              <a:spcBef>
                <a:spcPts val="0"/>
              </a:spcBef>
              <a:spcAft>
                <a:spcPts val="0"/>
              </a:spcAft>
            </a:pPr>
            <a:endParaRPr lang="en-US" dirty="0">
              <a:solidFill>
                <a:schemeClr val="bg1"/>
              </a:solidFill>
              <a:latin typeface="Calibri" pitchFamily="34" charset="0"/>
            </a:endParaRPr>
          </a:p>
        </p:txBody>
      </p:sp>
      <p:sp>
        <p:nvSpPr>
          <p:cNvPr id="2183" name="Text Box 135"/>
          <p:cNvSpPr txBox="1">
            <a:spLocks noChangeArrowheads="1"/>
          </p:cNvSpPr>
          <p:nvPr/>
        </p:nvSpPr>
        <p:spPr bwMode="auto">
          <a:xfrm>
            <a:off x="21023263" y="6854825"/>
            <a:ext cx="10969625" cy="9725739"/>
          </a:xfrm>
          <a:prstGeom prst="rect">
            <a:avLst/>
          </a:prstGeom>
          <a:solidFill>
            <a:schemeClr val="bg1"/>
          </a:solidFill>
          <a:ln>
            <a:noFill/>
          </a:ln>
          <a:effectLst/>
        </p:spPr>
        <p:txBody>
          <a:bodyPr lIns="182880" tIns="182880" rIns="182880" bIns="182880">
            <a:spAutoFit/>
          </a:bodyPr>
          <a:lstStyle/>
          <a:p>
            <a:pPr defTabSz="3291573" fontAlgn="auto">
              <a:spcBef>
                <a:spcPts val="0"/>
              </a:spcBef>
              <a:spcAft>
                <a:spcPts val="0"/>
              </a:spcAft>
            </a:pPr>
            <a:r>
              <a:rPr lang="en-US" dirty="0">
                <a:solidFill>
                  <a:prstClr val="black"/>
                </a:solidFill>
                <a:latin typeface="Calibri" pitchFamily="34" charset="0"/>
              </a:rPr>
              <a:t>Duarte and Azevedo's innovative approach centers on the utilization of Sentinel-2 satellite imagery for the detection of plastic marine debris, showcasing an impressive accuracy rate of 98%. While this method holds considerable promise in enhancing our ability to identify and monitor such environmental hazards, it does come with a set of inherent limitations. Notably, the reliance on ground-truth validation poses a significant challenge, as this process can often be both time-consuming and resource-intensive.</a:t>
            </a:r>
          </a:p>
          <a:p>
            <a:pPr defTabSz="3291573" fontAlgn="auto">
              <a:spcBef>
                <a:spcPts val="0"/>
              </a:spcBef>
              <a:spcAft>
                <a:spcPts val="0"/>
              </a:spcAft>
            </a:pPr>
            <a:endParaRPr lang="en-US" dirty="0">
              <a:solidFill>
                <a:prstClr val="black"/>
              </a:solidFill>
              <a:latin typeface="Calibri" pitchFamily="34" charset="0"/>
            </a:endParaRPr>
          </a:p>
          <a:p>
            <a:pPr defTabSz="3291573" fontAlgn="auto">
              <a:spcBef>
                <a:spcPts val="0"/>
              </a:spcBef>
              <a:spcAft>
                <a:spcPts val="0"/>
              </a:spcAft>
            </a:pPr>
            <a:r>
              <a:rPr lang="en-US" dirty="0">
                <a:solidFill>
                  <a:prstClr val="black"/>
                </a:solidFill>
                <a:latin typeface="Calibri" pitchFamily="34" charset="0"/>
              </a:rPr>
              <a:t> Moreover, the system encounters complexities when attempting to detect debris characterized by mixed bands, leading to potential inaccuracies in identification. Furthermore, the task of accurately discerning debris within pixels proves challenging due to the subpixel coverage issue, further complicating the detection process. Such advancements hold the potential to significantly enhance our understanding of plastic pollution dynamics in marine environments and facilitate more effective mitigation strategies in the future.</a:t>
            </a:r>
          </a:p>
        </p:txBody>
      </p:sp>
      <p:sp>
        <p:nvSpPr>
          <p:cNvPr id="2184" name="Text Box 136"/>
          <p:cNvSpPr txBox="1">
            <a:spLocks noChangeArrowheads="1"/>
          </p:cNvSpPr>
          <p:nvPr/>
        </p:nvSpPr>
        <p:spPr bwMode="auto">
          <a:xfrm>
            <a:off x="32907288" y="6854825"/>
            <a:ext cx="10055225" cy="9233297"/>
          </a:xfrm>
          <a:prstGeom prst="rect">
            <a:avLst/>
          </a:prstGeom>
          <a:solidFill>
            <a:schemeClr val="bg1"/>
          </a:solidFill>
          <a:ln>
            <a:noFill/>
          </a:ln>
          <a:effectLst/>
        </p:spPr>
        <p:txBody>
          <a:bodyPr lIns="182880" tIns="182880" rIns="182880" bIns="182880">
            <a:spAutoFit/>
          </a:bodyPr>
          <a:lstStyle/>
          <a:p>
            <a:pPr defTabSz="3291573" fontAlgn="auto">
              <a:spcBef>
                <a:spcPts val="0"/>
              </a:spcBef>
              <a:spcAft>
                <a:spcPts val="0"/>
              </a:spcAft>
            </a:pPr>
            <a:r>
              <a:rPr lang="en-US" dirty="0">
                <a:solidFill>
                  <a:prstClr val="black"/>
                </a:solidFill>
                <a:latin typeface="Calibri" pitchFamily="34" charset="0"/>
              </a:rPr>
              <a:t>The proposed system aims to transform marine debris monitoring by leveraging advanced deep learning techniques and computer vision. Key features include developing CNN models tailored for accurate marine debris detection, exploring ensemble learning for improved accuracy, assessing model performance with metrics like precision and recall, implementing algorithms for estimating marine debris percentage in ocean images, utilizing </a:t>
            </a:r>
            <a:r>
              <a:rPr lang="en-US" dirty="0" err="1">
                <a:solidFill>
                  <a:prstClr val="black"/>
                </a:solidFill>
                <a:latin typeface="Calibri" pitchFamily="34" charset="0"/>
              </a:rPr>
              <a:t>Clarifai</a:t>
            </a:r>
            <a:r>
              <a:rPr lang="en-US" dirty="0">
                <a:solidFill>
                  <a:prstClr val="black"/>
                </a:solidFill>
                <a:latin typeface="Calibri" pitchFamily="34" charset="0"/>
              </a:rPr>
              <a:t> API for precise object detection, and creating a user-friendly interface with Voila for easy image upload and real-time detection results.</a:t>
            </a:r>
          </a:p>
          <a:p>
            <a:pPr defTabSz="3291573" fontAlgn="auto">
              <a:spcBef>
                <a:spcPts val="0"/>
              </a:spcBef>
              <a:spcAft>
                <a:spcPts val="0"/>
              </a:spcAft>
            </a:pPr>
            <a:endParaRPr lang="en-US">
              <a:solidFill>
                <a:prstClr val="black"/>
              </a:solidFill>
              <a:latin typeface="Calibri" pitchFamily="34" charset="0"/>
            </a:endParaRPr>
          </a:p>
          <a:p>
            <a:pPr defTabSz="3291573" fontAlgn="auto">
              <a:spcBef>
                <a:spcPts val="0"/>
              </a:spcBef>
              <a:spcAft>
                <a:spcPts val="0"/>
              </a:spcAft>
            </a:pPr>
            <a:r>
              <a:rPr lang="en-US">
                <a:solidFill>
                  <a:prstClr val="black"/>
                </a:solidFill>
                <a:latin typeface="Calibri" pitchFamily="34" charset="0"/>
              </a:rPr>
              <a:t> </a:t>
            </a:r>
            <a:r>
              <a:rPr lang="en-US" dirty="0">
                <a:solidFill>
                  <a:prstClr val="black"/>
                </a:solidFill>
                <a:latin typeface="Calibri" pitchFamily="34" charset="0"/>
              </a:rPr>
              <a:t>This system eliminates costly manual data collection, offers timely detection and intervention, is deployable across large areas for comprehensive monitoring, ensures precise marine debris identification, provides insights into plastic pollution extent, and simplifies usage with an intuitive graphical interface for stakeholders.</a:t>
            </a:r>
          </a:p>
        </p:txBody>
      </p:sp>
      <p:sp>
        <p:nvSpPr>
          <p:cNvPr id="2185" name="Text Box 137"/>
          <p:cNvSpPr txBox="1">
            <a:spLocks noChangeArrowheads="1"/>
          </p:cNvSpPr>
          <p:nvPr/>
        </p:nvSpPr>
        <p:spPr bwMode="auto">
          <a:xfrm>
            <a:off x="10393522" y="20121200"/>
            <a:ext cx="10055225" cy="10218182"/>
          </a:xfrm>
          <a:prstGeom prst="rect">
            <a:avLst/>
          </a:prstGeom>
          <a:solidFill>
            <a:schemeClr val="bg1"/>
          </a:solidFill>
          <a:ln>
            <a:noFill/>
          </a:ln>
          <a:effectLst/>
        </p:spPr>
        <p:txBody>
          <a:bodyPr lIns="182880" tIns="182880" rIns="182880" bIns="182880">
            <a:spAutoFit/>
          </a:bodyPr>
          <a:lstStyle/>
          <a:p>
            <a:pPr defTabSz="3291573" fontAlgn="auto">
              <a:spcBef>
                <a:spcPts val="0"/>
              </a:spcBef>
              <a:spcAft>
                <a:spcPts val="0"/>
              </a:spcAft>
            </a:pPr>
            <a:r>
              <a:rPr lang="en-US" dirty="0">
                <a:solidFill>
                  <a:prstClr val="black"/>
                </a:solidFill>
                <a:latin typeface="Calibri" pitchFamily="34" charset="0"/>
              </a:rPr>
              <a:t>Deep learning, a subset of machine learning, harnesses artificial neural networks to discern intricate patterns within data, eliminating the need for explicit programming. Convolutional Neural Networks (CNNs), inspired by the visual cortex, excel in image recognition tasks, employing convolutional layers, pooling layers, activation functions, and fully connected layers. Training involves backpropagation, optimizing weights and biases to minimize a loss function. Random Forest (RF), an ensemble method, constructs numerous decision trees, each trained on random data subsets, mitigating overfitting through random feature selection and bootstrap aggregation. RF's voting mechanism aggregates decision trees' outputs for robust predictions. Combining CNN's feature extraction prowess with RF's decision-making, the CNN + RF ensemble approach achieves heightened accuracy. Additionally, leveraging </a:t>
            </a:r>
            <a:r>
              <a:rPr lang="en-US" dirty="0" err="1">
                <a:solidFill>
                  <a:prstClr val="black"/>
                </a:solidFill>
                <a:latin typeface="Calibri" pitchFamily="34" charset="0"/>
              </a:rPr>
              <a:t>Clarifai</a:t>
            </a:r>
            <a:r>
              <a:rPr lang="en-US" dirty="0">
                <a:solidFill>
                  <a:prstClr val="black"/>
                </a:solidFill>
                <a:latin typeface="Calibri" pitchFamily="34" charset="0"/>
              </a:rPr>
              <a:t> API facilitates streamlined object detection tasks, enabling seamless integration into environmental monitoring systems.</a:t>
            </a:r>
          </a:p>
        </p:txBody>
      </p:sp>
      <p:sp>
        <p:nvSpPr>
          <p:cNvPr id="2186" name="Text Box 138"/>
          <p:cNvSpPr txBox="1">
            <a:spLocks noChangeArrowheads="1"/>
          </p:cNvSpPr>
          <p:nvPr/>
        </p:nvSpPr>
        <p:spPr bwMode="auto">
          <a:xfrm>
            <a:off x="32907287" y="19153406"/>
            <a:ext cx="10055225" cy="6278642"/>
          </a:xfrm>
          <a:prstGeom prst="rect">
            <a:avLst/>
          </a:prstGeom>
          <a:solidFill>
            <a:schemeClr val="bg1"/>
          </a:solidFill>
          <a:ln>
            <a:noFill/>
          </a:ln>
          <a:effectLst/>
        </p:spPr>
        <p:txBody>
          <a:bodyPr lIns="182880" tIns="182880" rIns="182880" bIns="182880">
            <a:spAutoFit/>
          </a:bodyPr>
          <a:lstStyle/>
          <a:p>
            <a:pPr defTabSz="3291573" fontAlgn="auto">
              <a:spcBef>
                <a:spcPts val="0"/>
              </a:spcBef>
              <a:spcAft>
                <a:spcPts val="0"/>
              </a:spcAft>
            </a:pPr>
            <a:r>
              <a:rPr lang="en-US" dirty="0">
                <a:solidFill>
                  <a:prstClr val="black"/>
                </a:solidFill>
                <a:latin typeface="Calibri" pitchFamily="34" charset="0"/>
              </a:rPr>
              <a:t>Our research introduces a novel marine debris detection system using deep learning and computer vision techniques. Leveraging CNNs, random forest classifiers, and ensemble learning, our system accurately identifies and categorizes marine debris in oceanic images. Through rigorous testing, we've demonstrated high precision and recall. Integration of the </a:t>
            </a:r>
            <a:r>
              <a:rPr lang="en-US" dirty="0" err="1">
                <a:solidFill>
                  <a:prstClr val="black"/>
                </a:solidFill>
                <a:latin typeface="Calibri" pitchFamily="34" charset="0"/>
              </a:rPr>
              <a:t>Clarifai</a:t>
            </a:r>
            <a:r>
              <a:rPr lang="en-US" dirty="0">
                <a:solidFill>
                  <a:prstClr val="black"/>
                </a:solidFill>
                <a:latin typeface="Calibri" pitchFamily="34" charset="0"/>
              </a:rPr>
              <a:t> API enables real-time object detection, while a user-friendly Voila app enhances accessibility. Our system offers a reliable tool for plastic pollution monitoring, supporting environmental conservation efforts and advocating for long-term solutions to preserve marine ecosystems.</a:t>
            </a:r>
          </a:p>
        </p:txBody>
      </p:sp>
      <p:sp>
        <p:nvSpPr>
          <p:cNvPr id="2187" name="Text Box 139"/>
          <p:cNvSpPr txBox="1">
            <a:spLocks noChangeArrowheads="1"/>
          </p:cNvSpPr>
          <p:nvPr/>
        </p:nvSpPr>
        <p:spPr bwMode="auto">
          <a:xfrm>
            <a:off x="10393522" y="6751535"/>
            <a:ext cx="10055225" cy="11203067"/>
          </a:xfrm>
          <a:prstGeom prst="rect">
            <a:avLst/>
          </a:prstGeom>
          <a:solidFill>
            <a:schemeClr val="bg1"/>
          </a:solidFill>
          <a:ln>
            <a:noFill/>
          </a:ln>
          <a:effectLst/>
        </p:spPr>
        <p:txBody>
          <a:bodyPr lIns="182880" tIns="182880" rIns="182880" bIns="182880">
            <a:spAutoFit/>
          </a:bodyPr>
          <a:lstStyle/>
          <a:p>
            <a:pPr eaLnBrk="1" hangingPunct="1"/>
            <a:r>
              <a:rPr lang="en-US" dirty="0">
                <a:latin typeface="Calibri" pitchFamily="34" charset="0"/>
              </a:rPr>
              <a:t>Plastic pollution in our oceans has become a critical environmental concern, posing severe threats to marine life, ecosystems, and human health. With over 500 million </a:t>
            </a:r>
            <a:r>
              <a:rPr lang="en-US" dirty="0" err="1">
                <a:latin typeface="Calibri" pitchFamily="34" charset="0"/>
              </a:rPr>
              <a:t>tonnes</a:t>
            </a:r>
            <a:r>
              <a:rPr lang="en-US" dirty="0">
                <a:latin typeface="Calibri" pitchFamily="34" charset="0"/>
              </a:rPr>
              <a:t> of plastic produced globally, approximately 30% of it ends up in our oceans. Quantifying and mapping marine plastic debris is crucial for understanding its impact and implementing effective mitigation strategies. However, traditional methods of monitoring marine debris, such as physically collecting samples using manta trawls, are costly, time-consuming, and labor-intensive. Hence, there is an urgent need for scalable, real-time solutions to monitor plastic pollution across Earth’s oceans.</a:t>
            </a:r>
          </a:p>
          <a:p>
            <a:pPr eaLnBrk="1" hangingPunct="1"/>
            <a:endParaRPr lang="en-US" dirty="0">
              <a:latin typeface="Calibri" pitchFamily="34" charset="0"/>
            </a:endParaRPr>
          </a:p>
          <a:p>
            <a:pPr eaLnBrk="1" hangingPunct="1"/>
            <a:r>
              <a:rPr lang="en-US" dirty="0">
                <a:latin typeface="Calibri" pitchFamily="34" charset="0"/>
              </a:rPr>
              <a:t>In response to this challenge, we propose a novel approach leveraging deep learning techniques for marine debris detection. In this project, we aim to develop accurate and efficient models for detecting marine debris in oceanic environments. By harnessing the power of cutting-edge convolutional neural networks (CNNs) and ensemble learning methods, we seek to provide a scalable and cost-effective solution for monitoring plastic pollution in our oceans.</a:t>
            </a:r>
          </a:p>
        </p:txBody>
      </p:sp>
      <p:sp>
        <p:nvSpPr>
          <p:cNvPr id="2188" name="Text Box 140"/>
          <p:cNvSpPr txBox="1">
            <a:spLocks noChangeArrowheads="1"/>
          </p:cNvSpPr>
          <p:nvPr/>
        </p:nvSpPr>
        <p:spPr bwMode="auto">
          <a:xfrm>
            <a:off x="32907287" y="26473428"/>
            <a:ext cx="10069513" cy="6258123"/>
          </a:xfrm>
          <a:prstGeom prst="rect">
            <a:avLst/>
          </a:prstGeom>
          <a:solidFill>
            <a:schemeClr val="bg1"/>
          </a:solidFill>
          <a:ln>
            <a:noFill/>
          </a:ln>
          <a:effectLst/>
        </p:spPr>
        <p:txBody>
          <a:bodyPr wrap="square" lIns="182880" tIns="182880" rIns="182880" bIns="182880">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342900" lvl="0" indent="-342900">
              <a:lnSpc>
                <a:spcPct val="150000"/>
              </a:lnSpc>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Marin, I., </a:t>
            </a:r>
            <a:r>
              <a:rPr lang="en-US" dirty="0" err="1">
                <a:effectLst/>
                <a:latin typeface="Calibri" panose="020F0502020204030204" pitchFamily="34" charset="0"/>
                <a:ea typeface="Calibri" panose="020F0502020204030204" pitchFamily="34" charset="0"/>
                <a:cs typeface="Calibri" panose="020F0502020204030204" pitchFamily="34" charset="0"/>
              </a:rPr>
              <a:t>Mladenović</a:t>
            </a:r>
            <a:r>
              <a:rPr lang="en-US" dirty="0">
                <a:effectLst/>
                <a:latin typeface="Calibri" panose="020F0502020204030204" pitchFamily="34" charset="0"/>
                <a:ea typeface="Calibri" panose="020F0502020204030204" pitchFamily="34" charset="0"/>
                <a:cs typeface="Calibri" panose="020F0502020204030204" pitchFamily="34" charset="0"/>
              </a:rPr>
              <a:t>, S., </a:t>
            </a:r>
            <a:r>
              <a:rPr lang="en-US" dirty="0" err="1">
                <a:effectLst/>
                <a:latin typeface="Calibri" panose="020F0502020204030204" pitchFamily="34" charset="0"/>
                <a:ea typeface="Calibri" panose="020F0502020204030204" pitchFamily="34" charset="0"/>
                <a:cs typeface="Calibri" panose="020F0502020204030204" pitchFamily="34" charset="0"/>
              </a:rPr>
              <a:t>Gotovac</a:t>
            </a:r>
            <a:r>
              <a:rPr lang="en-US" dirty="0">
                <a:effectLst/>
                <a:latin typeface="Calibri" panose="020F0502020204030204" pitchFamily="34" charset="0"/>
                <a:ea typeface="Calibri" panose="020F0502020204030204" pitchFamily="34" charset="0"/>
                <a:cs typeface="Calibri" panose="020F0502020204030204" pitchFamily="34" charset="0"/>
              </a:rPr>
              <a:t>, S., &amp; </a:t>
            </a:r>
            <a:r>
              <a:rPr lang="en-US" dirty="0" err="1">
                <a:effectLst/>
                <a:latin typeface="Calibri" panose="020F0502020204030204" pitchFamily="34" charset="0"/>
                <a:ea typeface="Calibri" panose="020F0502020204030204" pitchFamily="34" charset="0"/>
                <a:cs typeface="Calibri" panose="020F0502020204030204" pitchFamily="34" charset="0"/>
              </a:rPr>
              <a:t>Zaharija</a:t>
            </a:r>
            <a:r>
              <a:rPr lang="en-US" dirty="0">
                <a:effectLst/>
                <a:latin typeface="Calibri" panose="020F0502020204030204" pitchFamily="34" charset="0"/>
                <a:ea typeface="Calibri" panose="020F0502020204030204" pitchFamily="34" charset="0"/>
                <a:cs typeface="Calibri" panose="020F0502020204030204" pitchFamily="34" charset="0"/>
              </a:rPr>
              <a:t>, G. (2021). Deep-feature-based approach to marine debris classification. Applied Sciences, 11(12), 5644.</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800"/>
              </a:spcAft>
              <a:buFont typeface="+mj-lt"/>
              <a:buAutoNum type="arabicPeriod"/>
            </a:pPr>
            <a:r>
              <a:rPr lang="en-US" dirty="0">
                <a:effectLst/>
                <a:latin typeface="Calibri" panose="020F0502020204030204" pitchFamily="34" charset="0"/>
                <a:ea typeface="Calibri" panose="020F0502020204030204" pitchFamily="34" charset="0"/>
                <a:cs typeface="Calibri" panose="020F0502020204030204" pitchFamily="34" charset="0"/>
              </a:rPr>
              <a:t>Aleem, A., </a:t>
            </a:r>
            <a:r>
              <a:rPr lang="en-US" dirty="0" err="1">
                <a:effectLst/>
                <a:latin typeface="Calibri" panose="020F0502020204030204" pitchFamily="34" charset="0"/>
                <a:ea typeface="Calibri" panose="020F0502020204030204" pitchFamily="34" charset="0"/>
                <a:cs typeface="Calibri" panose="020F0502020204030204" pitchFamily="34" charset="0"/>
              </a:rPr>
              <a:t>Tehsin</a:t>
            </a:r>
            <a:r>
              <a:rPr lang="en-US" dirty="0">
                <a:effectLst/>
                <a:latin typeface="Calibri" panose="020F0502020204030204" pitchFamily="34" charset="0"/>
                <a:ea typeface="Calibri" panose="020F0502020204030204" pitchFamily="34" charset="0"/>
                <a:cs typeface="Calibri" panose="020F0502020204030204" pitchFamily="34" charset="0"/>
              </a:rPr>
              <a:t>, S., Kausar, S., &amp; Jameel, A. (2022). Target Classification of Marine Debris Using Deep Learning. Intelligent Automation &amp; Soft Computing, 32(1).</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a:spcAft>
                <a:spcPct val="50000"/>
              </a:spcAft>
              <a:buFontTx/>
              <a:buAutoNum type="arabicPeriod"/>
            </a:pPr>
            <a:r>
              <a:rPr lang="en-US" sz="4000" dirty="0">
                <a:latin typeface="Calibri" pitchFamily="34" charset="0"/>
              </a:rPr>
              <a:t>. </a:t>
            </a:r>
          </a:p>
        </p:txBody>
      </p:sp>
      <p:sp>
        <p:nvSpPr>
          <p:cNvPr id="2" name="Rectangle 1">
            <a:extLst>
              <a:ext uri="{FF2B5EF4-FFF2-40B4-BE49-F238E27FC236}">
                <a16:creationId xmlns:a16="http://schemas.microsoft.com/office/drawing/2014/main" id="{13F3312A-FF28-BC01-DFEE-675FA5A5E8BC}"/>
              </a:ext>
            </a:extLst>
          </p:cNvPr>
          <p:cNvSpPr/>
          <p:nvPr/>
        </p:nvSpPr>
        <p:spPr bwMode="auto">
          <a:xfrm>
            <a:off x="-9524" y="0"/>
            <a:ext cx="9148762" cy="5486400"/>
          </a:xfrm>
          <a:prstGeom prst="rect">
            <a:avLst/>
          </a:prstGeom>
          <a:solidFill>
            <a:schemeClr val="tx2">
              <a:lumMod val="40000"/>
              <a:lumOff val="60000"/>
            </a:schemeClr>
          </a:solidFill>
          <a:ln w="952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IN" sz="3200" b="0" i="0" u="none" strike="noStrike" cap="none" normalizeH="0" baseline="0" dirty="0">
              <a:ln>
                <a:noFill/>
              </a:ln>
              <a:solidFill>
                <a:schemeClr val="tx1"/>
              </a:solidFill>
              <a:effectLst/>
              <a:latin typeface="Arial" charset="0"/>
            </a:endParaRPr>
          </a:p>
        </p:txBody>
      </p:sp>
      <p:pic>
        <p:nvPicPr>
          <p:cNvPr id="4" name="Picture 3">
            <a:extLst>
              <a:ext uri="{FF2B5EF4-FFF2-40B4-BE49-F238E27FC236}">
                <a16:creationId xmlns:a16="http://schemas.microsoft.com/office/drawing/2014/main" id="{22A1AEDD-4A67-1FA0-38CD-D4CA3C9D0A99}"/>
              </a:ext>
            </a:extLst>
          </p:cNvPr>
          <p:cNvPicPr>
            <a:picLocks noChangeAspect="1"/>
          </p:cNvPicPr>
          <p:nvPr/>
        </p:nvPicPr>
        <p:blipFill>
          <a:blip r:embed="rId2"/>
          <a:stretch>
            <a:fillRect/>
          </a:stretch>
        </p:blipFill>
        <p:spPr>
          <a:xfrm>
            <a:off x="22326600" y="20957942"/>
            <a:ext cx="9319072" cy="10211266"/>
          </a:xfrm>
          <a:prstGeom prst="rect">
            <a:avLst/>
          </a:prstGeom>
        </p:spPr>
      </p:pic>
      <p:sp>
        <p:nvSpPr>
          <p:cNvPr id="6" name="Text Box 25">
            <a:extLst>
              <a:ext uri="{FF2B5EF4-FFF2-40B4-BE49-F238E27FC236}">
                <a16:creationId xmlns:a16="http://schemas.microsoft.com/office/drawing/2014/main" id="{4BFB5553-5F17-CC46-ED28-F6CC6246F001}"/>
              </a:ext>
            </a:extLst>
          </p:cNvPr>
          <p:cNvSpPr txBox="1">
            <a:spLocks noChangeArrowheads="1"/>
          </p:cNvSpPr>
          <p:nvPr/>
        </p:nvSpPr>
        <p:spPr bwMode="auto">
          <a:xfrm>
            <a:off x="21590447" y="18696494"/>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SYSTEM FLOW DIAGRAM</a:t>
            </a:r>
          </a:p>
        </p:txBody>
      </p:sp>
      <p:sp>
        <p:nvSpPr>
          <p:cNvPr id="10" name="Text Box 133">
            <a:extLst>
              <a:ext uri="{FF2B5EF4-FFF2-40B4-BE49-F238E27FC236}">
                <a16:creationId xmlns:a16="http://schemas.microsoft.com/office/drawing/2014/main" id="{B0B37EA7-B53D-07F3-750C-2E6906981E60}"/>
              </a:ext>
            </a:extLst>
          </p:cNvPr>
          <p:cNvSpPr txBox="1">
            <a:spLocks noChangeArrowheads="1"/>
          </p:cNvSpPr>
          <p:nvPr/>
        </p:nvSpPr>
        <p:spPr bwMode="auto">
          <a:xfrm>
            <a:off x="435138" y="22860000"/>
            <a:ext cx="7315200" cy="758825"/>
          </a:xfrm>
          <a:prstGeom prst="rect">
            <a:avLst/>
          </a:prstGeom>
          <a:solidFill>
            <a:schemeClr val="accent1">
              <a:lumMod val="75000"/>
            </a:schemeClr>
          </a:solidFill>
          <a:ln>
            <a:noFill/>
          </a:ln>
          <a:effectLst/>
        </p:spPr>
        <p:txBody>
          <a:bodyPr lIns="228600" tIns="228600" rIns="228600" bIns="228600"/>
          <a:lstStyle/>
          <a:p>
            <a:r>
              <a:rPr lang="en-US" sz="4400" b="1" dirty="0">
                <a:solidFill>
                  <a:schemeClr val="bg1"/>
                </a:solidFill>
                <a:latin typeface="Calibri" pitchFamily="34" charset="0"/>
              </a:rPr>
              <a:t>BATCH  NO : 1</a:t>
            </a:r>
          </a:p>
        </p:txBody>
      </p:sp>
      <p:pic>
        <p:nvPicPr>
          <p:cNvPr id="14" name="Picture 13">
            <a:extLst>
              <a:ext uri="{FF2B5EF4-FFF2-40B4-BE49-F238E27FC236}">
                <a16:creationId xmlns:a16="http://schemas.microsoft.com/office/drawing/2014/main" id="{02613A2E-A6A7-FF48-51C6-019FA917781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H="1" flipV="1">
            <a:off x="1447799" y="0"/>
            <a:ext cx="6549789" cy="5486400"/>
          </a:xfrm>
          <a:prstGeom prst="rect">
            <a:avLst/>
          </a:prstGeom>
          <a:noFill/>
        </p:spPr>
      </p:pic>
      <p:sp>
        <p:nvSpPr>
          <p:cNvPr id="5" name="TextBox 4">
            <a:extLst>
              <a:ext uri="{FF2B5EF4-FFF2-40B4-BE49-F238E27FC236}">
                <a16:creationId xmlns:a16="http://schemas.microsoft.com/office/drawing/2014/main" id="{DACFF1B6-2752-0ED5-C4AC-45D9EF6E0312}"/>
              </a:ext>
            </a:extLst>
          </p:cNvPr>
          <p:cNvSpPr txBox="1"/>
          <p:nvPr/>
        </p:nvSpPr>
        <p:spPr>
          <a:xfrm>
            <a:off x="8516699" y="33651"/>
            <a:ext cx="32156400" cy="1107996"/>
          </a:xfrm>
          <a:prstGeom prst="rect">
            <a:avLst/>
          </a:prstGeom>
          <a:noFill/>
        </p:spPr>
        <p:txBody>
          <a:bodyPr wrap="square" rtlCol="0">
            <a:spAutoFit/>
          </a:bodyPr>
          <a:lstStyle/>
          <a:p>
            <a:r>
              <a:rPr lang="en-US" sz="6600" dirty="0">
                <a:latin typeface="Times New Roman" panose="02020603050405020304" pitchFamily="18" charset="0"/>
                <a:cs typeface="Times New Roman" panose="02020603050405020304" pitchFamily="18" charset="0"/>
              </a:rPr>
              <a:t>						</a:t>
            </a:r>
            <a:r>
              <a:rPr lang="en-US" sz="6600" b="1" dirty="0">
                <a:latin typeface="Times New Roman" panose="02020603050405020304" pitchFamily="18" charset="0"/>
                <a:cs typeface="Times New Roman" panose="02020603050405020304" pitchFamily="18" charset="0"/>
              </a:rPr>
              <a:t>AALIM MUHAMMED SALEGH COLLEGE OF ENGINEERING</a:t>
            </a:r>
            <a:endParaRPr lang="en-IN" sz="6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6A8FF2F-23FE-CB0B-C3E6-52C82AB9469E}"/>
              </a:ext>
            </a:extLst>
          </p:cNvPr>
          <p:cNvSpPr txBox="1"/>
          <p:nvPr/>
        </p:nvSpPr>
        <p:spPr>
          <a:xfrm>
            <a:off x="15086012" y="1473616"/>
            <a:ext cx="27051000" cy="1015663"/>
          </a:xfrm>
          <a:prstGeom prst="rect">
            <a:avLst/>
          </a:prstGeom>
          <a:noFill/>
        </p:spPr>
        <p:txBody>
          <a:bodyPr wrap="square" rtlCol="0">
            <a:spAutoFit/>
          </a:bodyPr>
          <a:lstStyle/>
          <a:p>
            <a:r>
              <a:rPr lang="en-US" sz="6000" b="1" dirty="0"/>
              <a:t>DEPARTMENT OF COMPUTER SCIENCE AND ENGINEERING</a:t>
            </a:r>
            <a:endParaRPr lang="en-IN" sz="6000" b="1" dirty="0"/>
          </a:p>
        </p:txBody>
      </p:sp>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566</TotalTime>
  <Words>975</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Genigraphics 800.790.4001</dc:creator>
  <dc:description>To order poster prints visit us at www.genigraphics.com</dc:description>
  <cp:lastModifiedBy>abdul hafeel</cp:lastModifiedBy>
  <cp:revision>35</cp:revision>
  <dcterms:created xsi:type="dcterms:W3CDTF">2008-05-03T03:01:56Z</dcterms:created>
  <dcterms:modified xsi:type="dcterms:W3CDTF">2024-05-09T17:24:56Z</dcterms:modified>
</cp:coreProperties>
</file>