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3"/>
  </p:normalViewPr>
  <p:slideViewPr>
    <p:cSldViewPr snapToGrid="0" snapToObjects="1">
      <p:cViewPr varScale="1">
        <p:scale>
          <a:sx n="82" d="100"/>
          <a:sy n="82" d="100"/>
        </p:scale>
        <p:origin x="600" y="48"/>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12/14/2019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a:off x="1156603" y="2445704"/>
            <a:ext cx="1795118" cy="18197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Contextual Information </a:t>
            </a:r>
            <a:r>
              <a:rPr lang="en-US" altLang="zh-CN">
                <a:solidFill>
                  <a:schemeClr val="bg1"/>
                </a:solidFill>
              </a:rPr>
              <a:t>Based Market </a:t>
            </a:r>
            <a:r>
              <a:rPr lang="en-US" altLang="zh-CN" dirty="0">
                <a:solidFill>
                  <a:schemeClr val="bg1"/>
                </a:solidFill>
              </a:rPr>
              <a:t>Prediction using Dynamic Graph Neural Networks</a:t>
            </a:r>
          </a:p>
          <a:p>
            <a:pPr algn="ctr"/>
            <a:r>
              <a:rPr lang="en-US" sz="1000" dirty="0">
                <a:solidFill>
                  <a:schemeClr val="bg1"/>
                </a:solidFill>
              </a:rPr>
              <a:t>F</a:t>
            </a:r>
            <a:r>
              <a:rPr lang="en-US" altLang="zh-CN" sz="1000" dirty="0">
                <a:solidFill>
                  <a:schemeClr val="bg1"/>
                </a:solidFill>
              </a:rPr>
              <a:t>eng HAN</a:t>
            </a:r>
            <a:r>
              <a:rPr lang="en-US" sz="1000" baseline="30000" dirty="0">
                <a:solidFill>
                  <a:schemeClr val="bg1"/>
                </a:solidFill>
              </a:rPr>
              <a:t>1</a:t>
            </a:r>
            <a:r>
              <a:rPr lang="en-US" sz="1000" dirty="0">
                <a:solidFill>
                  <a:schemeClr val="bg1"/>
                </a:solidFill>
              </a:rPr>
              <a:t>, </a:t>
            </a:r>
            <a:r>
              <a:rPr lang="en-US" sz="1000" dirty="0" err="1">
                <a:solidFill>
                  <a:schemeClr val="bg1"/>
                </a:solidFill>
              </a:rPr>
              <a:t>Lanqing</a:t>
            </a:r>
            <a:r>
              <a:rPr lang="en-US" sz="1000" dirty="0">
                <a:solidFill>
                  <a:schemeClr val="bg1"/>
                </a:solidFill>
              </a:rPr>
              <a:t> XUE</a:t>
            </a:r>
            <a:r>
              <a:rPr lang="en-US" sz="1000" baseline="30000" dirty="0">
                <a:solidFill>
                  <a:schemeClr val="bg1"/>
                </a:solidFill>
              </a:rPr>
              <a:t>1</a:t>
            </a:r>
            <a:r>
              <a:rPr lang="en-US" sz="1000" dirty="0">
                <a:solidFill>
                  <a:schemeClr val="bg1"/>
                </a:solidFill>
              </a:rPr>
              <a:t> and </a:t>
            </a:r>
            <a:r>
              <a:rPr lang="en-US" sz="1000" dirty="0" err="1">
                <a:solidFill>
                  <a:schemeClr val="bg1"/>
                </a:solidFill>
              </a:rPr>
              <a:t>Zhiliang</a:t>
            </a:r>
            <a:r>
              <a:rPr lang="en-US" sz="1000" dirty="0">
                <a:solidFill>
                  <a:schemeClr val="bg1"/>
                </a:solidFill>
              </a:rPr>
              <a:t> TIAN</a:t>
            </a:r>
            <a:r>
              <a:rPr lang="en-US" sz="1000" baseline="30000" dirty="0">
                <a:solidFill>
                  <a:schemeClr val="bg1"/>
                </a:solidFill>
              </a:rPr>
              <a:t>1,</a:t>
            </a:r>
            <a:r>
              <a:rPr lang="en-US" sz="1000" dirty="0">
                <a:solidFill>
                  <a:schemeClr val="bg1"/>
                </a:solidFill>
              </a:rPr>
              <a:t> </a:t>
            </a:r>
            <a:r>
              <a:rPr lang="en-US" sz="1000" dirty="0" err="1">
                <a:solidFill>
                  <a:schemeClr val="bg1"/>
                </a:solidFill>
              </a:rPr>
              <a:t>Jianyue</a:t>
            </a:r>
            <a:r>
              <a:rPr lang="en-US" sz="1000" dirty="0">
                <a:solidFill>
                  <a:schemeClr val="bg1"/>
                </a:solidFill>
              </a:rPr>
              <a:t> WANG</a:t>
            </a:r>
            <a:r>
              <a:rPr lang="en-US" sz="1000" baseline="30000" dirty="0">
                <a:solidFill>
                  <a:schemeClr val="bg1"/>
                </a:solidFill>
              </a:rPr>
              <a:t>2</a:t>
            </a:r>
            <a:r>
              <a:rPr lang="en-US" sz="1000" dirty="0">
                <a:solidFill>
                  <a:schemeClr val="bg1"/>
                </a:solidFill>
              </a:rPr>
              <a:t>	{</a:t>
            </a:r>
            <a:r>
              <a:rPr lang="en-US" sz="1000" dirty="0" err="1">
                <a:solidFill>
                  <a:schemeClr val="bg1"/>
                </a:solidFill>
              </a:rPr>
              <a:t>lxueaa</a:t>
            </a:r>
            <a:r>
              <a:rPr lang="en-US" sz="1000" dirty="0">
                <a:solidFill>
                  <a:schemeClr val="bg1"/>
                </a:solidFill>
              </a:rPr>
              <a:t>,</a:t>
            </a:r>
            <a:r>
              <a:rPr lang="zh-CN" altLang="en-US" sz="1000" dirty="0">
                <a:solidFill>
                  <a:schemeClr val="bg1"/>
                </a:solidFill>
              </a:rPr>
              <a:t> </a:t>
            </a:r>
            <a:r>
              <a:rPr lang="en-US" altLang="zh-CN" sz="1000" dirty="0">
                <a:solidFill>
                  <a:schemeClr val="bg1"/>
                </a:solidFill>
              </a:rPr>
              <a:t>fhanab</a:t>
            </a:r>
            <a:r>
              <a:rPr lang="en-US" sz="1000" dirty="0">
                <a:solidFill>
                  <a:schemeClr val="bg1"/>
                </a:solidFill>
              </a:rPr>
              <a:t>,</a:t>
            </a:r>
            <a:r>
              <a:rPr lang="zh-CN" altLang="en-US" sz="1000" dirty="0">
                <a:solidFill>
                  <a:schemeClr val="bg1"/>
                </a:solidFill>
              </a:rPr>
              <a:t> </a:t>
            </a:r>
            <a:r>
              <a:rPr lang="en-US" altLang="zh-CN" sz="1000" dirty="0" err="1">
                <a:solidFill>
                  <a:schemeClr val="bg1"/>
                </a:solidFill>
              </a:rPr>
              <a:t>ztianac,jwangen</a:t>
            </a:r>
            <a:r>
              <a:rPr lang="en-US" sz="1000" dirty="0">
                <a:solidFill>
                  <a:schemeClr val="bg1"/>
                </a:solidFill>
              </a:rPr>
              <a:t>}@ust.hk</a:t>
            </a:r>
          </a:p>
          <a:p>
            <a:pPr algn="ctr"/>
            <a:r>
              <a:rPr lang="en-US" sz="1000" baseline="30000" dirty="0">
                <a:solidFill>
                  <a:schemeClr val="bg1"/>
                </a:solidFill>
              </a:rPr>
              <a:t>1</a:t>
            </a:r>
            <a:r>
              <a:rPr lang="en-US" sz="1000" dirty="0">
                <a:solidFill>
                  <a:schemeClr val="bg1"/>
                </a:solidFill>
              </a:rPr>
              <a:t>: Department of Mathematics, HKUST   </a:t>
            </a:r>
            <a:r>
              <a:rPr lang="en-US" sz="1000" baseline="30000" dirty="0">
                <a:solidFill>
                  <a:schemeClr val="bg1"/>
                </a:solidFill>
              </a:rPr>
              <a:t>2</a:t>
            </a:r>
            <a:r>
              <a:rPr lang="en-US" sz="1000" dirty="0">
                <a:solidFill>
                  <a:schemeClr val="bg1"/>
                </a:solidFill>
              </a:rPr>
              <a:t>: Department of Business,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3384" cy="116081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Stock-related news can shadow the confidence and expectations of various stakeholders. From risk management to return volatility, shares or trade strategies will be adapted accordingly. Stock prices will change due to the supply-demand relationship changes, interest rates, investors, political in a dynamic macroeconomics environments.</a:t>
            </a:r>
          </a:p>
        </p:txBody>
      </p:sp>
      <p:sp>
        <p:nvSpPr>
          <p:cNvPr id="18" name="Rectangle 17"/>
          <p:cNvSpPr/>
          <p:nvPr/>
        </p:nvSpPr>
        <p:spPr>
          <a:xfrm>
            <a:off x="419606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Document-based point-wise mutual information (PMI) </a:t>
            </a:r>
          </a:p>
        </p:txBody>
      </p:sp>
      <p:sp>
        <p:nvSpPr>
          <p:cNvPr id="19" name="Rectangle 18"/>
          <p:cNvSpPr/>
          <p:nvPr/>
        </p:nvSpPr>
        <p:spPr>
          <a:xfrm>
            <a:off x="8227241"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Analysis</a:t>
            </a:r>
          </a:p>
        </p:txBody>
      </p:sp>
      <p:sp>
        <p:nvSpPr>
          <p:cNvPr id="8" name="Rectangle 7"/>
          <p:cNvSpPr/>
          <p:nvPr/>
        </p:nvSpPr>
        <p:spPr>
          <a:xfrm>
            <a:off x="171870" y="2628337"/>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Dataset</a:t>
            </a:r>
            <a:endParaRPr lang="en-US" sz="1200" dirty="0"/>
          </a:p>
        </p:txBody>
      </p:sp>
      <p:sp>
        <p:nvSpPr>
          <p:cNvPr id="11" name="Rectangle 10"/>
          <p:cNvSpPr/>
          <p:nvPr/>
        </p:nvSpPr>
        <p:spPr>
          <a:xfrm>
            <a:off x="171870" y="2893257"/>
            <a:ext cx="3793461" cy="157820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err="1"/>
              <a:t>Reddit</a:t>
            </a:r>
            <a:r>
              <a:rPr lang="en-US" altLang="zh-CN" sz="1000" b="1" dirty="0"/>
              <a:t> top news:</a:t>
            </a:r>
          </a:p>
          <a:p>
            <a:pPr algn="just"/>
            <a:r>
              <a:rPr lang="en-US" sz="1000" dirty="0"/>
              <a:t>Ranked by </a:t>
            </a:r>
            <a:r>
              <a:rPr lang="en-US" sz="1000" dirty="0" err="1"/>
              <a:t>Reddit</a:t>
            </a:r>
            <a:r>
              <a:rPr lang="en-US" sz="1000" dirty="0"/>
              <a:t> users’ votes, only the top 25 headlines are considered for a single date.  (Range:2008-06-08 to 2016-07-01).  We aim to predict the Dow Jones Industrial Average (DJIA) trend.</a:t>
            </a:r>
          </a:p>
          <a:p>
            <a:pPr algn="just"/>
            <a:r>
              <a:rPr lang="en-US" altLang="zh-CN" sz="1000" b="1" dirty="0"/>
              <a:t>Trump’s twitter:</a:t>
            </a:r>
          </a:p>
          <a:p>
            <a:pPr algn="just"/>
            <a:r>
              <a:rPr lang="en-US" sz="1000" dirty="0"/>
              <a:t>We crawl some twitters of Trump from 2009 to 2018.  </a:t>
            </a:r>
          </a:p>
          <a:p>
            <a:pPr algn="just"/>
            <a:r>
              <a:rPr lang="en-US" altLang="zh-CN" sz="1000" b="1" dirty="0"/>
              <a:t>News about apple:</a:t>
            </a:r>
          </a:p>
          <a:p>
            <a:r>
              <a:rPr lang="en-US" sz="1000" dirty="0"/>
              <a:t>The dataset here consists of Stock Value of Apple(AAPL) from 2006 to 2016 and News summary, abstract and snippets on News featuring Apple during the same period. </a:t>
            </a:r>
          </a:p>
        </p:txBody>
      </p:sp>
      <p:sp>
        <p:nvSpPr>
          <p:cNvPr id="20" name="Rectangle 19"/>
          <p:cNvSpPr/>
          <p:nvPr/>
        </p:nvSpPr>
        <p:spPr>
          <a:xfrm>
            <a:off x="8235159" y="5754191"/>
            <a:ext cx="3794332" cy="19960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Conclusion</a:t>
            </a:r>
          </a:p>
        </p:txBody>
      </p:sp>
      <p:sp>
        <p:nvSpPr>
          <p:cNvPr id="23" name="Rectangle 22"/>
          <p:cNvSpPr/>
          <p:nvPr/>
        </p:nvSpPr>
        <p:spPr>
          <a:xfrm>
            <a:off x="4188643" y="4158533"/>
            <a:ext cx="3801754"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Graph Neural Network and Optimization</a:t>
            </a:r>
          </a:p>
        </p:txBody>
      </p:sp>
      <p:sp>
        <p:nvSpPr>
          <p:cNvPr id="25" name="Rectangle 24"/>
          <p:cNvSpPr/>
          <p:nvPr/>
        </p:nvSpPr>
        <p:spPr>
          <a:xfrm>
            <a:off x="4195122" y="1444046"/>
            <a:ext cx="3803987" cy="71576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d(</a:t>
            </a:r>
            <a:r>
              <a:rPr lang="en-US" sz="1000" dirty="0" err="1"/>
              <a:t>i,j</a:t>
            </a:r>
            <a:r>
              <a:rPr lang="en-US" sz="1000" dirty="0"/>
              <a:t>): total number of articles containing word </a:t>
            </a:r>
            <a:r>
              <a:rPr lang="en-US" sz="1000" dirty="0" err="1"/>
              <a:t>i,j</a:t>
            </a:r>
            <a:r>
              <a:rPr lang="en-US" sz="1000" dirty="0"/>
              <a:t> at time t. </a:t>
            </a:r>
          </a:p>
          <a:p>
            <a:pPr algn="just"/>
            <a:r>
              <a:rPr lang="en-US" sz="1000" dirty="0"/>
              <a:t>d(</a:t>
            </a:r>
            <a:r>
              <a:rPr lang="en-US" sz="1000" dirty="0" err="1"/>
              <a:t>i</a:t>
            </a:r>
            <a:r>
              <a:rPr lang="en-US" sz="1000" dirty="0"/>
              <a:t>): the total number of articles containing </a:t>
            </a:r>
            <a:r>
              <a:rPr lang="en-US" sz="1000" dirty="0" err="1"/>
              <a:t>i</a:t>
            </a:r>
            <a:r>
              <a:rPr lang="en-US" sz="1000" dirty="0"/>
              <a:t>.</a:t>
            </a:r>
          </a:p>
          <a:p>
            <a:pPr algn="just"/>
            <a:endParaRPr lang="en-US" sz="1000" dirty="0"/>
          </a:p>
          <a:p>
            <a:pPr algn="just"/>
            <a:endParaRPr lang="en-US" sz="1000" dirty="0"/>
          </a:p>
        </p:txBody>
      </p:sp>
      <p:sp>
        <p:nvSpPr>
          <p:cNvPr id="26" name="Rectangle 25"/>
          <p:cNvSpPr/>
          <p:nvPr/>
        </p:nvSpPr>
        <p:spPr>
          <a:xfrm>
            <a:off x="8227242" y="5999349"/>
            <a:ext cx="3794332" cy="82734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We conduct a series of experiments to apply </a:t>
            </a:r>
            <a:r>
              <a:rPr lang="en-US" sz="900" dirty="0" err="1"/>
              <a:t>DynamicGNN</a:t>
            </a:r>
            <a:r>
              <a:rPr lang="en-US" sz="900" dirty="0"/>
              <a:t> to stock trend prediction. The results show both </a:t>
            </a:r>
            <a:r>
              <a:rPr lang="en-US" sz="900" dirty="0" err="1"/>
              <a:t>DynamicGCN</a:t>
            </a:r>
            <a:r>
              <a:rPr lang="en-US" sz="900" dirty="0"/>
              <a:t> and </a:t>
            </a:r>
            <a:r>
              <a:rPr lang="en-US" sz="900" dirty="0" err="1"/>
              <a:t>DynamicGIN</a:t>
            </a:r>
            <a:r>
              <a:rPr lang="en-US" sz="900" dirty="0"/>
              <a:t> are effective compared to machine learning method given limited </a:t>
            </a:r>
            <a:r>
              <a:rPr lang="en-US" sz="900" dirty="0" err="1"/>
              <a:t>data.As</a:t>
            </a:r>
            <a:r>
              <a:rPr lang="en-US" sz="900" dirty="0"/>
              <a:t> far as we know, adopting dynamic graph embedding into finance industries with twitter data have great potential. </a:t>
            </a:r>
          </a:p>
        </p:txBody>
      </p:sp>
      <p:sp>
        <p:nvSpPr>
          <p:cNvPr id="3" name="Rounded Rectangle 2"/>
          <p:cNvSpPr/>
          <p:nvPr/>
        </p:nvSpPr>
        <p:spPr>
          <a:xfrm>
            <a:off x="5278518" y="3832200"/>
            <a:ext cx="1816937" cy="239216"/>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b="1" dirty="0" err="1"/>
              <a:t>DynamicGNN</a:t>
            </a:r>
            <a:r>
              <a:rPr lang="en-US" sz="1100" b="1" dirty="0"/>
              <a:t> framework</a:t>
            </a:r>
            <a:endParaRPr lang="en-US" sz="1100" dirty="0"/>
          </a:p>
        </p:txBody>
      </p:sp>
      <p:sp>
        <p:nvSpPr>
          <p:cNvPr id="33" name="Rectangle 32"/>
          <p:cNvSpPr/>
          <p:nvPr/>
        </p:nvSpPr>
        <p:spPr>
          <a:xfrm>
            <a:off x="175846" y="5921324"/>
            <a:ext cx="3796448" cy="93667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a:t>Data Preprocessing</a:t>
            </a:r>
          </a:p>
          <a:p>
            <a:pPr algn="just"/>
            <a:r>
              <a:rPr lang="en-US" altLang="zh-CN" sz="1000" b="1" dirty="0"/>
              <a:t>Stop word</a:t>
            </a:r>
          </a:p>
          <a:p>
            <a:pPr algn="just"/>
            <a:r>
              <a:rPr lang="en-US" altLang="zh-CN" sz="1000" dirty="0"/>
              <a:t>Words that appears too often gives no information: “a”, ”the”.</a:t>
            </a:r>
          </a:p>
          <a:p>
            <a:pPr algn="just"/>
            <a:r>
              <a:rPr lang="en-US" altLang="zh-CN" sz="1000" b="1" dirty="0"/>
              <a:t>Word stemming</a:t>
            </a:r>
          </a:p>
          <a:p>
            <a:r>
              <a:rPr lang="en-US" altLang="zh-CN" sz="1000" dirty="0"/>
              <a:t>Word with the same meaning or root. Transfer them to the initial root word:  “work”, ”works”, ”worked”</a:t>
            </a:r>
          </a:p>
        </p:txBody>
      </p:sp>
      <p:sp>
        <p:nvSpPr>
          <p:cNvPr id="32" name="Rectangle 31"/>
          <p:cNvSpPr/>
          <p:nvPr/>
        </p:nvSpPr>
        <p:spPr>
          <a:xfrm>
            <a:off x="171870" y="4471464"/>
            <a:ext cx="3800424" cy="144985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b="1" dirty="0"/>
              <a:t>Data Cleaning</a:t>
            </a:r>
          </a:p>
          <a:p>
            <a:r>
              <a:rPr lang="en-US" altLang="zh-CN" sz="1000" dirty="0"/>
              <a:t>m days of time series input to predict the stock price of the next day n x n dimension adjacent matrices for each day, n is the number of all the words in m days  </a:t>
            </a:r>
          </a:p>
          <a:p>
            <a:r>
              <a:rPr lang="en-US" altLang="zh-CN" sz="1000" dirty="0"/>
              <a:t>Setting for each dataset</a:t>
            </a:r>
          </a:p>
          <a:p>
            <a:pPr algn="just"/>
            <a:r>
              <a:rPr lang="en-US" altLang="zh-CN" sz="1000" b="1" dirty="0" err="1"/>
              <a:t>Reddit</a:t>
            </a:r>
            <a:r>
              <a:rPr lang="en-US" altLang="zh-CN" sz="1000" b="1" dirty="0"/>
              <a:t>: </a:t>
            </a:r>
            <a:r>
              <a:rPr lang="en-US" altLang="zh-CN" sz="1000" dirty="0"/>
              <a:t>m=7. n: 7*25 articles to predict DJIA goes up or down.</a:t>
            </a:r>
          </a:p>
          <a:p>
            <a:pPr algn="just"/>
            <a:r>
              <a:rPr lang="en-US" altLang="zh-CN" sz="1000" b="1" dirty="0"/>
              <a:t>Trump: </a:t>
            </a:r>
            <a:r>
              <a:rPr lang="en-US" altLang="zh-CN" sz="1000" dirty="0"/>
              <a:t>m=7. n: twitter in 7 days to predict DJIA goes up or down.</a:t>
            </a:r>
          </a:p>
          <a:p>
            <a:pPr algn="just"/>
            <a:r>
              <a:rPr lang="en-US" altLang="zh-CN" sz="1000" b="1" dirty="0"/>
              <a:t>Apple: </a:t>
            </a:r>
            <a:r>
              <a:rPr lang="en-US" altLang="zh-CN" sz="1000" dirty="0"/>
              <a:t>m=2. n: words from 2*7 days of news summaries. We predict whether the AAPL goes up or down.</a:t>
            </a:r>
          </a:p>
        </p:txBody>
      </p:sp>
      <p:pic>
        <p:nvPicPr>
          <p:cNvPr id="1026" name="Picture 2" descr="https://lh3.googleusercontent.com/UifzfxgV-9tIMtt6gfnSq778_SXWf4jUZZQEP05JGl_oqKAkTQ8Ybea3-CkiJkGgNnEVUKpRVX6hSceUYxNUc05AdIiYFAv8z7oQbgYZPnEgH6nsluq6OqpmWf3KvFkqkwrbMyZncm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534" y="1834094"/>
            <a:ext cx="1224817" cy="33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GLTYKXY8zAZJzF5JXLXFxxmQn8IXAtWS4b_EIcWZGinepz7BFRcmZqz9FxUUcSgFaBvz7lKH_9uub5ujy2OKaNzbPWkqkt-81icrJ5XESFTn532GbaGGUL__TRcJ7LBYDxAsz7_dO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606" y="1807030"/>
            <a:ext cx="1634309" cy="3532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4203041" y="2246567"/>
            <a:ext cx="3787356" cy="1576359"/>
          </a:xfrm>
          <a:prstGeom prst="rect">
            <a:avLst/>
          </a:prstGeom>
        </p:spPr>
      </p:pic>
      <p:pic>
        <p:nvPicPr>
          <p:cNvPr id="6" name="Picture 5"/>
          <p:cNvPicPr>
            <a:picLocks noChangeAspect="1"/>
          </p:cNvPicPr>
          <p:nvPr/>
        </p:nvPicPr>
        <p:blipFill>
          <a:blip r:embed="rId6"/>
          <a:stretch>
            <a:fillRect/>
          </a:stretch>
        </p:blipFill>
        <p:spPr>
          <a:xfrm>
            <a:off x="4174448" y="4484194"/>
            <a:ext cx="3815949" cy="1801317"/>
          </a:xfrm>
          <a:prstGeom prst="rect">
            <a:avLst/>
          </a:prstGeom>
        </p:spPr>
      </p:pic>
      <p:pic>
        <p:nvPicPr>
          <p:cNvPr id="1032" name="Picture 8" descr="https://lh4.googleusercontent.com/fxwuY3YsI1ZMLHmMSrVjy83TFYru_9xj1UfwtP4850mwJEOS5i5u3RetMzJzD9QSomhg85yCRzDBQH2VE5PLFiIg1ihCg7m_F7xfnI7XC1CtWKBIvwW-3vrM54KGuMx_jNZDUX5q9u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0351" y="6383554"/>
            <a:ext cx="1340354" cy="4027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4.googleusercontent.com/rMZyBgtkgOfwDGlOQMsnzK3N0m2H6mOnRAFyBSbpuqz2p07k59owpE5jo20Lb0he4L1KtAYKSuIXyJumWudhBZdbMvtdZh8DMOTIlnnhTDA6wc31sFDtqgk85AR3FPm2AAKkywZ--I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7236" y="1484774"/>
            <a:ext cx="3794338" cy="14399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9"/>
          <a:stretch>
            <a:fillRect/>
          </a:stretch>
        </p:blipFill>
        <p:spPr>
          <a:xfrm>
            <a:off x="8241252" y="2760797"/>
            <a:ext cx="2713964" cy="1881458"/>
          </a:xfrm>
          <a:prstGeom prst="rect">
            <a:avLst/>
          </a:prstGeom>
        </p:spPr>
      </p:pic>
      <p:sp>
        <p:nvSpPr>
          <p:cNvPr id="12" name="Rectangle 11"/>
          <p:cNvSpPr/>
          <p:nvPr/>
        </p:nvSpPr>
        <p:spPr>
          <a:xfrm>
            <a:off x="10969232" y="2760797"/>
            <a:ext cx="1047489" cy="1615827"/>
          </a:xfrm>
          <a:prstGeom prst="rect">
            <a:avLst/>
          </a:prstGeom>
        </p:spPr>
        <p:txBody>
          <a:bodyPr wrap="square">
            <a:spAutoFit/>
          </a:bodyPr>
          <a:lstStyle/>
          <a:p>
            <a:r>
              <a:rPr lang="en-US" sz="900" dirty="0"/>
              <a:t>“Thank you Brock – it is my honor.  We (@FEMA) have never had the support that we have had from this President.  @</a:t>
            </a:r>
            <a:r>
              <a:rPr lang="en-US" sz="900" dirty="0" err="1"/>
              <a:t>FEMABrock</a:t>
            </a:r>
            <a:r>
              <a:rPr lang="en-US" sz="900" dirty="0"/>
              <a:t>.  – Sat Sep 15 20:41:45 +0000 2018</a:t>
            </a:r>
          </a:p>
        </p:txBody>
      </p:sp>
      <p:sp>
        <p:nvSpPr>
          <p:cNvPr id="16" name="Rectangle 15"/>
          <p:cNvSpPr/>
          <p:nvPr/>
        </p:nvSpPr>
        <p:spPr>
          <a:xfrm>
            <a:off x="8192552" y="4584640"/>
            <a:ext cx="3836940" cy="1169551"/>
          </a:xfrm>
          <a:prstGeom prst="rect">
            <a:avLst/>
          </a:prstGeom>
        </p:spPr>
        <p:txBody>
          <a:bodyPr wrap="square">
            <a:spAutoFit/>
          </a:bodyPr>
          <a:lstStyle/>
          <a:p>
            <a:r>
              <a:rPr lang="en-US" sz="1000" dirty="0"/>
              <a:t>More datasets to evaluation</a:t>
            </a:r>
          </a:p>
          <a:p>
            <a:r>
              <a:rPr lang="en-US" sz="1000" dirty="0"/>
              <a:t>Instead of a particular stock, we can try more indices such as SNP, MSCI World, FTSE All-World, etc.</a:t>
            </a:r>
          </a:p>
          <a:p>
            <a:r>
              <a:rPr lang="en-US" sz="1000" dirty="0"/>
              <a:t>More possibilities to explore</a:t>
            </a:r>
          </a:p>
          <a:p>
            <a:r>
              <a:rPr lang="en-US" sz="1000" dirty="0"/>
              <a:t>We have implemented </a:t>
            </a:r>
            <a:r>
              <a:rPr lang="en-US" sz="1000" dirty="0" err="1"/>
              <a:t>DynamicGIN</a:t>
            </a:r>
            <a:r>
              <a:rPr lang="en-US" sz="1000" dirty="0"/>
              <a:t>, however, we might have tried the combination of other variants of the state-of-the-art neural networks given more time</a:t>
            </a:r>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4138</TotalTime>
  <Words>552</Words>
  <Application>Microsoft Office PowerPoint</Application>
  <PresentationFormat>寬螢幕</PresentationFormat>
  <Paragraphs>37</Paragraphs>
  <Slides>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Calibri Light</vt:lpstr>
      <vt:lpstr>Office Theme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FENG HAN</cp:lastModifiedBy>
  <cp:revision>114</cp:revision>
  <dcterms:created xsi:type="dcterms:W3CDTF">2017-03-11T12:28:27Z</dcterms:created>
  <dcterms:modified xsi:type="dcterms:W3CDTF">2019-12-14T13:13:29Z</dcterms:modified>
</cp:coreProperties>
</file>