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83" autoAdjust="0"/>
    <p:restoredTop sz="94541"/>
  </p:normalViewPr>
  <p:slideViewPr>
    <p:cSldViewPr snapToGrid="0" snapToObjects="1">
      <p:cViewPr varScale="1">
        <p:scale>
          <a:sx n="118" d="100"/>
          <a:sy n="118" d="100"/>
        </p:scale>
        <p:origin x="931" y="86"/>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6380O </a:t>
            </a:r>
            <a:r>
              <a:rPr lang="en-US" dirty="0"/>
              <a:t>Project 2</a:t>
            </a:r>
            <a:r>
              <a:rPr lang="en-US" altLang="zh-CN" dirty="0">
                <a:solidFill>
                  <a:schemeClr val="bg1"/>
                </a:solidFill>
              </a:rPr>
              <a:t>: </a:t>
            </a:r>
            <a:r>
              <a:rPr lang="en-US" altLang="zh-CN" dirty="0"/>
              <a:t>Great Challenges of Reproducible Training of CNNs</a:t>
            </a:r>
          </a:p>
          <a:p>
            <a:pPr algn="ctr"/>
            <a:r>
              <a:rPr lang="en-US" altLang="zh-CN" sz="1000" dirty="0">
                <a:solidFill>
                  <a:schemeClr val="accent3">
                    <a:lumMod val="20000"/>
                    <a:lumOff val="80000"/>
                  </a:schemeClr>
                </a:solidFill>
                <a:cs typeface="Arial" pitchFamily="34" charset="0"/>
              </a:rPr>
              <a:t>Wang </a:t>
            </a:r>
            <a:r>
              <a:rPr lang="en-US" altLang="zh-CN" sz="1000" dirty="0" err="1">
                <a:solidFill>
                  <a:schemeClr val="accent3">
                    <a:lumMod val="20000"/>
                    <a:lumOff val="80000"/>
                  </a:schemeClr>
                </a:solidFill>
                <a:cs typeface="Arial" pitchFamily="34" charset="0"/>
              </a:rPr>
              <a:t>Qicheng</a:t>
            </a:r>
            <a:r>
              <a:rPr lang="en-US" altLang="zh-CN" sz="1000" dirty="0">
                <a:solidFill>
                  <a:schemeClr val="accent3">
                    <a:lumMod val="20000"/>
                    <a:lumOff val="80000"/>
                  </a:schemeClr>
                </a:solidFill>
                <a:cs typeface="Arial" pitchFamily="34" charset="0"/>
              </a:rPr>
              <a:t>, Department of </a:t>
            </a:r>
            <a:r>
              <a:rPr lang="en-US" altLang="zh-CN" sz="1000" dirty="0" err="1">
                <a:solidFill>
                  <a:schemeClr val="accent3">
                    <a:lumMod val="20000"/>
                    <a:lumOff val="80000"/>
                  </a:schemeClr>
                </a:solidFill>
                <a:cs typeface="Arial" pitchFamily="34" charset="0"/>
              </a:rPr>
              <a:t>Mathmatics</a:t>
            </a:r>
            <a:r>
              <a:rPr lang="en-US" altLang="zh-CN" sz="1000" dirty="0">
                <a:solidFill>
                  <a:schemeClr val="accent3">
                    <a:lumMod val="20000"/>
                    <a:lumOff val="80000"/>
                  </a:schemeClr>
                </a:solidFill>
                <a:cs typeface="Arial" pitchFamily="34" charset="0"/>
              </a:rPr>
              <a:t>, HKUST</a:t>
            </a:r>
          </a:p>
          <a:p>
            <a:pPr algn="ctr"/>
            <a:r>
              <a:rPr lang="en-US" altLang="zh-CN" sz="1000" dirty="0">
                <a:solidFill>
                  <a:schemeClr val="accent3">
                    <a:lumMod val="20000"/>
                    <a:lumOff val="80000"/>
                  </a:schemeClr>
                </a:solidFill>
                <a:cs typeface="Arial" pitchFamily="34" charset="0"/>
              </a:rPr>
              <a:t>qwangch@connect.ust.hk</a:t>
            </a:r>
          </a:p>
        </p:txBody>
      </p:sp>
      <p:sp>
        <p:nvSpPr>
          <p:cNvPr id="9" name="Rectangle 8"/>
          <p:cNvSpPr/>
          <p:nvPr/>
        </p:nvSpPr>
        <p:spPr>
          <a:xfrm>
            <a:off x="40630" y="1027101"/>
            <a:ext cx="261094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40630" y="1292020"/>
            <a:ext cx="2610942" cy="235338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The numbers of parameters in deep neural networks are often far more than the training samples. However, unlike traditional statistical learning, it seems that deep learning does not exhibit overfitting. To get a better understanding of this phenomena, </a:t>
            </a:r>
            <a:r>
              <a:rPr lang="en-US" altLang="zh-CN" sz="1000" dirty="0"/>
              <a:t>I</a:t>
            </a:r>
            <a:r>
              <a:rPr lang="en-US" sz="1000" dirty="0"/>
              <a:t> re-implement some experiments in [1, 2]. In the first experiment (section 2), I apply some modifications to the CIFAR-10 dataset and then train ResNet-18 to fit these datasets. In the second experiment (section 4), I train CNN on CIFAR-10 classification problem. I increase the number of parameters gradually and record the related loss and classification accuracy. </a:t>
            </a:r>
          </a:p>
        </p:txBody>
      </p:sp>
      <p:sp>
        <p:nvSpPr>
          <p:cNvPr id="8" name="Rectangle 7"/>
          <p:cNvSpPr/>
          <p:nvPr/>
        </p:nvSpPr>
        <p:spPr>
          <a:xfrm>
            <a:off x="49959" y="3707814"/>
            <a:ext cx="2606142" cy="28816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Exp 1: Capacity of neural network</a:t>
            </a:r>
            <a:endParaRPr lang="en-US" sz="1200" dirty="0"/>
          </a:p>
        </p:txBody>
      </p:sp>
      <p:sp>
        <p:nvSpPr>
          <p:cNvPr id="11" name="Rectangle 10"/>
          <p:cNvSpPr/>
          <p:nvPr/>
        </p:nvSpPr>
        <p:spPr>
          <a:xfrm>
            <a:off x="49959" y="3972734"/>
            <a:ext cx="2606142" cy="283649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To test the capacity of deep neural network, I use ResNet-18 to fit the standard and modified CIFAR-10 datasets. As in [2], I run my experiments with the following modifications of the labels and input images:</a:t>
            </a:r>
          </a:p>
          <a:p>
            <a:pPr algn="just"/>
            <a:r>
              <a:rPr lang="en-US" sz="1000" b="1" dirty="0"/>
              <a:t>True labels</a:t>
            </a:r>
            <a:r>
              <a:rPr lang="en-US" sz="1000" dirty="0"/>
              <a:t>: the original dataset without modification.</a:t>
            </a:r>
          </a:p>
          <a:p>
            <a:pPr algn="just"/>
            <a:r>
              <a:rPr lang="en-US" sz="1000" b="1" dirty="0"/>
              <a:t>Partially corrupted labels</a:t>
            </a:r>
            <a:r>
              <a:rPr lang="en-US" sz="1000" dirty="0"/>
              <a:t>: independently with probability p, the label of each image is</a:t>
            </a:r>
          </a:p>
          <a:p>
            <a:pPr algn="just"/>
            <a:r>
              <a:rPr lang="en-US" sz="1000" dirty="0"/>
              <a:t>corrupted as a uniform random class.</a:t>
            </a:r>
          </a:p>
          <a:p>
            <a:pPr algn="just"/>
            <a:r>
              <a:rPr lang="en-US" sz="1000" b="1" dirty="0"/>
              <a:t>Shuffled pixels</a:t>
            </a:r>
            <a:r>
              <a:rPr lang="en-US" sz="1000" dirty="0"/>
              <a:t>: a random permutation of the pixels is chosen and then the same permutation is applied to all the images in both training and test set.</a:t>
            </a:r>
          </a:p>
          <a:p>
            <a:pPr algn="just"/>
            <a:r>
              <a:rPr lang="en-US" sz="1000" b="1" dirty="0"/>
              <a:t>Random pixels</a:t>
            </a:r>
            <a:r>
              <a:rPr lang="en-US" sz="1000" dirty="0"/>
              <a:t>: a different random permutation is applied to each image independently.</a:t>
            </a:r>
          </a:p>
        </p:txBody>
      </p:sp>
      <p:sp>
        <p:nvSpPr>
          <p:cNvPr id="14" name="Rectangle 13"/>
          <p:cNvSpPr/>
          <p:nvPr/>
        </p:nvSpPr>
        <p:spPr>
          <a:xfrm>
            <a:off x="7088366" y="1302810"/>
            <a:ext cx="5063005" cy="81894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Fig 4 and 5 show that the loss value is severely overfitted. When the number of parameters exceeds that of training samples, the training loss quickly drops but the test loss grows in a reverse direction. This conforms with the traditional wisdom that over-parameterized models tend to overfit. However, the test accuracy doesn’t show such trend. It keeps going up with the training accuracy, indicating that the model is still well better with </a:t>
            </a:r>
            <a:r>
              <a:rPr lang="en-US" sz="1000" dirty="0" err="1"/>
              <a:t>overmany</a:t>
            </a:r>
            <a:r>
              <a:rPr lang="en-US" sz="1000" dirty="0"/>
              <a:t> parameters.</a:t>
            </a:r>
          </a:p>
        </p:txBody>
      </p:sp>
      <p:sp>
        <p:nvSpPr>
          <p:cNvPr id="20" name="Rectangle 19"/>
          <p:cNvSpPr/>
          <p:nvPr/>
        </p:nvSpPr>
        <p:spPr>
          <a:xfrm>
            <a:off x="7125386" y="3468330"/>
            <a:ext cx="5025226"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a:t>
            </a:r>
            <a:r>
              <a:rPr lang="en-US" altLang="zh-CN" sz="1200" dirty="0"/>
              <a:t>Analysis</a:t>
            </a:r>
            <a:r>
              <a:rPr lang="zh-CN" altLang="en-US" sz="1200" dirty="0"/>
              <a:t> </a:t>
            </a:r>
            <a:r>
              <a:rPr lang="en-US" altLang="zh-CN" sz="1200" dirty="0"/>
              <a:t>&amp;</a:t>
            </a:r>
            <a:r>
              <a:rPr lang="zh-CN" altLang="en-US" sz="1200" dirty="0"/>
              <a:t> </a:t>
            </a:r>
            <a:r>
              <a:rPr lang="en-US" altLang="zh-CN" sz="1200" dirty="0"/>
              <a:t>Conclusion</a:t>
            </a:r>
            <a:endParaRPr lang="en-US" sz="1200" dirty="0"/>
          </a:p>
        </p:txBody>
      </p:sp>
      <mc:AlternateContent xmlns:mc="http://schemas.openxmlformats.org/markup-compatibility/2006" xmlns:a14="http://schemas.microsoft.com/office/drawing/2010/main">
        <mc:Choice Requires="a14">
          <p:sp>
            <p:nvSpPr>
              <p:cNvPr id="22" name="Rectangle 21"/>
              <p:cNvSpPr/>
              <p:nvPr/>
            </p:nvSpPr>
            <p:spPr>
              <a:xfrm>
                <a:off x="2724840" y="4691334"/>
                <a:ext cx="4317439" cy="211789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I follow [1] and adopt an all-convolution architecture. Specifically, I first put together five convolutional layers, then connect the last one to a fully connected layer which has ten outputs, and take them as the model output. For the input channel of the first layer and the output channel of the last one, I fix them as three. The kernel is applied with stride 1 and without any padding.</a:t>
                </a:r>
              </a:p>
              <a:p>
                <a:pPr algn="just"/>
                <a:r>
                  <a:rPr lang="en-US" altLang="zh-CN" sz="1000" dirty="0"/>
                  <a:t>To vary the number of parameters, I change the number of channels, n, and the size, s, of kernels used in convolution. To simplify the setting, I make all the internal channels among those convolutional layers have the same number. As each channel of each layer has its own kernel, the number of kernel parameters is </a:t>
                </a:r>
                <a14:m>
                  <m:oMath xmlns:m="http://schemas.openxmlformats.org/officeDocument/2006/math">
                    <m:d>
                      <m:dPr>
                        <m:ctrlPr>
                          <a:rPr lang="en-US" altLang="zh-CN" sz="1000" b="0" i="1" smtClean="0">
                            <a:latin typeface="Cambria Math" panose="02040503050406030204" pitchFamily="18" charset="0"/>
                          </a:rPr>
                        </m:ctrlPr>
                      </m:dPr>
                      <m:e>
                        <m:r>
                          <a:rPr lang="en-US" altLang="zh-CN" sz="1000" b="0" i="1" smtClean="0">
                            <a:latin typeface="Cambria Math" panose="02040503050406030204" pitchFamily="18" charset="0"/>
                          </a:rPr>
                          <m:t>3</m:t>
                        </m:r>
                        <m:sSup>
                          <m:sSupPr>
                            <m:ctrlPr>
                              <a:rPr lang="en-US" altLang="zh-CN" sz="1000" b="0" i="1" smtClean="0">
                                <a:latin typeface="Cambria Math" panose="02040503050406030204" pitchFamily="18" charset="0"/>
                              </a:rPr>
                            </m:ctrlPr>
                          </m:sSupPr>
                          <m:e>
                            <m:r>
                              <a:rPr lang="en-US" altLang="zh-CN" sz="1000" b="0" i="1" smtClean="0">
                                <a:latin typeface="Cambria Math" panose="02040503050406030204" pitchFamily="18" charset="0"/>
                              </a:rPr>
                              <m:t>𝑛</m:t>
                            </m:r>
                          </m:e>
                          <m:sup>
                            <m:r>
                              <a:rPr lang="en-US" altLang="zh-CN" sz="1000" b="0" i="1" smtClean="0">
                                <a:latin typeface="Cambria Math" panose="02040503050406030204" pitchFamily="18" charset="0"/>
                              </a:rPr>
                              <m:t>2</m:t>
                            </m:r>
                          </m:sup>
                        </m:sSup>
                        <m:r>
                          <a:rPr lang="en-US" altLang="zh-CN" sz="1000" b="0" i="1" smtClean="0">
                            <a:latin typeface="Cambria Math" panose="02040503050406030204" pitchFamily="18" charset="0"/>
                          </a:rPr>
                          <m:t>+6</m:t>
                        </m:r>
                        <m:r>
                          <a:rPr lang="en-US" altLang="zh-CN" sz="1000" b="0" i="1" smtClean="0">
                            <a:latin typeface="Cambria Math" panose="02040503050406030204" pitchFamily="18" charset="0"/>
                          </a:rPr>
                          <m:t>𝑛</m:t>
                        </m:r>
                      </m:e>
                    </m:d>
                    <m:sSup>
                      <m:sSupPr>
                        <m:ctrlPr>
                          <a:rPr lang="en-US" altLang="zh-CN" sz="1000" b="0" i="1" smtClean="0">
                            <a:latin typeface="Cambria Math" panose="02040503050406030204" pitchFamily="18" charset="0"/>
                          </a:rPr>
                        </m:ctrlPr>
                      </m:sSupPr>
                      <m:e>
                        <m:r>
                          <a:rPr lang="en-US" altLang="zh-CN" sz="1000" b="0" i="1" smtClean="0">
                            <a:latin typeface="Cambria Math" panose="02040503050406030204" pitchFamily="18" charset="0"/>
                          </a:rPr>
                          <m:t>𝑠</m:t>
                        </m:r>
                      </m:e>
                      <m:sup>
                        <m:r>
                          <a:rPr lang="en-US" altLang="zh-CN" sz="1000" b="0" i="1" smtClean="0">
                            <a:latin typeface="Cambria Math" panose="02040503050406030204" pitchFamily="18" charset="0"/>
                          </a:rPr>
                          <m:t>2</m:t>
                        </m:r>
                      </m:sup>
                    </m:sSup>
                  </m:oMath>
                </a14:m>
                <a:r>
                  <a:rPr lang="en-US" altLang="zh-CN" sz="1000" dirty="0"/>
                  <a:t>. The fully connected layer has input of size </a:t>
                </a:r>
                <a14:m>
                  <m:oMath xmlns:m="http://schemas.openxmlformats.org/officeDocument/2006/math">
                    <m:sSup>
                      <m:sSupPr>
                        <m:ctrlPr>
                          <a:rPr lang="en-US" altLang="zh-CN" sz="1000" b="0" i="1" smtClean="0">
                            <a:latin typeface="Cambria Math" panose="02040503050406030204" pitchFamily="18" charset="0"/>
                          </a:rPr>
                        </m:ctrlPr>
                      </m:sSupPr>
                      <m:e>
                        <m:r>
                          <a:rPr lang="en-US" altLang="zh-CN" sz="1000" i="1">
                            <a:latin typeface="Cambria Math" panose="02040503050406030204" pitchFamily="18" charset="0"/>
                          </a:rPr>
                          <m:t>[32−5(</m:t>
                        </m:r>
                        <m:r>
                          <a:rPr lang="en-US" altLang="zh-CN" sz="1000" i="1">
                            <a:latin typeface="Cambria Math" panose="02040503050406030204" pitchFamily="18" charset="0"/>
                          </a:rPr>
                          <m:t>𝑠</m:t>
                        </m:r>
                        <m:r>
                          <a:rPr lang="en-US" altLang="zh-CN" sz="1000" i="1">
                            <a:latin typeface="Cambria Math" panose="02040503050406030204" pitchFamily="18" charset="0"/>
                          </a:rPr>
                          <m:t>−1)]</m:t>
                        </m:r>
                      </m:e>
                      <m:sup>
                        <m:r>
                          <a:rPr lang="en-US" altLang="zh-CN" sz="1000" b="0" i="1" smtClean="0">
                            <a:latin typeface="Cambria Math" panose="02040503050406030204" pitchFamily="18" charset="0"/>
                          </a:rPr>
                          <m:t>2</m:t>
                        </m:r>
                      </m:sup>
                    </m:sSup>
                  </m:oMath>
                </a14:m>
                <a:r>
                  <a:rPr lang="en-US" altLang="zh-CN" sz="1000" dirty="0"/>
                  <a:t> because the image size is 32x32 and each convolutional layer will reduce the size by </a:t>
                </a:r>
                <a14:m>
                  <m:oMath xmlns:m="http://schemas.openxmlformats.org/officeDocument/2006/math">
                    <m:r>
                      <a:rPr lang="en-US" altLang="zh-CN" sz="1000" b="0" i="1" smtClean="0">
                        <a:latin typeface="Cambria Math" panose="02040503050406030204" pitchFamily="18" charset="0"/>
                      </a:rPr>
                      <m:t>𝑠</m:t>
                    </m:r>
                    <m:r>
                      <a:rPr lang="en-US" altLang="zh-CN" sz="1000" b="0" i="1" smtClean="0">
                        <a:latin typeface="Cambria Math" panose="02040503050406030204" pitchFamily="18" charset="0"/>
                      </a:rPr>
                      <m:t>−1. 1∙</m:t>
                    </m:r>
                    <m:sSup>
                      <m:sSupPr>
                        <m:ctrlPr>
                          <a:rPr lang="en-US" altLang="zh-CN" sz="1000" b="0" i="1" smtClean="0">
                            <a:latin typeface="Cambria Math" panose="02040503050406030204" pitchFamily="18" charset="0"/>
                            <a:ea typeface="Cambria Math" panose="02040503050406030204" pitchFamily="18" charset="0"/>
                          </a:rPr>
                        </m:ctrlPr>
                      </m:sSupPr>
                      <m:e>
                        <m:r>
                          <a:rPr lang="en-US" altLang="zh-CN" sz="1000" b="0" i="1" smtClean="0">
                            <a:latin typeface="Cambria Math" panose="02040503050406030204" pitchFamily="18" charset="0"/>
                            <a:ea typeface="Cambria Math" panose="02040503050406030204" pitchFamily="18" charset="0"/>
                          </a:rPr>
                          <m:t>(37−5</m:t>
                        </m:r>
                        <m:r>
                          <a:rPr lang="en-US" altLang="zh-CN" sz="1000" b="0" i="1" smtClean="0">
                            <a:latin typeface="Cambria Math" panose="02040503050406030204" pitchFamily="18" charset="0"/>
                            <a:ea typeface="Cambria Math" panose="02040503050406030204" pitchFamily="18" charset="0"/>
                          </a:rPr>
                          <m:t>𝑠</m:t>
                        </m:r>
                        <m:r>
                          <a:rPr lang="en-US" altLang="zh-CN" sz="1000" b="0" i="1" smtClean="0">
                            <a:latin typeface="Cambria Math" panose="02040503050406030204" pitchFamily="18" charset="0"/>
                            <a:ea typeface="Cambria Math" panose="02040503050406030204" pitchFamily="18" charset="0"/>
                          </a:rPr>
                          <m:t>)</m:t>
                        </m:r>
                      </m:e>
                      <m:sup>
                        <m:r>
                          <a:rPr lang="en-US" altLang="zh-CN" sz="1000" b="0" i="1" smtClean="0">
                            <a:latin typeface="Cambria Math" panose="02040503050406030204" pitchFamily="18" charset="0"/>
                            <a:ea typeface="Cambria Math" panose="02040503050406030204" pitchFamily="18" charset="0"/>
                          </a:rPr>
                          <m:t>2</m:t>
                        </m:r>
                      </m:sup>
                    </m:sSup>
                  </m:oMath>
                </a14:m>
                <a:r>
                  <a:rPr lang="en-US" altLang="zh-CN" sz="1000" dirty="0"/>
                  <a:t>. Henceforth, I control the number of parameters through n and s.</a:t>
                </a:r>
              </a:p>
            </p:txBody>
          </p:sp>
        </mc:Choice>
        <mc:Fallback xmlns="">
          <p:sp>
            <p:nvSpPr>
              <p:cNvPr id="22" name="Rectangle 21"/>
              <p:cNvSpPr>
                <a:spLocks noRot="1" noChangeAspect="1" noMove="1" noResize="1" noEditPoints="1" noAdjustHandles="1" noChangeArrowheads="1" noChangeShapeType="1" noTextEdit="1"/>
              </p:cNvSpPr>
              <p:nvPr/>
            </p:nvSpPr>
            <p:spPr>
              <a:xfrm>
                <a:off x="2724840" y="4691334"/>
                <a:ext cx="4317439" cy="2117898"/>
              </a:xfrm>
              <a:prstGeom prst="rect">
                <a:avLst/>
              </a:prstGeom>
              <a:blipFill>
                <a:blip r:embed="rId3"/>
                <a:stretch>
                  <a:fillRect b="-573"/>
                </a:stretch>
              </a:blipFill>
              <a:ln>
                <a:solidFill>
                  <a:srgbClr val="7030A0"/>
                </a:solidFill>
              </a:ln>
            </p:spPr>
            <p:txBody>
              <a:bodyPr/>
              <a:lstStyle/>
              <a:p>
                <a:r>
                  <a:rPr lang="zh-CN" altLang="en-US">
                    <a:noFill/>
                  </a:rPr>
                  <a:t> </a:t>
                </a:r>
              </a:p>
            </p:txBody>
          </p:sp>
        </mc:Fallback>
      </mc:AlternateContent>
      <p:sp>
        <p:nvSpPr>
          <p:cNvPr id="26" name="Rectangle 25"/>
          <p:cNvSpPr/>
          <p:nvPr/>
        </p:nvSpPr>
        <p:spPr>
          <a:xfrm>
            <a:off x="7125388" y="3741803"/>
            <a:ext cx="5025220" cy="200062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a:t>Exp 1</a:t>
            </a:r>
            <a:r>
              <a:rPr lang="en-US" altLang="zh-CN" sz="1000" dirty="0"/>
              <a:t>: The results of the first experiment show that deep neural networks can fit CIFAR-10 very well, even when I modify the dataset by random noises. The convergence time will increase steadily as I increase the noise level. My explanation for this phenomenon is that CNNs have sufficient capacity to ’memorize’ the entire training set. When a random transform is applied to the data, it is likely to make the landscape of the loss more complicated. So the optimization algorithm will need more time to converge, but, due to the capacity of CNNs, the global minimum is still zero.</a:t>
            </a:r>
          </a:p>
          <a:p>
            <a:pPr algn="just"/>
            <a:r>
              <a:rPr lang="en-US" altLang="zh-CN" sz="1000" b="1" dirty="0"/>
              <a:t>Exp 2</a:t>
            </a:r>
            <a:r>
              <a:rPr lang="en-US" altLang="zh-CN" sz="1000" dirty="0"/>
              <a:t>: The second experiment shows that as the number of parameters increases, the model will gradually overfit the data, which conforms with traditional machine learning. But the question is why accuracy does not overfit? I think there are two possible reasons: The non-overfitting is a property of deep neural networks which I do not understand yet. Or it is caused by special structure of CIFAR-10. However, base on my experiments, I can not assert whether this phenomenon is caused by the dataset or the network. </a:t>
            </a:r>
          </a:p>
        </p:txBody>
      </p:sp>
      <p:sp>
        <p:nvSpPr>
          <p:cNvPr id="32" name="Rectangle 31">
            <a:extLst>
              <a:ext uri="{FF2B5EF4-FFF2-40B4-BE49-F238E27FC236}">
                <a16:creationId xmlns:a16="http://schemas.microsoft.com/office/drawing/2014/main" id="{09DDB29E-6363-4275-B09A-E0FEAE87DD58}"/>
              </a:ext>
            </a:extLst>
          </p:cNvPr>
          <p:cNvSpPr/>
          <p:nvPr/>
        </p:nvSpPr>
        <p:spPr>
          <a:xfrm>
            <a:off x="2711250" y="1292022"/>
            <a:ext cx="4317438" cy="176505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Fig 1 shows the learning curves of the ResNet-18 model on the CIFAR-10 dataset under various settings. Due to the limit of time, I only train each model 100 epochs. I observe that the training loss will always decay to zero. Since the loss of true labels decays to zero very fast, I only train the model 50 epochs in this case. I also tried to train the random labels (i.e. p = 1), but the loss decreases very slow so I do not plot the curve here.</a:t>
            </a:r>
          </a:p>
          <a:p>
            <a:pPr algn="just"/>
            <a:r>
              <a:rPr lang="en-US" sz="1000" dirty="0"/>
              <a:t>Fig 2 and 3 are the test loss and test accuracy of corrupted labels, respectively. Note that the loss and accuracy are computed on the true labels test set. Fig 2 shows that for p = 0:2 and p = 0:5, the model has exhibited overfitting. I observe that the test accuracy firstly increase, then decrease and finally become steady. </a:t>
            </a:r>
          </a:p>
        </p:txBody>
      </p:sp>
      <p:sp>
        <p:nvSpPr>
          <p:cNvPr id="36" name="Rectangle 35">
            <a:extLst>
              <a:ext uri="{FF2B5EF4-FFF2-40B4-BE49-F238E27FC236}">
                <a16:creationId xmlns:a16="http://schemas.microsoft.com/office/drawing/2014/main" id="{4388CC44-66B4-47A8-92EE-7BB68EFA6B14}"/>
              </a:ext>
            </a:extLst>
          </p:cNvPr>
          <p:cNvSpPr/>
          <p:nvPr/>
        </p:nvSpPr>
        <p:spPr>
          <a:xfrm>
            <a:off x="2711250" y="1027101"/>
            <a:ext cx="4317438"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 </a:t>
            </a:r>
            <a:r>
              <a:rPr lang="en-US" altLang="zh-CN" sz="1200" dirty="0"/>
              <a:t>Exp 1 </a:t>
            </a:r>
            <a:r>
              <a:rPr lang="en-US" sz="1200" dirty="0"/>
              <a:t>Results</a:t>
            </a:r>
          </a:p>
        </p:txBody>
      </p:sp>
      <p:sp>
        <p:nvSpPr>
          <p:cNvPr id="23" name="Rectangle 22"/>
          <p:cNvSpPr/>
          <p:nvPr/>
        </p:nvSpPr>
        <p:spPr>
          <a:xfrm>
            <a:off x="2715781" y="4459339"/>
            <a:ext cx="4324933" cy="27564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Exp 2: </a:t>
            </a:r>
            <a:r>
              <a:rPr lang="en-US" altLang="zh-CN" sz="1200" dirty="0"/>
              <a:t>Non-overfitting puzzle</a:t>
            </a:r>
            <a:endParaRPr lang="en-US" sz="1200" dirty="0"/>
          </a:p>
        </p:txBody>
      </p:sp>
      <p:sp>
        <p:nvSpPr>
          <p:cNvPr id="24" name="Rectangle 23"/>
          <p:cNvSpPr/>
          <p:nvPr/>
        </p:nvSpPr>
        <p:spPr>
          <a:xfrm>
            <a:off x="7086003" y="1033301"/>
            <a:ext cx="5072845"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5</a:t>
            </a:r>
            <a:r>
              <a:rPr lang="en-US" sz="1200" dirty="0"/>
              <a:t>. </a:t>
            </a:r>
            <a:r>
              <a:rPr lang="en-US" altLang="zh-CN" sz="1200" dirty="0"/>
              <a:t>Exp 2 Results</a:t>
            </a:r>
            <a:endParaRPr lang="en-US" sz="1200" dirty="0"/>
          </a:p>
        </p:txBody>
      </p:sp>
      <p:sp>
        <p:nvSpPr>
          <p:cNvPr id="37" name="Text Box 180">
            <a:extLst>
              <a:ext uri="{FF2B5EF4-FFF2-40B4-BE49-F238E27FC236}">
                <a16:creationId xmlns:a16="http://schemas.microsoft.com/office/drawing/2014/main" id="{05B12D9C-34A6-4F52-AFD3-6C610D3E8B11}"/>
              </a:ext>
            </a:extLst>
          </p:cNvPr>
          <p:cNvSpPr txBox="1">
            <a:spLocks noChangeArrowheads="1"/>
          </p:cNvSpPr>
          <p:nvPr/>
        </p:nvSpPr>
        <p:spPr bwMode="auto">
          <a:xfrm>
            <a:off x="2949038" y="4212662"/>
            <a:ext cx="4437973" cy="19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800" b="1" dirty="0">
                <a:latin typeface="Arial" pitchFamily="34" charset="0"/>
                <a:cs typeface="Arial" pitchFamily="34" charset="0"/>
              </a:rPr>
              <a:t>  Fig1: Train loss                          </a:t>
            </a:r>
            <a:r>
              <a:rPr lang="en-US" altLang="zh-CN" sz="800" b="1" dirty="0">
                <a:latin typeface="Arial" pitchFamily="34" charset="0"/>
                <a:cs typeface="Arial" pitchFamily="34" charset="0"/>
              </a:rPr>
              <a:t>Fig2: Test loss                      Fig3: Test accuracy</a:t>
            </a:r>
            <a:endParaRPr lang="en-US" sz="800" dirty="0">
              <a:latin typeface="Arial" pitchFamily="34" charset="0"/>
              <a:cs typeface="Arial" pitchFamily="34" charset="0"/>
            </a:endParaRPr>
          </a:p>
        </p:txBody>
      </p:sp>
      <p:pic>
        <p:nvPicPr>
          <p:cNvPr id="39" name="图片 38">
            <a:extLst>
              <a:ext uri="{FF2B5EF4-FFF2-40B4-BE49-F238E27FC236}">
                <a16:creationId xmlns:a16="http://schemas.microsoft.com/office/drawing/2014/main" id="{C6E0753C-0DEB-4014-88E8-AB15CB7DFB9C}"/>
              </a:ext>
            </a:extLst>
          </p:cNvPr>
          <p:cNvPicPr>
            <a:picLocks noChangeAspect="1"/>
          </p:cNvPicPr>
          <p:nvPr/>
        </p:nvPicPr>
        <p:blipFill>
          <a:blip r:embed="rId4"/>
          <a:stretch>
            <a:fillRect/>
          </a:stretch>
        </p:blipFill>
        <p:spPr>
          <a:xfrm>
            <a:off x="2669394" y="3116008"/>
            <a:ext cx="4416609" cy="1108552"/>
          </a:xfrm>
          <a:prstGeom prst="rect">
            <a:avLst/>
          </a:prstGeom>
        </p:spPr>
      </p:pic>
      <p:pic>
        <p:nvPicPr>
          <p:cNvPr id="41" name="图片 40">
            <a:extLst>
              <a:ext uri="{FF2B5EF4-FFF2-40B4-BE49-F238E27FC236}">
                <a16:creationId xmlns:a16="http://schemas.microsoft.com/office/drawing/2014/main" id="{A4190850-1241-4CCE-B209-D70631858346}"/>
              </a:ext>
            </a:extLst>
          </p:cNvPr>
          <p:cNvPicPr>
            <a:picLocks noChangeAspect="1"/>
          </p:cNvPicPr>
          <p:nvPr/>
        </p:nvPicPr>
        <p:blipFill>
          <a:blip r:embed="rId5"/>
          <a:stretch>
            <a:fillRect/>
          </a:stretch>
        </p:blipFill>
        <p:spPr>
          <a:xfrm>
            <a:off x="7968346" y="2131293"/>
            <a:ext cx="3103793" cy="1180878"/>
          </a:xfrm>
          <a:prstGeom prst="rect">
            <a:avLst/>
          </a:prstGeom>
        </p:spPr>
      </p:pic>
      <p:sp>
        <p:nvSpPr>
          <p:cNvPr id="42" name="Text Box 180">
            <a:extLst>
              <a:ext uri="{FF2B5EF4-FFF2-40B4-BE49-F238E27FC236}">
                <a16:creationId xmlns:a16="http://schemas.microsoft.com/office/drawing/2014/main" id="{D8C7BBB8-570D-4C40-9F96-2C4BD317B24E}"/>
              </a:ext>
            </a:extLst>
          </p:cNvPr>
          <p:cNvSpPr txBox="1">
            <a:spLocks noChangeArrowheads="1"/>
          </p:cNvSpPr>
          <p:nvPr/>
        </p:nvSpPr>
        <p:spPr bwMode="auto">
          <a:xfrm>
            <a:off x="8271009" y="3275982"/>
            <a:ext cx="2914546" cy="19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800" b="1" dirty="0">
                <a:latin typeface="Arial" pitchFamily="34" charset="0"/>
                <a:cs typeface="Arial" pitchFamily="34" charset="0"/>
              </a:rPr>
              <a:t>Fig4: Test loss                        </a:t>
            </a:r>
            <a:r>
              <a:rPr lang="en-US" altLang="zh-CN" sz="800" b="1" dirty="0">
                <a:latin typeface="Arial" pitchFamily="34" charset="0"/>
                <a:cs typeface="Arial" pitchFamily="34" charset="0"/>
              </a:rPr>
              <a:t>Fig5: Test accuracy</a:t>
            </a:r>
            <a:endParaRPr lang="en-US" sz="800" dirty="0">
              <a:latin typeface="Arial" pitchFamily="34" charset="0"/>
              <a:cs typeface="Arial" pitchFamily="34" charset="0"/>
            </a:endParaRPr>
          </a:p>
        </p:txBody>
      </p:sp>
      <p:sp>
        <p:nvSpPr>
          <p:cNvPr id="43" name="Rectangle 28">
            <a:extLst>
              <a:ext uri="{FF2B5EF4-FFF2-40B4-BE49-F238E27FC236}">
                <a16:creationId xmlns:a16="http://schemas.microsoft.com/office/drawing/2014/main" id="{897A73A1-29D9-43C0-9987-3C145A4C0574}"/>
              </a:ext>
            </a:extLst>
          </p:cNvPr>
          <p:cNvSpPr/>
          <p:nvPr/>
        </p:nvSpPr>
        <p:spPr>
          <a:xfrm>
            <a:off x="7125387" y="6026478"/>
            <a:ext cx="5025219" cy="76992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[1] T. </a:t>
            </a:r>
            <a:r>
              <a:rPr lang="en-US" altLang="zh-CN" sz="1000" dirty="0" err="1"/>
              <a:t>Poggio</a:t>
            </a:r>
            <a:r>
              <a:rPr lang="en-US" altLang="zh-CN" sz="1000" dirty="0"/>
              <a:t>, K. Kawaguchi, Q. Liao, B. Miranda, L. </a:t>
            </a:r>
            <a:r>
              <a:rPr lang="en-US" altLang="zh-CN" sz="1000" dirty="0" err="1"/>
              <a:t>Rosasco</a:t>
            </a:r>
            <a:r>
              <a:rPr lang="en-US" altLang="zh-CN" sz="1000" dirty="0"/>
              <a:t>, X. </a:t>
            </a:r>
            <a:r>
              <a:rPr lang="en-US" altLang="zh-CN" sz="1000" dirty="0" err="1"/>
              <a:t>Boix</a:t>
            </a:r>
            <a:r>
              <a:rPr lang="en-US" altLang="zh-CN" sz="1000" dirty="0"/>
              <a:t>, J. </a:t>
            </a:r>
            <a:r>
              <a:rPr lang="en-US" altLang="zh-CN" sz="1000" dirty="0" err="1"/>
              <a:t>Hidary</a:t>
            </a:r>
            <a:r>
              <a:rPr lang="en-US" altLang="zh-CN" sz="1000" dirty="0"/>
              <a:t>, and H. </a:t>
            </a:r>
            <a:r>
              <a:rPr lang="en-US" altLang="zh-CN" sz="1000" dirty="0" err="1"/>
              <a:t>Mhaskar</a:t>
            </a:r>
            <a:r>
              <a:rPr lang="en-US" altLang="zh-CN" sz="1000" dirty="0"/>
              <a:t>. Theory of deep learning iii: the non-overfitting puzzle. Technical report, CBMM memo 073, 2018.</a:t>
            </a:r>
          </a:p>
          <a:p>
            <a:pPr algn="just"/>
            <a:r>
              <a:rPr lang="en-US" altLang="zh-CN" sz="1000" dirty="0"/>
              <a:t>[2] C. Zhang, S. </a:t>
            </a:r>
            <a:r>
              <a:rPr lang="en-US" altLang="zh-CN" sz="1000" dirty="0" err="1"/>
              <a:t>Bengio</a:t>
            </a:r>
            <a:r>
              <a:rPr lang="en-US" altLang="zh-CN" sz="1000" dirty="0"/>
              <a:t>, M. Hardt, B. </a:t>
            </a:r>
            <a:r>
              <a:rPr lang="en-US" altLang="zh-CN" sz="1000" dirty="0" err="1"/>
              <a:t>Recht</a:t>
            </a:r>
            <a:r>
              <a:rPr lang="en-US" altLang="zh-CN" sz="1000" dirty="0"/>
              <a:t>, and O. </a:t>
            </a:r>
            <a:r>
              <a:rPr lang="en-US" altLang="zh-CN" sz="1000" dirty="0" err="1"/>
              <a:t>Vinyals</a:t>
            </a:r>
            <a:r>
              <a:rPr lang="en-US" altLang="zh-CN" sz="1000" dirty="0"/>
              <a:t>. Understanding deep learning </a:t>
            </a:r>
            <a:r>
              <a:rPr lang="en-US" altLang="zh-CN" sz="1000" dirty="0" err="1"/>
              <a:t>requiresrethinking</a:t>
            </a:r>
            <a:r>
              <a:rPr lang="en-US" altLang="zh-CN" sz="1000" dirty="0"/>
              <a:t> generalization. arXiv:1611.03530, 2016.</a:t>
            </a:r>
            <a:endParaRPr lang="en-US" sz="1000" dirty="0"/>
          </a:p>
        </p:txBody>
      </p:sp>
      <p:sp>
        <p:nvSpPr>
          <p:cNvPr id="44" name="Rectangle 29">
            <a:extLst>
              <a:ext uri="{FF2B5EF4-FFF2-40B4-BE49-F238E27FC236}">
                <a16:creationId xmlns:a16="http://schemas.microsoft.com/office/drawing/2014/main" id="{AF97AFEE-EB6A-4F16-AFAF-D2AB53AA0B39}"/>
              </a:ext>
            </a:extLst>
          </p:cNvPr>
          <p:cNvSpPr/>
          <p:nvPr/>
        </p:nvSpPr>
        <p:spPr>
          <a:xfrm>
            <a:off x="7125387" y="5793024"/>
            <a:ext cx="5025219" cy="23345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928</TotalTime>
  <Words>1053</Words>
  <Application>Microsoft Office PowerPoint</Application>
  <PresentationFormat>宽屏</PresentationFormat>
  <Paragraphs>29</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Calibri Light</vt:lpstr>
      <vt:lpstr>Cambria Math</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qhyk xx</cp:lastModifiedBy>
  <cp:revision>148</cp:revision>
  <dcterms:created xsi:type="dcterms:W3CDTF">2017-03-11T12:28:27Z</dcterms:created>
  <dcterms:modified xsi:type="dcterms:W3CDTF">2019-11-07T09:08:10Z</dcterms:modified>
</cp:coreProperties>
</file>