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38" autoAdjust="0"/>
  </p:normalViewPr>
  <p:slideViewPr>
    <p:cSldViewPr>
      <p:cViewPr>
        <p:scale>
          <a:sx n="30" d="100"/>
          <a:sy n="30" d="100"/>
        </p:scale>
        <p:origin x="738" y="9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033287" y="-1257300"/>
            <a:ext cx="29923713" cy="35653980"/>
            <a:chOff x="7033287" y="-1257300"/>
            <a:chExt cx="29923713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972800" y="0"/>
            <a:ext cx="219456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MATH 6380O: Project 1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972800" y="237744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Wang </a:t>
            </a:r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Qicheng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Department of </a:t>
            </a:r>
            <a:r>
              <a:rPr lang="en-US" altLang="zh-CN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Mathmatics</a:t>
            </a:r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HKUST</a:t>
            </a:r>
            <a:endParaRPr lang="en-US" sz="40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qwangch@connect.ust.hk</a:t>
            </a:r>
            <a:endParaRPr lang="en-US" sz="4000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144000" cy="9633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this project, I first extract the features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of the MNIST dataset using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ResNet-18,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by deleting the last fully-connected layer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. To get an intuitive understanding of the network, I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visualized  the features. Then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I trained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an SVM as a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classifier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extracted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features to predict the labels of the test data. The same procedures applied to the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as well.</a:t>
            </a:r>
            <a:endParaRPr lang="en-US" altLang="zh-CN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results show the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ResNet-18+SVM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combination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achieved a relatively high accuracy of 94.76%, while the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ScatNet+SVM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combination reached only 76.39% accuracy.</a:t>
            </a: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Then to improve the results, I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updated the latter combination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by replacing SVM with a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small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CNN with 3x3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convs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based on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VGG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and saw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 much better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result (98.14%).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95400" y="165354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5486400"/>
            <a:ext cx="20848320" cy="1188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Feature Extraction</a:t>
            </a:r>
            <a:endParaRPr lang="en-US" altLang="zh-CN" sz="3200" b="1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32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ScatNet</a:t>
            </a:r>
            <a:r>
              <a:rPr lang="en-US" altLang="zh-CN" sz="32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: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Wavelet scattering network (Scat Net) computes a translation invariant image representation. In this project,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I use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2-layer Scat Net. The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ScatNet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code was adapted from the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Kymatio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. [3] </a:t>
            </a:r>
            <a:endParaRPr lang="en-US" altLang="zh-CN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32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ResNet-18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: It’s a residual learning framework with 18 layers. We do the same operation as that in scattering net and the weights of this pre-trained model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was trained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on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ImageNet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. The ResNet-18 code was adapted from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Pytorch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library.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In this project I deleted the last fully-connected layer to get a feature extractor. </a:t>
            </a:r>
          </a:p>
          <a:p>
            <a:pPr eaLnBrk="1" hangingPunct="1"/>
            <a:endParaRPr lang="en-US" altLang="zh-CN" sz="3200" b="1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32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Classification</a:t>
            </a:r>
            <a:endParaRPr lang="en-US" altLang="zh-CN" sz="3200" b="1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First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we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used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SVM to train classifiers on the features extracted above.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The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SVM was trained based on the train data. The code was from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SKlearn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. Then to improve the performance of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ScatNet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, I replaced the SVM classifier with a small VGG-based CNN classifier as demonstrated in the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Kymatio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package. </a:t>
            </a: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sz="32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Visualization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We perform PCA on the extracted features, preserve the first 3 dimensions and visualize in a 3D space. Fig.4 shows the visualization results. To keep concise, only “0”, “7” and “8” classes are shown and each class contains 50 randomly chosen points.</a:t>
            </a: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endParaRPr lang="en-US"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21440" y="4800600"/>
            <a:ext cx="2084832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Methods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33467040" y="5486400"/>
            <a:ext cx="9144000" cy="5693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From the visualization of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features, we can see that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itself does not group the data. That’s probably the reason why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+ SVM combination does not work well. However the outputs of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ready to </a:t>
            </a: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Even a very small CNN attached to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can produce promising results. 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Generally the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is not followed by a classical classifier like SVM. It is usually followed by a MLP or a small CNN like VGG in this case.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467040" y="48006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3467040" y="12725400"/>
            <a:ext cx="9144000" cy="76635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 practice of neural network, this project aims to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pre-trained neural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networks,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i.e. ResNet-18 and scattering net respectively, to predict the labels of 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the test data in a popular machine learning dataset, MNIST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For this purpose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I First extracted the features of train data in the dataset,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visualized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featrues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employed a SVM classifier to predict the test data.</a:t>
            </a:r>
          </a:p>
          <a:p>
            <a:pPr eaLnBrk="1" hangingPunct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The results show ResNet-18 outperformed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So I replaced the SVM with a small VGG net as researchers usually do. That greatly improved the performance.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467040" y="120396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graphicFrame>
        <p:nvGraphicFramePr>
          <p:cNvPr id="44" name="Content Placeholder 114" descr="Sample table with 4 columns, 7 rows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19907042"/>
              </p:ext>
            </p:extLst>
          </p:nvPr>
        </p:nvGraphicFramePr>
        <p:xfrm>
          <a:off x="12192000" y="23926800"/>
          <a:ext cx="7620001" cy="3108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0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4857"/>
                <a:gridCol w="2394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7125">
                <a:tc>
                  <a:txBody>
                    <a:bodyPr/>
                    <a:lstStyle/>
                    <a:p>
                      <a:r>
                        <a:rPr lang="en-US" altLang="zh-CN" sz="2700" dirty="0" smtClean="0"/>
                        <a:t>Network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Classifier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accuracy</a:t>
                      </a:r>
                      <a:endParaRPr lang="en-US" sz="2700" dirty="0"/>
                    </a:p>
                  </a:txBody>
                  <a:tcPr marL="121920" marR="121920"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ResNet-18</a:t>
                      </a:r>
                      <a:r>
                        <a:rPr lang="en-US" sz="2700" baseline="0" dirty="0" smtClean="0"/>
                        <a:t> + SVM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SVM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94.76%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err="1" smtClean="0"/>
                        <a:t>ScatNet</a:t>
                      </a:r>
                      <a:r>
                        <a:rPr lang="en-US" sz="2700" dirty="0" smtClean="0"/>
                        <a:t> + SVM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SVM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76.39%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err="1" smtClean="0"/>
                        <a:t>ScatNet</a:t>
                      </a:r>
                      <a:r>
                        <a:rPr lang="en-US" sz="2700" dirty="0" smtClean="0"/>
                        <a:t> + CNN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CNN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98.14%</a:t>
                      </a:r>
                      <a:endParaRPr lang="en-US" sz="2700" dirty="0"/>
                    </a:p>
                  </a:txBody>
                  <a:tcPr marL="121920" marR="12192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7221201"/>
            <a:ext cx="9144000" cy="10618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project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is based on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MNIST dataset.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MNIST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dataset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is a large database of handwritten digits that is commonly used for training various image processing systems.[1][2] </a:t>
            </a:r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contains 60,000 training images and 10,000 testing images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.[4]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The images in the dataset are greyscale images and of size 28x28 pixel.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ome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sample images are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shown in Fig.1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0" y="18100358"/>
            <a:ext cx="20955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21564600" y="27813000"/>
            <a:ext cx="982465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Fig 4. Visualization of ResNet-18 features (left) and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ScatNet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(right)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3944600" y="27584400"/>
            <a:ext cx="2721939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Table 1. </a:t>
            </a: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Accuracy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84160" y="27508199"/>
            <a:ext cx="9144000" cy="2223674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rm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Acknowledgements text goes here.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284160" y="26616662"/>
            <a:ext cx="914400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noAutofit/>
          </a:bodyPr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Acknowledgements</a:t>
            </a: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33467040" y="21793200"/>
            <a:ext cx="914400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842" indent="-342842">
              <a:buFont typeface="+mj-lt"/>
              <a:buAutoNum type="arabicPeriod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"Support vector machines speed pattern recognition - Vision Systems Design". Vision Systems Design. Retrieved 17 August 2013.</a:t>
            </a:r>
          </a:p>
          <a:p>
            <a:pPr marL="342842" indent="-342842">
              <a:buFont typeface="+mj-lt"/>
              <a:buAutoNum type="arabicPeriod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Gangaputra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Sachin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. "Handwritten digit database". Retrieved 17 August 2013.</a:t>
            </a:r>
          </a:p>
          <a:p>
            <a:pPr marL="342842" indent="-342842">
              <a:buFont typeface="+mj-lt"/>
              <a:buAutoNum type="arabicPeriod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Andreux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M., Angles T.,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Exarchakis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G.,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Leonarduzzi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R.,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Rochette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G.,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Thiry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L.,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Zarka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Mallat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S.,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Andén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Belilovsky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E.,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Bruna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Lostanlen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V.,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Hirn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M. J.,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Oyallon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E., Zhang S.,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Cella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C.,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Eickenberg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M. (2019).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Kymatio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: Scattering Transforms in Python.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arXiv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preprint arXiv:1812.11214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342842" indent="-342842">
              <a:buFont typeface="+mj-lt"/>
              <a:buAutoNum type="arabicPeriod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Kussul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, Ernst; Tatiana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Baidyk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(2004). "Improved method of handwritten digit recognition tested on MNIST database". Image and Vision Computing. 22 (12): 971–981.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67040" y="211074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MNIST sample images">
            <a:extLst>
              <a:ext uri="{FF2B5EF4-FFF2-40B4-BE49-F238E27FC236}">
                <a16:creationId xmlns:a16="http://schemas.microsoft.com/office/drawing/2014/main" xmlns="" id="{9FC5D474-1BEC-41A8-A28E-0900CA23B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54160" y="204625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4" descr="MNIST sample images">
            <a:extLst>
              <a:ext uri="{FF2B5EF4-FFF2-40B4-BE49-F238E27FC236}">
                <a16:creationId xmlns:a16="http://schemas.microsoft.com/office/drawing/2014/main" xmlns="" id="{485594D4-2378-4682-8D09-180D57AB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409471"/>
            <a:ext cx="7010400" cy="42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Box 180"/>
          <p:cNvSpPr txBox="1">
            <a:spLocks noChangeArrowheads="1"/>
          </p:cNvSpPr>
          <p:nvPr/>
        </p:nvSpPr>
        <p:spPr bwMode="auto">
          <a:xfrm>
            <a:off x="3326281" y="26688631"/>
            <a:ext cx="5055719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Arial" pitchFamily="34" charset="0"/>
                <a:cs typeface="Arial" pitchFamily="34" charset="0"/>
              </a:rPr>
              <a:t>Figure 1.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sample of MNIST dataset.</a:t>
            </a:r>
          </a:p>
        </p:txBody>
      </p:sp>
      <p:pic>
        <p:nvPicPr>
          <p:cNvPr id="1026" name="Picture 2" descr="G: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02600" y="23926800"/>
            <a:ext cx="4876800" cy="3226755"/>
          </a:xfrm>
          <a:prstGeom prst="rect">
            <a:avLst/>
          </a:prstGeom>
          <a:noFill/>
        </p:spPr>
      </p:pic>
      <p:sp>
        <p:nvSpPr>
          <p:cNvPr id="48" name="Text Box 190"/>
          <p:cNvSpPr txBox="1">
            <a:spLocks noChangeArrowheads="1"/>
          </p:cNvSpPr>
          <p:nvPr/>
        </p:nvSpPr>
        <p:spPr bwMode="auto">
          <a:xfrm>
            <a:off x="11430000" y="18795908"/>
            <a:ext cx="20955000" cy="42164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From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the visualization results we see the ResNet-18 indeed classified the images well (“0” in red, “4” in blue and “8” in yellow), but the features derived from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ScatNet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do not group together.  That’s probably because 3 dimensions are not sufficient to demonstrate the groups of the points.</a:t>
            </a:r>
          </a:p>
          <a:p>
            <a:pPr eaLnBrk="1" hangingPunct="1"/>
            <a:endParaRPr lang="en-US" altLang="zh-CN" sz="3200" dirty="0" smtClean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The results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of the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project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was listed in Table 1. Generally the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ResNet-18+SVM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outperformed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ScatNet</a:t>
            </a:r>
            <a:r>
              <a:rPr lang="en-US" altLang="zh-CN" sz="320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320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SVM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. However after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replacing 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the SVM with the small CNN classifier the results improved dramatically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. The implementation is included in the </a:t>
            </a:r>
            <a:r>
              <a:rPr lang="en-US" altLang="zh-CN" sz="32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Kymatio</a:t>
            </a:r>
            <a:r>
              <a:rPr lang="en-US" altLang="zh-CN" sz="32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package as an example. </a:t>
            </a:r>
          </a:p>
          <a:p>
            <a:pPr eaLnBrk="1" hangingPunct="1"/>
            <a:endParaRPr lang="en-US" altLang="zh-CN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G:\ScatNetV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17600" y="24155400"/>
            <a:ext cx="4433887" cy="2933700"/>
          </a:xfrm>
          <a:prstGeom prst="rect">
            <a:avLst/>
          </a:prstGeom>
          <a:noFill/>
        </p:spPr>
      </p:pic>
      <p:pic>
        <p:nvPicPr>
          <p:cNvPr id="1029" name="Picture 5" descr="G:\ScatNetStruc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93200" y="13411200"/>
            <a:ext cx="9839325" cy="2942115"/>
          </a:xfrm>
          <a:prstGeom prst="rect">
            <a:avLst/>
          </a:prstGeom>
          <a:noFill/>
        </p:spPr>
      </p:pic>
      <p:pic>
        <p:nvPicPr>
          <p:cNvPr id="1030" name="Picture 6" descr="G:\ResNet18stru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15800" y="13449300"/>
            <a:ext cx="9317648" cy="3086100"/>
          </a:xfrm>
          <a:prstGeom prst="rect">
            <a:avLst/>
          </a:prstGeom>
          <a:noFill/>
        </p:spPr>
      </p:pic>
      <p:sp>
        <p:nvSpPr>
          <p:cNvPr id="49" name="Text Box 180"/>
          <p:cNvSpPr txBox="1">
            <a:spLocks noChangeArrowheads="1"/>
          </p:cNvSpPr>
          <p:nvPr/>
        </p:nvSpPr>
        <p:spPr bwMode="auto">
          <a:xfrm>
            <a:off x="24307800" y="16611600"/>
            <a:ext cx="536907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Fig 3. Scattering Network Structure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80"/>
          <p:cNvSpPr txBox="1">
            <a:spLocks noChangeArrowheads="1"/>
          </p:cNvSpPr>
          <p:nvPr/>
        </p:nvSpPr>
        <p:spPr bwMode="auto">
          <a:xfrm>
            <a:off x="14020800" y="16611600"/>
            <a:ext cx="407224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Fig 2. ResNet-18 Structure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917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Genigraphics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deeplm</cp:lastModifiedBy>
  <cp:revision>114</cp:revision>
  <cp:lastPrinted>2013-02-12T02:21:55Z</cp:lastPrinted>
  <dcterms:created xsi:type="dcterms:W3CDTF">2013-02-10T21:14:48Z</dcterms:created>
  <dcterms:modified xsi:type="dcterms:W3CDTF">2019-10-14T17:39:17Z</dcterms:modified>
</cp:coreProperties>
</file>