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4"/>
  </p:notesMasterIdLst>
  <p:sldIdLst>
    <p:sldId id="256" r:id="rId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4a836dd2c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64a836dd2c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64a836dd2c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8" name="Google Shape;58;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 name="Google Shape;59;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2" name="Google Shape;62;p15"/>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3" name="Google Shape;63;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5" name="Google Shape;75;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0" name="Google Shape;80;p18"/>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18"/>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2" name="Google Shape;82;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7" name="Google Shape;87;p19"/>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8" name="Google Shape;88;p19"/>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9" name="Google Shape;89;p19"/>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0" name="Google Shape;90;p19"/>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sp>
        <p:nvSpPr>
          <p:cNvPr id="130" name="Google Shape;130;p25"/>
          <p:cNvSpPr/>
          <p:nvPr/>
        </p:nvSpPr>
        <p:spPr>
          <a:xfrm>
            <a:off x="0" y="0"/>
            <a:ext cx="9144000" cy="735806"/>
          </a:xfrm>
          <a:prstGeom prst="rect">
            <a:avLst/>
          </a:prstGeom>
          <a:solidFill>
            <a:srgbClr val="7030A0"/>
          </a:solidFill>
          <a:ln w="12700" cap="flat" cmpd="sng">
            <a:solidFill>
              <a:srgbClr val="7030A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alibri"/>
                <a:ea typeface="Calibri"/>
                <a:cs typeface="Calibri"/>
                <a:sym typeface="Calibri"/>
              </a:rPr>
              <a:t>MATH 6380</a:t>
            </a:r>
            <a:r>
              <a:rPr lang="en">
                <a:solidFill>
                  <a:schemeClr val="lt1"/>
                </a:solidFill>
                <a:latin typeface="Calibri"/>
                <a:ea typeface="Calibri"/>
                <a:cs typeface="Calibri"/>
                <a:sym typeface="Calibri"/>
              </a:rPr>
              <a:t>O</a:t>
            </a:r>
            <a:r>
              <a:rPr lang="en" sz="1400" b="0" i="0" u="none" strike="noStrike" cap="none">
                <a:solidFill>
                  <a:schemeClr val="lt1"/>
                </a:solidFill>
                <a:latin typeface="Calibri"/>
                <a:ea typeface="Calibri"/>
                <a:cs typeface="Calibri"/>
                <a:sym typeface="Calibri"/>
              </a:rPr>
              <a:t> Mini-Project 1: </a:t>
            </a:r>
            <a:r>
              <a:rPr lang="en">
                <a:solidFill>
                  <a:schemeClr val="lt1"/>
                </a:solidFill>
                <a:latin typeface="Calibri"/>
                <a:ea typeface="Calibri"/>
                <a:cs typeface="Calibri"/>
                <a:sym typeface="Calibri"/>
              </a:rPr>
              <a:t>Feature Extraction and Transfer Learning</a:t>
            </a:r>
            <a:endParaRPr sz="1100"/>
          </a:p>
          <a:p>
            <a:pPr marL="0" marR="0" lvl="0" indent="0" algn="ctr" rtl="0">
              <a:spcBef>
                <a:spcPts val="0"/>
              </a:spcBef>
              <a:spcAft>
                <a:spcPts val="0"/>
              </a:spcAft>
              <a:buNone/>
            </a:pPr>
            <a:r>
              <a:rPr lang="en" sz="800">
                <a:solidFill>
                  <a:schemeClr val="lt1"/>
                </a:solidFill>
                <a:latin typeface="Calibri"/>
                <a:ea typeface="Calibri"/>
                <a:cs typeface="Calibri"/>
                <a:sym typeface="Calibri"/>
              </a:rPr>
              <a:t>Chenyang Lei, Yazhou Xing, Yue Wu, and Xie Jiaxin {cleiaa, yxingag, ywudg, jxieax}@connect.ust.hk</a:t>
            </a:r>
            <a:endParaRPr sz="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r>
              <a:rPr lang="en" sz="800" b="0" i="0" u="none" strike="noStrike" cap="none">
                <a:solidFill>
                  <a:schemeClr val="lt1"/>
                </a:solidFill>
                <a:latin typeface="Calibri"/>
                <a:ea typeface="Calibri"/>
                <a:cs typeface="Calibri"/>
                <a:sym typeface="Calibri"/>
              </a:rPr>
              <a:t>Department of Computer Science and Engineering, HKUST</a:t>
            </a:r>
            <a:endParaRPr sz="800" b="0" i="0" u="none" strike="noStrike" cap="none">
              <a:solidFill>
                <a:schemeClr val="lt1"/>
              </a:solidFill>
              <a:latin typeface="Calibri"/>
              <a:ea typeface="Calibri"/>
              <a:cs typeface="Calibri"/>
              <a:sym typeface="Calibri"/>
            </a:endParaRPr>
          </a:p>
        </p:txBody>
      </p:sp>
      <p:sp>
        <p:nvSpPr>
          <p:cNvPr id="131" name="Google Shape;131;p25"/>
          <p:cNvSpPr/>
          <p:nvPr/>
        </p:nvSpPr>
        <p:spPr>
          <a:xfrm>
            <a:off x="123671" y="883857"/>
            <a:ext cx="2845749" cy="198690"/>
          </a:xfrm>
          <a:prstGeom prst="rect">
            <a:avLst/>
          </a:prstGeom>
          <a:solidFill>
            <a:srgbClr val="7030A0"/>
          </a:solidFill>
          <a:ln w="12700" cap="flat" cmpd="sng">
            <a:solidFill>
              <a:srgbClr val="7030A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r>
              <a:rPr lang="en" sz="900" b="0" i="0" u="none" strike="noStrike" cap="none">
                <a:solidFill>
                  <a:schemeClr val="lt1"/>
                </a:solidFill>
                <a:latin typeface="Calibri"/>
                <a:ea typeface="Calibri"/>
                <a:cs typeface="Calibri"/>
                <a:sym typeface="Calibri"/>
              </a:rPr>
              <a:t>1. Introduction</a:t>
            </a:r>
            <a:endParaRPr sz="900">
              <a:solidFill>
                <a:schemeClr val="lt1"/>
              </a:solidFill>
              <a:latin typeface="Calibri"/>
              <a:ea typeface="Calibri"/>
              <a:cs typeface="Calibri"/>
              <a:sym typeface="Calibri"/>
            </a:endParaRPr>
          </a:p>
        </p:txBody>
      </p:sp>
      <p:sp>
        <p:nvSpPr>
          <p:cNvPr id="132" name="Google Shape;132;p25"/>
          <p:cNvSpPr/>
          <p:nvPr/>
        </p:nvSpPr>
        <p:spPr>
          <a:xfrm>
            <a:off x="123675" y="1082550"/>
            <a:ext cx="2845800" cy="1320300"/>
          </a:xfrm>
          <a:prstGeom prst="rect">
            <a:avLst/>
          </a:prstGeom>
          <a:solidFill>
            <a:schemeClr val="lt1"/>
          </a:solidFill>
          <a:ln w="12700" cap="flat" cmpd="sng">
            <a:solidFill>
              <a:srgbClr val="7030A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r>
              <a:rPr lang="en" sz="800">
                <a:solidFill>
                  <a:schemeClr val="dk1"/>
                </a:solidFill>
                <a:latin typeface="Calibri"/>
                <a:ea typeface="Calibri"/>
                <a:cs typeface="Calibri"/>
                <a:sym typeface="Calibri"/>
              </a:rPr>
              <a:t>As the rapid growing of deep learning, neural network based learning algorithms have held the dominant position in machine learning community. In this project, we conducted several experiments to analyze the influence of different feature extraction methods and classifiers to the classification accuracy. To analyze the quality of extracted features, we visualize the features using PCA. Based on that, we performed a complete analysis for the obtained results. Finally, we fine tune the ResNet-18 to achieve the highest classification accuracy over 99.0%.</a:t>
            </a:r>
            <a:endParaRPr sz="800">
              <a:solidFill>
                <a:schemeClr val="dk1"/>
              </a:solidFill>
              <a:latin typeface="Calibri"/>
              <a:ea typeface="Calibri"/>
              <a:cs typeface="Calibri"/>
              <a:sym typeface="Calibri"/>
            </a:endParaRPr>
          </a:p>
        </p:txBody>
      </p:sp>
      <p:sp>
        <p:nvSpPr>
          <p:cNvPr id="133" name="Google Shape;133;p25"/>
          <p:cNvSpPr/>
          <p:nvPr/>
        </p:nvSpPr>
        <p:spPr>
          <a:xfrm>
            <a:off x="137001" y="4173982"/>
            <a:ext cx="2845800" cy="198600"/>
          </a:xfrm>
          <a:prstGeom prst="rect">
            <a:avLst/>
          </a:prstGeom>
          <a:solidFill>
            <a:srgbClr val="7030A0"/>
          </a:solidFill>
          <a:ln w="12700" cap="flat" cmpd="sng">
            <a:solidFill>
              <a:srgbClr val="7030A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r>
              <a:rPr lang="en" sz="900">
                <a:solidFill>
                  <a:schemeClr val="lt1"/>
                </a:solidFill>
                <a:latin typeface="Calibri"/>
                <a:ea typeface="Calibri"/>
                <a:cs typeface="Calibri"/>
                <a:sym typeface="Calibri"/>
              </a:rPr>
              <a:t>3. Method</a:t>
            </a:r>
            <a:endParaRPr sz="900">
              <a:solidFill>
                <a:schemeClr val="lt1"/>
              </a:solidFill>
              <a:latin typeface="Calibri"/>
              <a:ea typeface="Calibri"/>
              <a:cs typeface="Calibri"/>
              <a:sym typeface="Calibri"/>
            </a:endParaRPr>
          </a:p>
        </p:txBody>
      </p:sp>
      <p:sp>
        <p:nvSpPr>
          <p:cNvPr id="134" name="Google Shape;134;p25"/>
          <p:cNvSpPr/>
          <p:nvPr/>
        </p:nvSpPr>
        <p:spPr>
          <a:xfrm>
            <a:off x="3150318" y="3941807"/>
            <a:ext cx="2845800" cy="198600"/>
          </a:xfrm>
          <a:prstGeom prst="rect">
            <a:avLst/>
          </a:prstGeom>
          <a:solidFill>
            <a:srgbClr val="7030A0"/>
          </a:solidFill>
          <a:ln w="12700" cap="flat" cmpd="sng">
            <a:solidFill>
              <a:srgbClr val="7030A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r>
              <a:rPr lang="en" sz="900">
                <a:solidFill>
                  <a:schemeClr val="lt1"/>
                </a:solidFill>
                <a:latin typeface="Calibri"/>
                <a:ea typeface="Calibri"/>
                <a:cs typeface="Calibri"/>
                <a:sym typeface="Calibri"/>
              </a:rPr>
              <a:t>5. Analysis</a:t>
            </a:r>
            <a:endParaRPr sz="900">
              <a:solidFill>
                <a:schemeClr val="lt1"/>
              </a:solidFill>
              <a:latin typeface="Calibri"/>
              <a:ea typeface="Calibri"/>
              <a:cs typeface="Calibri"/>
              <a:sym typeface="Calibri"/>
            </a:endParaRPr>
          </a:p>
        </p:txBody>
      </p:sp>
      <p:sp>
        <p:nvSpPr>
          <p:cNvPr id="135" name="Google Shape;135;p25"/>
          <p:cNvSpPr/>
          <p:nvPr/>
        </p:nvSpPr>
        <p:spPr>
          <a:xfrm>
            <a:off x="144427" y="2472450"/>
            <a:ext cx="2830200" cy="198600"/>
          </a:xfrm>
          <a:prstGeom prst="rect">
            <a:avLst/>
          </a:prstGeom>
          <a:solidFill>
            <a:srgbClr val="7030A0"/>
          </a:solidFill>
          <a:ln w="12700" cap="flat" cmpd="sng">
            <a:solidFill>
              <a:srgbClr val="7030A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r>
              <a:rPr lang="en" sz="900">
                <a:solidFill>
                  <a:schemeClr val="lt1"/>
                </a:solidFill>
                <a:latin typeface="Calibri"/>
                <a:ea typeface="Calibri"/>
                <a:cs typeface="Calibri"/>
                <a:sym typeface="Calibri"/>
              </a:rPr>
              <a:t>2. Mnist Dataset </a:t>
            </a:r>
            <a:endParaRPr sz="900">
              <a:solidFill>
                <a:schemeClr val="lt1"/>
              </a:solidFill>
              <a:latin typeface="Calibri"/>
              <a:ea typeface="Calibri"/>
              <a:cs typeface="Calibri"/>
              <a:sym typeface="Calibri"/>
            </a:endParaRPr>
          </a:p>
        </p:txBody>
      </p:sp>
      <p:sp>
        <p:nvSpPr>
          <p:cNvPr id="136" name="Google Shape;136;p25"/>
          <p:cNvSpPr/>
          <p:nvPr/>
        </p:nvSpPr>
        <p:spPr>
          <a:xfrm>
            <a:off x="128425" y="2740650"/>
            <a:ext cx="2830500" cy="1320300"/>
          </a:xfrm>
          <a:prstGeom prst="rect">
            <a:avLst/>
          </a:prstGeom>
          <a:solidFill>
            <a:schemeClr val="lt1"/>
          </a:solidFill>
          <a:ln w="12700" cap="flat" cmpd="sng">
            <a:solidFill>
              <a:srgbClr val="7030A0"/>
            </a:solidFill>
            <a:prstDash val="solid"/>
            <a:miter lim="800000"/>
            <a:headEnd type="none" w="sm" len="sm"/>
            <a:tailEnd type="none" w="sm" len="sm"/>
          </a:ln>
        </p:spPr>
        <p:txBody>
          <a:bodyPr spcFirstLastPara="1" wrap="square" lIns="68575" tIns="34275" rIns="68575" bIns="34275" anchor="t" anchorCtr="0">
            <a:noAutofit/>
          </a:bodyPr>
          <a:lstStyle/>
          <a:p>
            <a:pPr marL="0" lvl="0" indent="0" algn="l" rtl="0">
              <a:spcBef>
                <a:spcPts val="0"/>
              </a:spcBef>
              <a:spcAft>
                <a:spcPts val="0"/>
              </a:spcAft>
              <a:buNone/>
            </a:pPr>
            <a:r>
              <a:rPr lang="en" sz="800">
                <a:solidFill>
                  <a:schemeClr val="dk1"/>
                </a:solidFill>
                <a:latin typeface="Calibri"/>
                <a:ea typeface="Calibri"/>
                <a:cs typeface="Calibri"/>
                <a:sym typeface="Calibri"/>
              </a:rPr>
              <a:t>MNIST dataset of 60,000 training images and 10,000 test</a:t>
            </a:r>
            <a:endParaRPr sz="800">
              <a:solidFill>
                <a:schemeClr val="dk1"/>
              </a:solidFill>
              <a:latin typeface="Calibri"/>
              <a:ea typeface="Calibri"/>
              <a:cs typeface="Calibri"/>
              <a:sym typeface="Calibri"/>
            </a:endParaRPr>
          </a:p>
          <a:p>
            <a:pPr marL="0" lvl="0" indent="0" algn="l" rtl="0">
              <a:spcBef>
                <a:spcPts val="0"/>
              </a:spcBef>
              <a:spcAft>
                <a:spcPts val="0"/>
              </a:spcAft>
              <a:buNone/>
            </a:pPr>
            <a:r>
              <a:rPr lang="en" sz="800">
                <a:solidFill>
                  <a:schemeClr val="dk1"/>
                </a:solidFill>
                <a:latin typeface="Calibri"/>
                <a:ea typeface="Calibri"/>
                <a:cs typeface="Calibri"/>
                <a:sym typeface="Calibri"/>
              </a:rPr>
              <a:t>Images. The resolution of each image is 28*28. It contains handwritten digits from 0 to 9. The shape, thickness and rotation of the same digit are different from each other.</a:t>
            </a:r>
            <a:endParaRPr sz="800">
              <a:solidFill>
                <a:schemeClr val="dk1"/>
              </a:solidFill>
              <a:latin typeface="Calibri"/>
              <a:ea typeface="Calibri"/>
              <a:cs typeface="Calibri"/>
              <a:sym typeface="Calibri"/>
            </a:endParaRPr>
          </a:p>
          <a:p>
            <a:pPr marL="0" marR="0" lvl="0" indent="0" algn="l" rtl="0">
              <a:spcBef>
                <a:spcPts val="0"/>
              </a:spcBef>
              <a:spcAft>
                <a:spcPts val="0"/>
              </a:spcAft>
              <a:buNone/>
            </a:pPr>
            <a:endParaRPr sz="1100"/>
          </a:p>
          <a:p>
            <a:pPr marL="0" marR="0" lvl="0" indent="0" algn="l" rtl="0">
              <a:spcBef>
                <a:spcPts val="0"/>
              </a:spcBef>
              <a:spcAft>
                <a:spcPts val="0"/>
              </a:spcAft>
              <a:buNone/>
            </a:pPr>
            <a:endParaRPr sz="800" b="1">
              <a:solidFill>
                <a:schemeClr val="dk1"/>
              </a:solidFill>
              <a:latin typeface="Calibri"/>
              <a:ea typeface="Calibri"/>
              <a:cs typeface="Calibri"/>
              <a:sym typeface="Calibri"/>
            </a:endParaRPr>
          </a:p>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37" name="Google Shape;137;p25"/>
          <p:cNvSpPr/>
          <p:nvPr/>
        </p:nvSpPr>
        <p:spPr>
          <a:xfrm>
            <a:off x="6209625" y="883975"/>
            <a:ext cx="2830200" cy="1053300"/>
          </a:xfrm>
          <a:prstGeom prst="rect">
            <a:avLst/>
          </a:prstGeom>
          <a:solidFill>
            <a:schemeClr val="lt1"/>
          </a:solidFill>
          <a:ln w="12700" cap="flat" cmpd="sng">
            <a:solidFill>
              <a:srgbClr val="7030A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just" rtl="0">
              <a:spcBef>
                <a:spcPts val="0"/>
              </a:spcBef>
              <a:spcAft>
                <a:spcPts val="0"/>
              </a:spcAft>
              <a:buNone/>
            </a:pPr>
            <a:r>
              <a:rPr lang="en" sz="700">
                <a:solidFill>
                  <a:schemeClr val="dk1"/>
                </a:solidFill>
                <a:latin typeface="Calibri"/>
                <a:ea typeface="Calibri"/>
                <a:cs typeface="Calibri"/>
                <a:sym typeface="Calibri"/>
              </a:rPr>
              <a:t>resnet is a more well-designed and complex network than scatter net, the feature map extracted by resnet can better describe the images. Result of using features is better since features contain more information than raw images.</a:t>
            </a:r>
            <a:endParaRPr sz="700">
              <a:solidFill>
                <a:schemeClr val="dk1"/>
              </a:solidFill>
              <a:latin typeface="Calibri"/>
              <a:ea typeface="Calibri"/>
              <a:cs typeface="Calibri"/>
              <a:sym typeface="Calibri"/>
            </a:endParaRPr>
          </a:p>
          <a:p>
            <a:pPr marL="0" marR="0" lvl="0" indent="0" algn="just" rtl="0">
              <a:spcBef>
                <a:spcPts val="0"/>
              </a:spcBef>
              <a:spcAft>
                <a:spcPts val="0"/>
              </a:spcAft>
              <a:buNone/>
            </a:pPr>
            <a:r>
              <a:rPr lang="en" sz="700" b="1">
                <a:solidFill>
                  <a:schemeClr val="dk1"/>
                </a:solidFill>
                <a:latin typeface="Calibri"/>
                <a:ea typeface="Calibri"/>
                <a:cs typeface="Calibri"/>
                <a:sym typeface="Calibri"/>
              </a:rPr>
              <a:t>t-SNE visualization</a:t>
            </a:r>
            <a:r>
              <a:rPr lang="en" sz="700">
                <a:solidFill>
                  <a:schemeClr val="dk1"/>
                </a:solidFill>
                <a:latin typeface="Calibri"/>
                <a:ea typeface="Calibri"/>
                <a:cs typeface="Calibri"/>
                <a:sym typeface="Calibri"/>
              </a:rPr>
              <a:t> We use t-SNE to visualize feature extracted from the above two networks. In detailed, we randomly sample 2000 points from training set and use t-SNE to reduce their feature vector to 2 components.  From the figure on the left, we can see most of the points belonging to the same category are gathered. Classical unsupervised learning methods with good feature also work well in classification. </a:t>
            </a:r>
            <a:endParaRPr sz="700">
              <a:solidFill>
                <a:schemeClr val="dk1"/>
              </a:solidFill>
              <a:latin typeface="Calibri"/>
              <a:ea typeface="Calibri"/>
              <a:cs typeface="Calibri"/>
              <a:sym typeface="Calibri"/>
            </a:endParaRPr>
          </a:p>
        </p:txBody>
      </p:sp>
      <p:sp>
        <p:nvSpPr>
          <p:cNvPr id="138" name="Google Shape;138;p25"/>
          <p:cNvSpPr/>
          <p:nvPr/>
        </p:nvSpPr>
        <p:spPr>
          <a:xfrm>
            <a:off x="6194175" y="3592024"/>
            <a:ext cx="2845800" cy="537900"/>
          </a:xfrm>
          <a:prstGeom prst="rect">
            <a:avLst/>
          </a:prstGeom>
          <a:solidFill>
            <a:schemeClr val="lt1"/>
          </a:solidFill>
          <a:ln w="12700" cap="flat" cmpd="sng">
            <a:solidFill>
              <a:srgbClr val="7030A0"/>
            </a:solidFill>
            <a:prstDash val="solid"/>
            <a:miter lim="800000"/>
            <a:headEnd type="none" w="sm" len="sm"/>
            <a:tailEnd type="none" w="sm" len="sm"/>
          </a:ln>
        </p:spPr>
        <p:txBody>
          <a:bodyPr spcFirstLastPara="1" wrap="square" lIns="68575" tIns="34275" rIns="68575" bIns="34275" anchor="ctr" anchorCtr="0">
            <a:noAutofit/>
          </a:bodyPr>
          <a:lstStyle/>
          <a:p>
            <a:pPr marL="127000" lvl="0" indent="-114300" algn="just" rtl="0">
              <a:spcBef>
                <a:spcPts val="0"/>
              </a:spcBef>
              <a:spcAft>
                <a:spcPts val="0"/>
              </a:spcAft>
              <a:buClr>
                <a:schemeClr val="dk1"/>
              </a:buClr>
              <a:buSzPts val="600"/>
              <a:buFont typeface="Calibri"/>
              <a:buChar char="⮚"/>
            </a:pPr>
            <a:endParaRPr sz="600">
              <a:solidFill>
                <a:srgbClr val="222222"/>
              </a:solidFill>
              <a:highlight>
                <a:srgbClr val="FFFFFF"/>
              </a:highlight>
              <a:latin typeface="Calibri"/>
              <a:ea typeface="Calibri"/>
              <a:cs typeface="Calibri"/>
              <a:sym typeface="Calibri"/>
            </a:endParaRPr>
          </a:p>
          <a:p>
            <a:pPr marL="127000" lvl="0" indent="-114300" algn="just" rtl="0">
              <a:spcBef>
                <a:spcPts val="0"/>
              </a:spcBef>
              <a:spcAft>
                <a:spcPts val="0"/>
              </a:spcAft>
              <a:buClr>
                <a:schemeClr val="dk1"/>
              </a:buClr>
              <a:buSzPts val="600"/>
              <a:buFont typeface="Calibri"/>
              <a:buChar char="⮚"/>
            </a:pPr>
            <a:r>
              <a:rPr lang="en" sz="600">
                <a:solidFill>
                  <a:srgbClr val="222222"/>
                </a:solidFill>
                <a:highlight>
                  <a:srgbClr val="FFFFFF"/>
                </a:highlight>
                <a:latin typeface="Calibri"/>
                <a:ea typeface="Calibri"/>
                <a:cs typeface="Calibri"/>
                <a:sym typeface="Calibri"/>
              </a:rPr>
              <a:t>He, Kaiming, et al. "Deep residual learning for image recognition." </a:t>
            </a:r>
            <a:r>
              <a:rPr lang="en" sz="600" i="1">
                <a:solidFill>
                  <a:srgbClr val="222222"/>
                </a:solidFill>
                <a:highlight>
                  <a:srgbClr val="FFFFFF"/>
                </a:highlight>
                <a:latin typeface="Calibri"/>
                <a:ea typeface="Calibri"/>
                <a:cs typeface="Calibri"/>
                <a:sym typeface="Calibri"/>
              </a:rPr>
              <a:t>Proceedings of the IEEE conference on computer vision and pattern recognition</a:t>
            </a:r>
            <a:r>
              <a:rPr lang="en" sz="600">
                <a:solidFill>
                  <a:srgbClr val="222222"/>
                </a:solidFill>
                <a:highlight>
                  <a:srgbClr val="FFFFFF"/>
                </a:highlight>
                <a:latin typeface="Calibri"/>
                <a:ea typeface="Calibri"/>
                <a:cs typeface="Calibri"/>
                <a:sym typeface="Calibri"/>
              </a:rPr>
              <a:t>. 2016. </a:t>
            </a:r>
            <a:endParaRPr sz="600">
              <a:solidFill>
                <a:srgbClr val="222222"/>
              </a:solidFill>
              <a:highlight>
                <a:srgbClr val="FFFFFF"/>
              </a:highlight>
              <a:latin typeface="Calibri"/>
              <a:ea typeface="Calibri"/>
              <a:cs typeface="Calibri"/>
              <a:sym typeface="Calibri"/>
            </a:endParaRPr>
          </a:p>
          <a:p>
            <a:pPr marL="127000" lvl="0" indent="-114300" algn="just" rtl="0">
              <a:spcBef>
                <a:spcPts val="0"/>
              </a:spcBef>
              <a:spcAft>
                <a:spcPts val="0"/>
              </a:spcAft>
              <a:buClr>
                <a:srgbClr val="222222"/>
              </a:buClr>
              <a:buSzPts val="600"/>
              <a:buFont typeface="Calibri"/>
              <a:buChar char="⮚"/>
            </a:pPr>
            <a:r>
              <a:rPr lang="en" sz="600">
                <a:solidFill>
                  <a:srgbClr val="222222"/>
                </a:solidFill>
                <a:highlight>
                  <a:srgbClr val="FFFFFF"/>
                </a:highlight>
                <a:latin typeface="Calibri"/>
                <a:ea typeface="Calibri"/>
                <a:cs typeface="Calibri"/>
                <a:sym typeface="Calibri"/>
              </a:rPr>
              <a:t>Bruna, Joan, and Stéphane Mallat. "Invariant scattering convolution networks." </a:t>
            </a:r>
            <a:r>
              <a:rPr lang="en" sz="600" i="1">
                <a:solidFill>
                  <a:srgbClr val="222222"/>
                </a:solidFill>
                <a:highlight>
                  <a:srgbClr val="FFFFFF"/>
                </a:highlight>
                <a:latin typeface="Calibri"/>
                <a:ea typeface="Calibri"/>
                <a:cs typeface="Calibri"/>
                <a:sym typeface="Calibri"/>
              </a:rPr>
              <a:t>IEEE transactions on pattern analysis and machine intelligence</a:t>
            </a:r>
            <a:r>
              <a:rPr lang="en" sz="600">
                <a:solidFill>
                  <a:srgbClr val="222222"/>
                </a:solidFill>
                <a:highlight>
                  <a:srgbClr val="FFFFFF"/>
                </a:highlight>
                <a:latin typeface="Calibri"/>
                <a:ea typeface="Calibri"/>
                <a:cs typeface="Calibri"/>
                <a:sym typeface="Calibri"/>
              </a:rPr>
              <a:t> 35.8 (2013): 1872-1886.</a:t>
            </a:r>
            <a:endParaRPr sz="600">
              <a:solidFill>
                <a:srgbClr val="222222"/>
              </a:solidFill>
              <a:highlight>
                <a:srgbClr val="FFFFFF"/>
              </a:highlight>
              <a:latin typeface="Calibri"/>
              <a:ea typeface="Calibri"/>
              <a:cs typeface="Calibri"/>
              <a:sym typeface="Calibri"/>
            </a:endParaRPr>
          </a:p>
          <a:p>
            <a:pPr marL="0" lvl="0" indent="0" algn="just" rtl="0">
              <a:spcBef>
                <a:spcPts val="0"/>
              </a:spcBef>
              <a:spcAft>
                <a:spcPts val="0"/>
              </a:spcAft>
              <a:buNone/>
            </a:pPr>
            <a:endParaRPr sz="1100"/>
          </a:p>
        </p:txBody>
      </p:sp>
      <p:sp>
        <p:nvSpPr>
          <p:cNvPr id="139" name="Google Shape;139;p25"/>
          <p:cNvSpPr/>
          <p:nvPr/>
        </p:nvSpPr>
        <p:spPr>
          <a:xfrm>
            <a:off x="6194177" y="3403210"/>
            <a:ext cx="2845800" cy="198600"/>
          </a:xfrm>
          <a:prstGeom prst="rect">
            <a:avLst/>
          </a:prstGeom>
          <a:solidFill>
            <a:srgbClr val="7030A0"/>
          </a:solidFill>
          <a:ln w="12700" cap="flat" cmpd="sng">
            <a:solidFill>
              <a:srgbClr val="7030A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r>
              <a:rPr lang="en" sz="900">
                <a:solidFill>
                  <a:schemeClr val="lt1"/>
                </a:solidFill>
                <a:latin typeface="Calibri"/>
                <a:ea typeface="Calibri"/>
                <a:cs typeface="Calibri"/>
                <a:sym typeface="Calibri"/>
              </a:rPr>
              <a:t>7. References</a:t>
            </a:r>
            <a:endParaRPr sz="900">
              <a:solidFill>
                <a:schemeClr val="lt1"/>
              </a:solidFill>
              <a:latin typeface="Calibri"/>
              <a:ea typeface="Calibri"/>
              <a:cs typeface="Calibri"/>
              <a:sym typeface="Calibri"/>
            </a:endParaRPr>
          </a:p>
        </p:txBody>
      </p:sp>
      <p:sp>
        <p:nvSpPr>
          <p:cNvPr id="140" name="Google Shape;140;p25"/>
          <p:cNvSpPr/>
          <p:nvPr/>
        </p:nvSpPr>
        <p:spPr>
          <a:xfrm>
            <a:off x="6194180" y="1959660"/>
            <a:ext cx="2845800" cy="198600"/>
          </a:xfrm>
          <a:prstGeom prst="rect">
            <a:avLst/>
          </a:prstGeom>
          <a:solidFill>
            <a:srgbClr val="7030A0"/>
          </a:solidFill>
          <a:ln w="12700" cap="flat" cmpd="sng">
            <a:solidFill>
              <a:srgbClr val="7030A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r>
              <a:rPr lang="en" sz="900">
                <a:solidFill>
                  <a:schemeClr val="lt1"/>
                </a:solidFill>
                <a:latin typeface="Calibri"/>
                <a:ea typeface="Calibri"/>
                <a:cs typeface="Calibri"/>
                <a:sym typeface="Calibri"/>
              </a:rPr>
              <a:t>6. Conclusion</a:t>
            </a:r>
            <a:endParaRPr sz="900">
              <a:solidFill>
                <a:schemeClr val="lt1"/>
              </a:solidFill>
              <a:latin typeface="Calibri"/>
              <a:ea typeface="Calibri"/>
              <a:cs typeface="Calibri"/>
              <a:sym typeface="Calibri"/>
            </a:endParaRPr>
          </a:p>
        </p:txBody>
      </p:sp>
      <p:sp>
        <p:nvSpPr>
          <p:cNvPr id="141" name="Google Shape;141;p25"/>
          <p:cNvSpPr/>
          <p:nvPr/>
        </p:nvSpPr>
        <p:spPr>
          <a:xfrm>
            <a:off x="3150975" y="3056325"/>
            <a:ext cx="2846400" cy="819000"/>
          </a:xfrm>
          <a:prstGeom prst="rect">
            <a:avLst/>
          </a:prstGeom>
          <a:solidFill>
            <a:schemeClr val="lt1"/>
          </a:solidFill>
          <a:ln w="12700" cap="flat" cmpd="sng">
            <a:solidFill>
              <a:srgbClr val="7030A0"/>
            </a:solidFill>
            <a:prstDash val="solid"/>
            <a:miter lim="800000"/>
            <a:headEnd type="none" w="sm" len="sm"/>
            <a:tailEnd type="none" w="sm" len="sm"/>
          </a:ln>
        </p:spPr>
        <p:txBody>
          <a:bodyPr spcFirstLastPara="1" wrap="square" lIns="68575" tIns="34275" rIns="68575" bIns="34275" anchor="t" anchorCtr="0">
            <a:noAutofit/>
          </a:bodyPr>
          <a:lstStyle/>
          <a:p>
            <a:pPr marL="0" lvl="0" indent="0" algn="l" rtl="0">
              <a:spcBef>
                <a:spcPts val="0"/>
              </a:spcBef>
              <a:spcAft>
                <a:spcPts val="0"/>
              </a:spcAft>
              <a:buClr>
                <a:schemeClr val="dk1"/>
              </a:buClr>
              <a:buFont typeface="Arial"/>
              <a:buNone/>
            </a:pPr>
            <a:r>
              <a:rPr lang="en" sz="800" b="1">
                <a:solidFill>
                  <a:schemeClr val="dk1"/>
                </a:solidFill>
                <a:latin typeface="Calibri"/>
                <a:ea typeface="Calibri"/>
                <a:cs typeface="Calibri"/>
                <a:sym typeface="Calibri"/>
              </a:rPr>
              <a:t>Comparisons between SVM and ResNet-18</a:t>
            </a:r>
            <a:endParaRPr sz="800" b="1">
              <a:solidFill>
                <a:schemeClr val="dk1"/>
              </a:solidFill>
              <a:latin typeface="Calibri"/>
              <a:ea typeface="Calibri"/>
              <a:cs typeface="Calibri"/>
              <a:sym typeface="Calibri"/>
            </a:endParaRPr>
          </a:p>
          <a:p>
            <a:pPr marL="0" lvl="0" indent="0" algn="l" rtl="0">
              <a:spcBef>
                <a:spcPts val="0"/>
              </a:spcBef>
              <a:spcAft>
                <a:spcPts val="0"/>
              </a:spcAft>
              <a:buNone/>
            </a:pPr>
            <a:endParaRPr sz="800" b="1">
              <a:solidFill>
                <a:schemeClr val="dk1"/>
              </a:solidFill>
              <a:latin typeface="Calibri"/>
              <a:ea typeface="Calibri"/>
              <a:cs typeface="Calibri"/>
              <a:sym typeface="Calibri"/>
            </a:endParaRPr>
          </a:p>
          <a:p>
            <a:pPr marL="0" lvl="0" indent="0" algn="l" rtl="0">
              <a:spcBef>
                <a:spcPts val="0"/>
              </a:spcBef>
              <a:spcAft>
                <a:spcPts val="0"/>
              </a:spcAft>
              <a:buNone/>
            </a:pPr>
            <a:endParaRPr sz="800" b="1">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endParaRPr sz="800" b="1">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en" sz="700">
                <a:solidFill>
                  <a:schemeClr val="dk1"/>
                </a:solidFill>
                <a:latin typeface="Calibri"/>
                <a:ea typeface="Calibri"/>
                <a:cs typeface="Calibri"/>
                <a:sym typeface="Calibri"/>
              </a:rPr>
              <a:t>This table shows the accuracy of SVM and ResNet-18, using different extracted features. </a:t>
            </a:r>
            <a:endParaRPr sz="700">
              <a:solidFill>
                <a:schemeClr val="dk1"/>
              </a:solidFill>
              <a:latin typeface="Calibri"/>
              <a:ea typeface="Calibri"/>
              <a:cs typeface="Calibri"/>
              <a:sym typeface="Calibri"/>
            </a:endParaRPr>
          </a:p>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42" name="Google Shape;142;p25"/>
          <p:cNvSpPr/>
          <p:nvPr/>
        </p:nvSpPr>
        <p:spPr>
          <a:xfrm>
            <a:off x="3150957" y="2815175"/>
            <a:ext cx="2851200" cy="198600"/>
          </a:xfrm>
          <a:prstGeom prst="rect">
            <a:avLst/>
          </a:prstGeom>
          <a:solidFill>
            <a:srgbClr val="7030A0"/>
          </a:solidFill>
          <a:ln w="12700" cap="flat" cmpd="sng">
            <a:solidFill>
              <a:srgbClr val="7030A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r>
              <a:rPr lang="en" sz="900">
                <a:solidFill>
                  <a:schemeClr val="lt1"/>
                </a:solidFill>
                <a:latin typeface="Calibri"/>
                <a:ea typeface="Calibri"/>
                <a:cs typeface="Calibri"/>
                <a:sym typeface="Calibri"/>
              </a:rPr>
              <a:t>4. Classification results on MNIST Dataset</a:t>
            </a:r>
            <a:endParaRPr sz="900">
              <a:solidFill>
                <a:schemeClr val="lt1"/>
              </a:solidFill>
              <a:latin typeface="Calibri"/>
              <a:ea typeface="Calibri"/>
              <a:cs typeface="Calibri"/>
              <a:sym typeface="Calibri"/>
            </a:endParaRPr>
          </a:p>
        </p:txBody>
      </p:sp>
      <p:sp>
        <p:nvSpPr>
          <p:cNvPr id="143" name="Google Shape;143;p25"/>
          <p:cNvSpPr/>
          <p:nvPr/>
        </p:nvSpPr>
        <p:spPr>
          <a:xfrm>
            <a:off x="136300" y="4372676"/>
            <a:ext cx="2846400" cy="735900"/>
          </a:xfrm>
          <a:prstGeom prst="rect">
            <a:avLst/>
          </a:prstGeom>
          <a:solidFill>
            <a:schemeClr val="lt1"/>
          </a:solidFill>
          <a:ln w="12700" cap="flat" cmpd="sng">
            <a:solidFill>
              <a:srgbClr val="7030A0"/>
            </a:solidFill>
            <a:prstDash val="solid"/>
            <a:miter lim="800000"/>
            <a:headEnd type="none" w="sm" len="sm"/>
            <a:tailEnd type="none" w="sm" len="sm"/>
          </a:ln>
        </p:spPr>
        <p:txBody>
          <a:bodyPr spcFirstLastPara="1" wrap="square" lIns="68575" tIns="34275" rIns="68575" bIns="34275" anchor="t" anchorCtr="0">
            <a:noAutofit/>
          </a:bodyPr>
          <a:lstStyle/>
          <a:p>
            <a:pPr marL="0" lvl="0" indent="0" algn="l" rtl="0">
              <a:spcBef>
                <a:spcPts val="0"/>
              </a:spcBef>
              <a:spcAft>
                <a:spcPts val="0"/>
              </a:spcAft>
              <a:buNone/>
            </a:pPr>
            <a:r>
              <a:rPr lang="en" sz="800" b="1">
                <a:solidFill>
                  <a:schemeClr val="dk1"/>
                </a:solidFill>
                <a:latin typeface="Calibri"/>
                <a:ea typeface="Calibri"/>
                <a:cs typeface="Calibri"/>
                <a:sym typeface="Calibri"/>
              </a:rPr>
              <a:t>Feature Extraction</a:t>
            </a:r>
            <a:endParaRPr sz="800" b="1">
              <a:solidFill>
                <a:schemeClr val="dk1"/>
              </a:solidFill>
              <a:latin typeface="Calibri"/>
              <a:ea typeface="Calibri"/>
              <a:cs typeface="Calibri"/>
              <a:sym typeface="Calibri"/>
            </a:endParaRPr>
          </a:p>
          <a:p>
            <a:pPr marL="0" lvl="0" indent="0" algn="l" rtl="0">
              <a:spcBef>
                <a:spcPts val="0"/>
              </a:spcBef>
              <a:spcAft>
                <a:spcPts val="0"/>
              </a:spcAft>
              <a:buNone/>
            </a:pPr>
            <a:r>
              <a:rPr lang="en" sz="800">
                <a:solidFill>
                  <a:schemeClr val="dk1"/>
                </a:solidFill>
                <a:latin typeface="Calibri"/>
                <a:ea typeface="Calibri"/>
                <a:cs typeface="Calibri"/>
                <a:sym typeface="Calibri"/>
              </a:rPr>
              <a:t>We use scattering net and ResNet to extract the features of images.</a:t>
            </a:r>
            <a:endParaRPr sz="80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en" sz="800">
                <a:solidFill>
                  <a:schemeClr val="dk1"/>
                </a:solidFill>
                <a:latin typeface="Calibri"/>
                <a:ea typeface="Calibri"/>
                <a:cs typeface="Calibri"/>
                <a:sym typeface="Calibri"/>
              </a:rPr>
              <a:t>For scattering net, we set the number of dilations as 3, the length of scattering network as 2 and 6 rotations..</a:t>
            </a:r>
            <a:endParaRPr sz="800" b="1">
              <a:solidFill>
                <a:schemeClr val="dk1"/>
              </a:solidFill>
              <a:latin typeface="Calibri"/>
              <a:ea typeface="Calibri"/>
              <a:cs typeface="Calibri"/>
              <a:sym typeface="Calibri"/>
            </a:endParaRPr>
          </a:p>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44" name="Google Shape;144;p25"/>
          <p:cNvSpPr/>
          <p:nvPr/>
        </p:nvSpPr>
        <p:spPr>
          <a:xfrm>
            <a:off x="6194177" y="2157148"/>
            <a:ext cx="2845800" cy="1215000"/>
          </a:xfrm>
          <a:prstGeom prst="rect">
            <a:avLst/>
          </a:prstGeom>
          <a:solidFill>
            <a:schemeClr val="lt1"/>
          </a:solidFill>
          <a:ln w="12700" cap="flat" cmpd="sng">
            <a:solidFill>
              <a:srgbClr val="7030A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just" rtl="0">
              <a:spcBef>
                <a:spcPts val="0"/>
              </a:spcBef>
              <a:spcAft>
                <a:spcPts val="0"/>
              </a:spcAft>
              <a:buNone/>
            </a:pPr>
            <a:r>
              <a:rPr lang="en" sz="700">
                <a:solidFill>
                  <a:schemeClr val="dk1"/>
                </a:solidFill>
                <a:latin typeface="Calibri"/>
                <a:ea typeface="Calibri"/>
                <a:cs typeface="Calibri"/>
                <a:sym typeface="Calibri"/>
              </a:rPr>
              <a:t>In this project, we have shown the powerful ability of CNN based methods to do classification task. By the comparative classification experiments of traditional SVM and ResNet-18 on MNIST dataset, we come to the conclusion that CNN based methods benefit a lot from the powerful feature extraction ability. Thus, using the feature extracted by ResNet-18, we could achieve better accuracy even using traditional classifiers. The visualization by PCA also confirm the conclusion. Based on this finding, tasks which highly rely on the quality of feature extraction now have the space to be rethinking and explored. </a:t>
            </a:r>
            <a:endParaRPr sz="700">
              <a:solidFill>
                <a:schemeClr val="dk1"/>
              </a:solidFill>
              <a:latin typeface="Calibri"/>
              <a:ea typeface="Calibri"/>
              <a:cs typeface="Calibri"/>
              <a:sym typeface="Calibri"/>
            </a:endParaRPr>
          </a:p>
        </p:txBody>
      </p:sp>
      <p:sp>
        <p:nvSpPr>
          <p:cNvPr id="145" name="Google Shape;145;p25"/>
          <p:cNvSpPr/>
          <p:nvPr/>
        </p:nvSpPr>
        <p:spPr>
          <a:xfrm>
            <a:off x="3144357" y="2591262"/>
            <a:ext cx="1362600" cy="193800"/>
          </a:xfrm>
          <a:prstGeom prst="roundRect">
            <a:avLst>
              <a:gd name="adj" fmla="val 16667"/>
            </a:avLst>
          </a:prstGeom>
          <a:solidFill>
            <a:schemeClr val="accent4"/>
          </a:solidFill>
          <a:ln w="12700" cap="flat" cmpd="sng">
            <a:solidFill>
              <a:srgbClr val="7030A0"/>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800">
                <a:solidFill>
                  <a:schemeClr val="lt1"/>
                </a:solidFill>
                <a:latin typeface="Calibri"/>
                <a:ea typeface="Calibri"/>
                <a:cs typeface="Calibri"/>
                <a:sym typeface="Calibri"/>
              </a:rPr>
              <a:t>t-SNE results of ResNet </a:t>
            </a:r>
            <a:endParaRPr sz="600">
              <a:solidFill>
                <a:schemeClr val="lt1"/>
              </a:solidFill>
              <a:latin typeface="Calibri"/>
              <a:ea typeface="Calibri"/>
              <a:cs typeface="Calibri"/>
              <a:sym typeface="Calibri"/>
            </a:endParaRPr>
          </a:p>
        </p:txBody>
      </p:sp>
      <p:sp>
        <p:nvSpPr>
          <p:cNvPr id="146" name="Google Shape;146;p25"/>
          <p:cNvSpPr/>
          <p:nvPr/>
        </p:nvSpPr>
        <p:spPr>
          <a:xfrm>
            <a:off x="4679798" y="2591262"/>
            <a:ext cx="1320900" cy="193800"/>
          </a:xfrm>
          <a:prstGeom prst="roundRect">
            <a:avLst>
              <a:gd name="adj" fmla="val 16667"/>
            </a:avLst>
          </a:prstGeom>
          <a:solidFill>
            <a:schemeClr val="accent4"/>
          </a:solidFill>
          <a:ln w="12700" cap="flat" cmpd="sng">
            <a:solidFill>
              <a:srgbClr val="7030A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Calibri"/>
                <a:ea typeface="Calibri"/>
                <a:cs typeface="Calibri"/>
                <a:sym typeface="Calibri"/>
              </a:rPr>
              <a:t>t-SNE results of ScatNet  </a:t>
            </a:r>
            <a:endParaRPr sz="800">
              <a:solidFill>
                <a:schemeClr val="lt1"/>
              </a:solidFill>
              <a:latin typeface="Calibri"/>
              <a:ea typeface="Calibri"/>
              <a:cs typeface="Calibri"/>
              <a:sym typeface="Calibri"/>
            </a:endParaRPr>
          </a:p>
        </p:txBody>
      </p:sp>
      <p:sp>
        <p:nvSpPr>
          <p:cNvPr id="147" name="Google Shape;147;p25"/>
          <p:cNvSpPr/>
          <p:nvPr/>
        </p:nvSpPr>
        <p:spPr>
          <a:xfrm>
            <a:off x="6188800" y="4373950"/>
            <a:ext cx="2851200" cy="735900"/>
          </a:xfrm>
          <a:prstGeom prst="rect">
            <a:avLst/>
          </a:prstGeom>
          <a:solidFill>
            <a:schemeClr val="lt1"/>
          </a:solidFill>
          <a:ln w="12700" cap="flat" cmpd="sng">
            <a:solidFill>
              <a:srgbClr val="7030A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just" rtl="0">
              <a:spcBef>
                <a:spcPts val="0"/>
              </a:spcBef>
              <a:spcAft>
                <a:spcPts val="0"/>
              </a:spcAft>
              <a:buNone/>
            </a:pPr>
            <a:endParaRPr sz="800" b="1">
              <a:solidFill>
                <a:schemeClr val="dk1"/>
              </a:solidFill>
              <a:latin typeface="Calibri"/>
              <a:ea typeface="Calibri"/>
              <a:cs typeface="Calibri"/>
              <a:sym typeface="Calibri"/>
            </a:endParaRPr>
          </a:p>
          <a:p>
            <a:pPr marL="0" marR="0" lvl="0" indent="0" algn="just" rtl="0">
              <a:spcBef>
                <a:spcPts val="0"/>
              </a:spcBef>
              <a:spcAft>
                <a:spcPts val="0"/>
              </a:spcAft>
              <a:buNone/>
            </a:pPr>
            <a:r>
              <a:rPr lang="en" sz="800" b="1">
                <a:solidFill>
                  <a:schemeClr val="dk1"/>
                </a:solidFill>
                <a:latin typeface="Calibri"/>
                <a:ea typeface="Calibri"/>
                <a:cs typeface="Calibri"/>
                <a:sym typeface="Calibri"/>
              </a:rPr>
              <a:t>Feature extraction of Scattering Net and ResNet</a:t>
            </a:r>
            <a:endParaRPr sz="800" b="1">
              <a:solidFill>
                <a:schemeClr val="dk1"/>
              </a:solidFill>
              <a:latin typeface="Calibri"/>
              <a:ea typeface="Calibri"/>
              <a:cs typeface="Calibri"/>
              <a:sym typeface="Calibri"/>
            </a:endParaRPr>
          </a:p>
          <a:p>
            <a:pPr marL="127000" marR="0" lvl="0" indent="-127000" algn="just" rtl="0">
              <a:spcBef>
                <a:spcPts val="0"/>
              </a:spcBef>
              <a:spcAft>
                <a:spcPts val="0"/>
              </a:spcAft>
              <a:buClr>
                <a:schemeClr val="dk1"/>
              </a:buClr>
              <a:buSzPts val="800"/>
              <a:buFont typeface="Noto Sans Symbols"/>
              <a:buChar char="⮚"/>
            </a:pPr>
            <a:r>
              <a:rPr lang="en" sz="800">
                <a:solidFill>
                  <a:schemeClr val="dk1"/>
                </a:solidFill>
                <a:latin typeface="Calibri"/>
                <a:ea typeface="Calibri"/>
                <a:cs typeface="Calibri"/>
                <a:sym typeface="Calibri"/>
              </a:rPr>
              <a:t>Chenyang Lei, Yazhou Xing</a:t>
            </a:r>
            <a:endParaRPr sz="1100"/>
          </a:p>
          <a:p>
            <a:pPr marL="0" lvl="0" indent="0" algn="just" rtl="0">
              <a:spcBef>
                <a:spcPts val="0"/>
              </a:spcBef>
              <a:spcAft>
                <a:spcPts val="0"/>
              </a:spcAft>
              <a:buNone/>
            </a:pPr>
            <a:r>
              <a:rPr lang="en" sz="800" b="1">
                <a:solidFill>
                  <a:schemeClr val="dk1"/>
                </a:solidFill>
                <a:latin typeface="Calibri"/>
                <a:ea typeface="Calibri"/>
                <a:cs typeface="Calibri"/>
                <a:sym typeface="Calibri"/>
              </a:rPr>
              <a:t>Visualization of features</a:t>
            </a:r>
            <a:endParaRPr sz="800" b="1">
              <a:solidFill>
                <a:schemeClr val="dk1"/>
              </a:solidFill>
              <a:latin typeface="Calibri"/>
              <a:ea typeface="Calibri"/>
              <a:cs typeface="Calibri"/>
              <a:sym typeface="Calibri"/>
            </a:endParaRPr>
          </a:p>
          <a:p>
            <a:pPr marL="127000" lvl="0" indent="-127000" algn="just" rtl="0">
              <a:spcBef>
                <a:spcPts val="0"/>
              </a:spcBef>
              <a:spcAft>
                <a:spcPts val="0"/>
              </a:spcAft>
              <a:buClr>
                <a:schemeClr val="dk1"/>
              </a:buClr>
              <a:buSzPts val="800"/>
              <a:buFont typeface="Noto Sans Symbols"/>
              <a:buChar char="⮚"/>
            </a:pPr>
            <a:r>
              <a:rPr lang="en" sz="800">
                <a:solidFill>
                  <a:schemeClr val="dk1"/>
                </a:solidFill>
                <a:latin typeface="Calibri"/>
                <a:ea typeface="Calibri"/>
                <a:cs typeface="Calibri"/>
                <a:sym typeface="Calibri"/>
              </a:rPr>
              <a:t>Jiaxin Xie</a:t>
            </a:r>
            <a:endParaRPr sz="800">
              <a:solidFill>
                <a:schemeClr val="dk1"/>
              </a:solidFill>
              <a:latin typeface="Calibri"/>
              <a:ea typeface="Calibri"/>
              <a:cs typeface="Calibri"/>
              <a:sym typeface="Calibri"/>
            </a:endParaRPr>
          </a:p>
          <a:p>
            <a:pPr marL="0" marR="0" lvl="0" indent="0" algn="just" rtl="0">
              <a:spcBef>
                <a:spcPts val="0"/>
              </a:spcBef>
              <a:spcAft>
                <a:spcPts val="0"/>
              </a:spcAft>
              <a:buNone/>
            </a:pPr>
            <a:r>
              <a:rPr lang="en" sz="800" b="1">
                <a:solidFill>
                  <a:schemeClr val="dk1"/>
                </a:solidFill>
                <a:latin typeface="Calibri"/>
                <a:ea typeface="Calibri"/>
                <a:cs typeface="Calibri"/>
                <a:sym typeface="Calibri"/>
              </a:rPr>
              <a:t>Classification </a:t>
            </a:r>
            <a:endParaRPr sz="1100"/>
          </a:p>
          <a:p>
            <a:pPr marL="127000" marR="0" lvl="0" indent="-127000" algn="just" rtl="0">
              <a:spcBef>
                <a:spcPts val="0"/>
              </a:spcBef>
              <a:spcAft>
                <a:spcPts val="0"/>
              </a:spcAft>
              <a:buClr>
                <a:schemeClr val="dk1"/>
              </a:buClr>
              <a:buSzPts val="800"/>
              <a:buFont typeface="Noto Sans Symbols"/>
              <a:buChar char="⮚"/>
            </a:pPr>
            <a:r>
              <a:rPr lang="en" sz="800">
                <a:solidFill>
                  <a:schemeClr val="dk1"/>
                </a:solidFill>
                <a:latin typeface="Calibri"/>
                <a:ea typeface="Calibri"/>
                <a:cs typeface="Calibri"/>
                <a:sym typeface="Calibri"/>
              </a:rPr>
              <a:t>Yue Wu</a:t>
            </a:r>
            <a:endParaRPr sz="800">
              <a:solidFill>
                <a:schemeClr val="dk1"/>
              </a:solidFill>
              <a:latin typeface="Calibri"/>
              <a:ea typeface="Calibri"/>
              <a:cs typeface="Calibri"/>
              <a:sym typeface="Calibri"/>
            </a:endParaRPr>
          </a:p>
          <a:p>
            <a:pPr marL="0" marR="0" lvl="0" indent="0" algn="just" rtl="0">
              <a:spcBef>
                <a:spcPts val="0"/>
              </a:spcBef>
              <a:spcAft>
                <a:spcPts val="0"/>
              </a:spcAft>
              <a:buNone/>
            </a:pPr>
            <a:endParaRPr sz="800">
              <a:solidFill>
                <a:schemeClr val="dk1"/>
              </a:solidFill>
              <a:latin typeface="Calibri"/>
              <a:ea typeface="Calibri"/>
              <a:cs typeface="Calibri"/>
              <a:sym typeface="Calibri"/>
            </a:endParaRPr>
          </a:p>
        </p:txBody>
      </p:sp>
      <p:sp>
        <p:nvSpPr>
          <p:cNvPr id="148" name="Google Shape;148;p25"/>
          <p:cNvSpPr/>
          <p:nvPr/>
        </p:nvSpPr>
        <p:spPr>
          <a:xfrm>
            <a:off x="6188775" y="4198875"/>
            <a:ext cx="2851200" cy="175200"/>
          </a:xfrm>
          <a:prstGeom prst="rect">
            <a:avLst/>
          </a:prstGeom>
          <a:solidFill>
            <a:srgbClr val="7030A0"/>
          </a:solidFill>
          <a:ln w="12700" cap="flat" cmpd="sng">
            <a:solidFill>
              <a:srgbClr val="7030A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r>
              <a:rPr lang="en" sz="900">
                <a:solidFill>
                  <a:schemeClr val="lt1"/>
                </a:solidFill>
                <a:latin typeface="Calibri"/>
                <a:ea typeface="Calibri"/>
                <a:cs typeface="Calibri"/>
                <a:sym typeface="Calibri"/>
              </a:rPr>
              <a:t>8. Contribution</a:t>
            </a:r>
            <a:endParaRPr sz="900">
              <a:solidFill>
                <a:schemeClr val="lt1"/>
              </a:solidFill>
              <a:latin typeface="Calibri"/>
              <a:ea typeface="Calibri"/>
              <a:cs typeface="Calibri"/>
              <a:sym typeface="Calibri"/>
            </a:endParaRPr>
          </a:p>
        </p:txBody>
      </p:sp>
      <p:grpSp>
        <p:nvGrpSpPr>
          <p:cNvPr id="149" name="Google Shape;149;p25"/>
          <p:cNvGrpSpPr/>
          <p:nvPr/>
        </p:nvGrpSpPr>
        <p:grpSpPr>
          <a:xfrm>
            <a:off x="1056599" y="3313027"/>
            <a:ext cx="974151" cy="701635"/>
            <a:chOff x="198249" y="2752340"/>
            <a:chExt cx="974151" cy="701635"/>
          </a:xfrm>
        </p:grpSpPr>
        <p:pic>
          <p:nvPicPr>
            <p:cNvPr id="150" name="Google Shape;150;p25"/>
            <p:cNvPicPr preferRelativeResize="0"/>
            <p:nvPr/>
          </p:nvPicPr>
          <p:blipFill>
            <a:blip r:embed="rId3">
              <a:alphaModFix/>
            </a:blip>
            <a:stretch>
              <a:fillRect/>
            </a:stretch>
          </p:blipFill>
          <p:spPr>
            <a:xfrm>
              <a:off x="198250" y="2752340"/>
              <a:ext cx="420650" cy="420650"/>
            </a:xfrm>
            <a:prstGeom prst="rect">
              <a:avLst/>
            </a:prstGeom>
            <a:noFill/>
            <a:ln w="12700" cap="flat" cmpd="sng">
              <a:solidFill>
                <a:srgbClr val="7030A0"/>
              </a:solidFill>
              <a:prstDash val="solid"/>
              <a:miter lim="8000"/>
              <a:headEnd type="none" w="sm" len="sm"/>
              <a:tailEnd type="none" w="sm" len="sm"/>
            </a:ln>
          </p:spPr>
        </p:pic>
        <p:pic>
          <p:nvPicPr>
            <p:cNvPr id="151" name="Google Shape;151;p25"/>
            <p:cNvPicPr preferRelativeResize="0"/>
            <p:nvPr/>
          </p:nvPicPr>
          <p:blipFill>
            <a:blip r:embed="rId4">
              <a:alphaModFix/>
            </a:blip>
            <a:stretch>
              <a:fillRect/>
            </a:stretch>
          </p:blipFill>
          <p:spPr>
            <a:xfrm>
              <a:off x="751750" y="2752350"/>
              <a:ext cx="420650" cy="420650"/>
            </a:xfrm>
            <a:prstGeom prst="rect">
              <a:avLst/>
            </a:prstGeom>
            <a:noFill/>
            <a:ln w="12700" cap="flat" cmpd="sng">
              <a:solidFill>
                <a:srgbClr val="7030A0"/>
              </a:solidFill>
              <a:prstDash val="solid"/>
              <a:miter lim="8000"/>
              <a:headEnd type="none" w="sm" len="sm"/>
              <a:tailEnd type="none" w="sm" len="sm"/>
            </a:ln>
          </p:spPr>
        </p:pic>
        <p:sp>
          <p:nvSpPr>
            <p:cNvPr id="152" name="Google Shape;152;p25"/>
            <p:cNvSpPr/>
            <p:nvPr/>
          </p:nvSpPr>
          <p:spPr>
            <a:xfrm>
              <a:off x="198249" y="3260175"/>
              <a:ext cx="974100" cy="193800"/>
            </a:xfrm>
            <a:prstGeom prst="roundRect">
              <a:avLst>
                <a:gd name="adj" fmla="val 16667"/>
              </a:avLst>
            </a:prstGeom>
            <a:solidFill>
              <a:schemeClr val="accent4"/>
            </a:solidFill>
            <a:ln w="12700" cap="flat" cmpd="sng">
              <a:solidFill>
                <a:srgbClr val="7030A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600">
                  <a:solidFill>
                    <a:schemeClr val="lt1"/>
                  </a:solidFill>
                  <a:latin typeface="Calibri"/>
                  <a:ea typeface="Calibri"/>
                  <a:cs typeface="Calibri"/>
                  <a:sym typeface="Calibri"/>
                </a:rPr>
                <a:t>Two samples in mnist</a:t>
              </a:r>
              <a:endParaRPr sz="600">
                <a:solidFill>
                  <a:schemeClr val="lt1"/>
                </a:solidFill>
                <a:latin typeface="Calibri"/>
                <a:ea typeface="Calibri"/>
                <a:cs typeface="Calibri"/>
                <a:sym typeface="Calibri"/>
              </a:endParaRPr>
            </a:p>
          </p:txBody>
        </p:sp>
      </p:grpSp>
      <p:sp>
        <p:nvSpPr>
          <p:cNvPr id="153" name="Google Shape;153;p25"/>
          <p:cNvSpPr/>
          <p:nvPr/>
        </p:nvSpPr>
        <p:spPr>
          <a:xfrm>
            <a:off x="3146725" y="883850"/>
            <a:ext cx="2846400" cy="613200"/>
          </a:xfrm>
          <a:prstGeom prst="rect">
            <a:avLst/>
          </a:prstGeom>
          <a:solidFill>
            <a:schemeClr val="lt1"/>
          </a:solidFill>
          <a:ln w="12700" cap="flat" cmpd="sng">
            <a:solidFill>
              <a:srgbClr val="7030A0"/>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l" rtl="0">
              <a:spcBef>
                <a:spcPts val="0"/>
              </a:spcBef>
              <a:spcAft>
                <a:spcPts val="0"/>
              </a:spcAft>
              <a:buNone/>
            </a:pPr>
            <a:endParaRPr sz="800">
              <a:solidFill>
                <a:schemeClr val="dk1"/>
              </a:solidFill>
              <a:latin typeface="Calibri"/>
              <a:ea typeface="Calibri"/>
              <a:cs typeface="Calibri"/>
              <a:sym typeface="Calibri"/>
            </a:endParaRPr>
          </a:p>
          <a:p>
            <a:pPr marL="0" lvl="0" indent="0" algn="l" rtl="0">
              <a:spcBef>
                <a:spcPts val="0"/>
              </a:spcBef>
              <a:spcAft>
                <a:spcPts val="0"/>
              </a:spcAft>
              <a:buNone/>
            </a:pPr>
            <a:r>
              <a:rPr lang="en" sz="800">
                <a:solidFill>
                  <a:schemeClr val="dk1"/>
                </a:solidFill>
                <a:latin typeface="Calibri"/>
                <a:ea typeface="Calibri"/>
                <a:cs typeface="Calibri"/>
                <a:sym typeface="Calibri"/>
              </a:rPr>
              <a:t>For ResNet-18, we use the pretrained model on ImageNet to extract the feature of each sample image. We use the feature map just before the final fully connected layer in ResNet-18. </a:t>
            </a:r>
            <a:endParaRPr sz="80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en" sz="800">
                <a:solidFill>
                  <a:schemeClr val="dk1"/>
                </a:solidFill>
                <a:latin typeface="Calibri"/>
                <a:ea typeface="Calibri"/>
                <a:cs typeface="Calibri"/>
                <a:sym typeface="Calibri"/>
              </a:rPr>
              <a:t>The following images show the visualizations of these features. </a:t>
            </a:r>
            <a:endParaRPr sz="80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endParaRPr sz="800">
              <a:solidFill>
                <a:schemeClr val="dk1"/>
              </a:solidFill>
              <a:latin typeface="Calibri"/>
              <a:ea typeface="Calibri"/>
              <a:cs typeface="Calibri"/>
              <a:sym typeface="Calibri"/>
            </a:endParaRPr>
          </a:p>
        </p:txBody>
      </p:sp>
      <p:sp>
        <p:nvSpPr>
          <p:cNvPr id="154" name="Google Shape;154;p25"/>
          <p:cNvSpPr/>
          <p:nvPr/>
        </p:nvSpPr>
        <p:spPr>
          <a:xfrm>
            <a:off x="3156975" y="4182950"/>
            <a:ext cx="2845800" cy="925500"/>
          </a:xfrm>
          <a:prstGeom prst="rect">
            <a:avLst/>
          </a:prstGeom>
          <a:solidFill>
            <a:schemeClr val="lt1"/>
          </a:solidFill>
          <a:ln w="12700" cap="flat" cmpd="sng">
            <a:solidFill>
              <a:srgbClr val="7030A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just" rtl="0">
              <a:spcBef>
                <a:spcPts val="0"/>
              </a:spcBef>
              <a:spcAft>
                <a:spcPts val="0"/>
              </a:spcAft>
              <a:buNone/>
            </a:pPr>
            <a:r>
              <a:rPr lang="en" sz="700" b="1">
                <a:solidFill>
                  <a:schemeClr val="dk1"/>
                </a:solidFill>
                <a:latin typeface="Calibri"/>
                <a:ea typeface="Calibri"/>
                <a:cs typeface="Calibri"/>
                <a:sym typeface="Calibri"/>
              </a:rPr>
              <a:t>Result analysis between finetune resnet network and SVM classification</a:t>
            </a:r>
            <a:endParaRPr sz="700" b="1">
              <a:solidFill>
                <a:schemeClr val="dk1"/>
              </a:solidFill>
              <a:latin typeface="Calibri"/>
              <a:ea typeface="Calibri"/>
              <a:cs typeface="Calibri"/>
              <a:sym typeface="Calibri"/>
            </a:endParaRPr>
          </a:p>
          <a:p>
            <a:pPr marL="0" marR="0" lvl="0" indent="0" algn="just" rtl="0">
              <a:spcBef>
                <a:spcPts val="0"/>
              </a:spcBef>
              <a:spcAft>
                <a:spcPts val="0"/>
              </a:spcAft>
              <a:buNone/>
            </a:pPr>
            <a:r>
              <a:rPr lang="en" sz="700">
                <a:solidFill>
                  <a:schemeClr val="dk1"/>
                </a:solidFill>
                <a:latin typeface="Calibri"/>
                <a:ea typeface="Calibri"/>
                <a:cs typeface="Calibri"/>
                <a:sym typeface="Calibri"/>
              </a:rPr>
              <a:t>The result of finetune resnet network on mnist dataset is better than using SVM taking features as input. It is because finetune resnet is an end-to-end strategy, loss between prediction and target will help the network find best parameters. While using SVM algorithm taking the features of pretrained model, which may have different data distribution than mnist dataset.</a:t>
            </a:r>
            <a:endParaRPr sz="700">
              <a:solidFill>
                <a:schemeClr val="dk1"/>
              </a:solidFill>
              <a:latin typeface="Calibri"/>
              <a:ea typeface="Calibri"/>
              <a:cs typeface="Calibri"/>
              <a:sym typeface="Calibri"/>
            </a:endParaRPr>
          </a:p>
          <a:p>
            <a:pPr marL="0" lvl="0" indent="0" algn="just" rtl="0">
              <a:spcBef>
                <a:spcPts val="0"/>
              </a:spcBef>
              <a:spcAft>
                <a:spcPts val="0"/>
              </a:spcAft>
              <a:buClr>
                <a:schemeClr val="dk1"/>
              </a:buClr>
              <a:buFont typeface="Arial"/>
              <a:buNone/>
            </a:pPr>
            <a:r>
              <a:rPr lang="en" sz="700">
                <a:solidFill>
                  <a:schemeClr val="dk1"/>
                </a:solidFill>
                <a:latin typeface="Calibri"/>
                <a:ea typeface="Calibri"/>
                <a:cs typeface="Calibri"/>
                <a:sym typeface="Calibri"/>
              </a:rPr>
              <a:t> </a:t>
            </a:r>
            <a:r>
              <a:rPr lang="en" sz="700" b="1">
                <a:solidFill>
                  <a:schemeClr val="dk1"/>
                </a:solidFill>
                <a:latin typeface="Calibri"/>
                <a:ea typeface="Calibri"/>
                <a:cs typeface="Calibri"/>
                <a:sym typeface="Calibri"/>
              </a:rPr>
              <a:t>Result analysis between SVM-raw image, SVM-scatter net, SVM-resnet</a:t>
            </a:r>
            <a:endParaRPr sz="700" b="1">
              <a:solidFill>
                <a:schemeClr val="dk1"/>
              </a:solidFill>
              <a:latin typeface="Calibri"/>
              <a:ea typeface="Calibri"/>
              <a:cs typeface="Calibri"/>
              <a:sym typeface="Calibri"/>
            </a:endParaRPr>
          </a:p>
          <a:p>
            <a:pPr marL="0" lvl="0" indent="0" algn="just" rtl="0">
              <a:spcBef>
                <a:spcPts val="0"/>
              </a:spcBef>
              <a:spcAft>
                <a:spcPts val="0"/>
              </a:spcAft>
              <a:buClr>
                <a:schemeClr val="dk1"/>
              </a:buClr>
              <a:buFont typeface="Arial"/>
              <a:buNone/>
            </a:pPr>
            <a:r>
              <a:rPr lang="en" sz="700">
                <a:solidFill>
                  <a:schemeClr val="dk1"/>
                </a:solidFill>
                <a:latin typeface="Calibri"/>
                <a:ea typeface="Calibri"/>
                <a:cs typeface="Calibri"/>
                <a:sym typeface="Calibri"/>
              </a:rPr>
              <a:t>The result of SVM-resnet is better than SVM-scatter net, it’s because</a:t>
            </a:r>
            <a:endParaRPr sz="700">
              <a:solidFill>
                <a:schemeClr val="dk1"/>
              </a:solidFill>
              <a:latin typeface="Calibri"/>
              <a:ea typeface="Calibri"/>
              <a:cs typeface="Calibri"/>
              <a:sym typeface="Calibri"/>
            </a:endParaRPr>
          </a:p>
        </p:txBody>
      </p:sp>
      <p:pic>
        <p:nvPicPr>
          <p:cNvPr id="155" name="Google Shape;155;p25"/>
          <p:cNvPicPr preferRelativeResize="0"/>
          <p:nvPr/>
        </p:nvPicPr>
        <p:blipFill>
          <a:blip r:embed="rId5">
            <a:alphaModFix/>
          </a:blip>
          <a:stretch>
            <a:fillRect/>
          </a:stretch>
        </p:blipFill>
        <p:spPr>
          <a:xfrm>
            <a:off x="3181188" y="3220812"/>
            <a:ext cx="2790729" cy="359975"/>
          </a:xfrm>
          <a:prstGeom prst="rect">
            <a:avLst/>
          </a:prstGeom>
          <a:noFill/>
          <a:ln>
            <a:noFill/>
          </a:ln>
        </p:spPr>
      </p:pic>
      <p:pic>
        <p:nvPicPr>
          <p:cNvPr id="156" name="Google Shape;156;p25"/>
          <p:cNvPicPr preferRelativeResize="0"/>
          <p:nvPr/>
        </p:nvPicPr>
        <p:blipFill>
          <a:blip r:embed="rId6">
            <a:alphaModFix/>
          </a:blip>
          <a:stretch>
            <a:fillRect/>
          </a:stretch>
        </p:blipFill>
        <p:spPr>
          <a:xfrm>
            <a:off x="4664238" y="1574225"/>
            <a:ext cx="1351901" cy="932676"/>
          </a:xfrm>
          <a:prstGeom prst="rect">
            <a:avLst/>
          </a:prstGeom>
          <a:noFill/>
          <a:ln w="9525" cap="flat" cmpd="sng">
            <a:solidFill>
              <a:srgbClr val="7030A0"/>
            </a:solidFill>
            <a:prstDash val="solid"/>
            <a:round/>
            <a:headEnd type="none" w="sm" len="sm"/>
            <a:tailEnd type="none" w="sm" len="sm"/>
          </a:ln>
          <a:effectLst>
            <a:outerShdw blurRad="57150" dist="19050" dir="5400000" algn="bl" rotWithShape="0">
              <a:srgbClr val="000000">
                <a:alpha val="50000"/>
              </a:srgbClr>
            </a:outerShdw>
          </a:effectLst>
        </p:spPr>
      </p:pic>
      <p:pic>
        <p:nvPicPr>
          <p:cNvPr id="157" name="Google Shape;157;p25"/>
          <p:cNvPicPr preferRelativeResize="0"/>
          <p:nvPr/>
        </p:nvPicPr>
        <p:blipFill>
          <a:blip r:embed="rId7">
            <a:alphaModFix/>
          </a:blip>
          <a:stretch>
            <a:fillRect/>
          </a:stretch>
        </p:blipFill>
        <p:spPr>
          <a:xfrm>
            <a:off x="3143500" y="1581400"/>
            <a:ext cx="1351901" cy="925501"/>
          </a:xfrm>
          <a:prstGeom prst="rect">
            <a:avLst/>
          </a:prstGeom>
          <a:noFill/>
          <a:ln w="12700" cap="flat" cmpd="sng">
            <a:solidFill>
              <a:srgbClr val="7030A0"/>
            </a:solidFill>
            <a:prstDash val="solid"/>
            <a:miter lim="8000"/>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710</Words>
  <Application>Microsoft Office PowerPoint</Application>
  <PresentationFormat>On-screen Show (16:9)</PresentationFormat>
  <Paragraphs>47</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Noto Sans Symbols</vt:lpstr>
      <vt:lpstr>Arial</vt:lpstr>
      <vt:lpstr>Calibri</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jxieax</cp:lastModifiedBy>
  <cp:revision>1</cp:revision>
  <dcterms:modified xsi:type="dcterms:W3CDTF">2019-10-06T15:07:18Z</dcterms:modified>
</cp:coreProperties>
</file>