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69" r:id="rId3"/>
    <p:sldId id="270" r:id="rId4"/>
    <p:sldId id="271" r:id="rId5"/>
    <p:sldId id="272"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7/28/2020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7/28/2020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8D7D64-67CB-42F1-82FC-D98F5749DDD6}"/>
              </a:ext>
            </a:extLst>
          </p:cNvPr>
          <p:cNvSpPr>
            <a:spLocks noGrp="1"/>
          </p:cNvSpPr>
          <p:nvPr>
            <p:ph type="ctrTitle"/>
          </p:nvPr>
        </p:nvSpPr>
        <p:spPr/>
        <p:txBody>
          <a:bodyPr/>
          <a:lstStyle/>
          <a:p>
            <a:r>
              <a:rPr lang="es-PE" b="1" u="sng" dirty="0"/>
              <a:t>ESTRATEGIAS DE PRUEBA PARA WEBAPPS</a:t>
            </a:r>
            <a:br>
              <a:rPr lang="es-PE" dirty="0"/>
            </a:br>
            <a:endParaRPr lang="es-PE" dirty="0"/>
          </a:p>
        </p:txBody>
      </p:sp>
      <p:sp>
        <p:nvSpPr>
          <p:cNvPr id="3" name="Subtítulo 2">
            <a:extLst>
              <a:ext uri="{FF2B5EF4-FFF2-40B4-BE49-F238E27FC236}">
                <a16:creationId xmlns:a16="http://schemas.microsoft.com/office/drawing/2014/main" id="{37634509-4606-4C59-B46E-65E13BCCA80F}"/>
              </a:ext>
            </a:extLst>
          </p:cNvPr>
          <p:cNvSpPr>
            <a:spLocks noGrp="1"/>
          </p:cNvSpPr>
          <p:nvPr>
            <p:ph type="subTitle" idx="1"/>
          </p:nvPr>
        </p:nvSpPr>
        <p:spPr>
          <a:xfrm>
            <a:off x="1876424" y="2818615"/>
            <a:ext cx="8791575" cy="2588272"/>
          </a:xfrm>
        </p:spPr>
        <p:txBody>
          <a:bodyPr>
            <a:normAutofit/>
          </a:bodyPr>
          <a:lstStyle/>
          <a:p>
            <a:endParaRPr lang="es-PE" b="1" dirty="0"/>
          </a:p>
          <a:p>
            <a:endParaRPr lang="es-PE" b="1" dirty="0"/>
          </a:p>
          <a:p>
            <a:r>
              <a:rPr lang="es-PE" b="1" dirty="0"/>
              <a:t>José Alberto Chávez</a:t>
            </a:r>
          </a:p>
          <a:p>
            <a:r>
              <a:rPr lang="es-PE" b="1" dirty="0"/>
              <a:t>Christian vilca</a:t>
            </a:r>
            <a:endParaRPr lang="es-PE" dirty="0"/>
          </a:p>
        </p:txBody>
      </p:sp>
    </p:spTree>
    <p:extLst>
      <p:ext uri="{BB962C8B-B14F-4D97-AF65-F5344CB8AC3E}">
        <p14:creationId xmlns:p14="http://schemas.microsoft.com/office/powerpoint/2010/main" val="1164698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85599-71F9-495E-8D41-85BA86A736AD}"/>
              </a:ext>
            </a:extLst>
          </p:cNvPr>
          <p:cNvSpPr>
            <a:spLocks noGrp="1"/>
          </p:cNvSpPr>
          <p:nvPr>
            <p:ph type="title"/>
          </p:nvPr>
        </p:nvSpPr>
        <p:spPr/>
        <p:txBody>
          <a:bodyPr/>
          <a:lstStyle/>
          <a:p>
            <a:pPr algn="ctr"/>
            <a:r>
              <a:rPr lang="es-PE" dirty="0"/>
              <a:t>PRUEBA DE NAVEGACIÓN</a:t>
            </a:r>
          </a:p>
        </p:txBody>
      </p:sp>
      <p:sp>
        <p:nvSpPr>
          <p:cNvPr id="3" name="Marcador de contenido 2">
            <a:extLst>
              <a:ext uri="{FF2B5EF4-FFF2-40B4-BE49-F238E27FC236}">
                <a16:creationId xmlns:a16="http://schemas.microsoft.com/office/drawing/2014/main" id="{0E46D002-7476-42E0-A397-2A776A5759C9}"/>
              </a:ext>
            </a:extLst>
          </p:cNvPr>
          <p:cNvSpPr>
            <a:spLocks noGrp="1"/>
          </p:cNvSpPr>
          <p:nvPr>
            <p:ph idx="1"/>
          </p:nvPr>
        </p:nvSpPr>
        <p:spPr>
          <a:xfrm>
            <a:off x="1141413" y="1771314"/>
            <a:ext cx="4954587" cy="4468168"/>
          </a:xfrm>
        </p:spPr>
        <p:txBody>
          <a:bodyPr>
            <a:normAutofit fontScale="77500" lnSpcReduction="20000"/>
          </a:bodyPr>
          <a:lstStyle/>
          <a:p>
            <a:r>
              <a:rPr lang="es-PE" sz="2800" b="1" dirty="0"/>
              <a:t>Prueba de Sintaxis de navegación </a:t>
            </a:r>
            <a:r>
              <a:rPr lang="es-PE" dirty="0"/>
              <a:t>: La primera fase de la prueba de navegación en realidad comienza durante la prueba de interfaz. Los mecanismos de navegación se prueban para asegurarse de que cada interfaz realiza la función que se le ha encargado</a:t>
            </a:r>
          </a:p>
          <a:p>
            <a:r>
              <a:rPr lang="es-PE" sz="2800" b="1" dirty="0"/>
              <a:t>Prueba de Semántica de navegación:</a:t>
            </a:r>
            <a:r>
              <a:rPr lang="es-PE" dirty="0"/>
              <a:t> Una unidad semántica de navegación (USN) se define como “un conjunto de estructuras de información y navegación relacionada que colaboran en el cumplimiento de un subconjunto de requerimientos de usuario relacionados”</a:t>
            </a:r>
          </a:p>
        </p:txBody>
      </p:sp>
      <p:pic>
        <p:nvPicPr>
          <p:cNvPr id="2052" name="Picture 4">
            <a:extLst>
              <a:ext uri="{FF2B5EF4-FFF2-40B4-BE49-F238E27FC236}">
                <a16:creationId xmlns:a16="http://schemas.microsoft.com/office/drawing/2014/main" id="{24D38C86-5275-4DBF-B44F-0E5FF7F9A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0022" y="2376057"/>
            <a:ext cx="5180229" cy="348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185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15D355-87BE-4238-A6E1-BE8FECC15285}"/>
              </a:ext>
            </a:extLst>
          </p:cNvPr>
          <p:cNvSpPr>
            <a:spLocks noGrp="1"/>
          </p:cNvSpPr>
          <p:nvPr>
            <p:ph type="title"/>
          </p:nvPr>
        </p:nvSpPr>
        <p:spPr/>
        <p:txBody>
          <a:bodyPr/>
          <a:lstStyle/>
          <a:p>
            <a:pPr algn="ctr"/>
            <a:r>
              <a:rPr lang="es-PE" dirty="0"/>
              <a:t>Prueba de configuración</a:t>
            </a:r>
            <a:br>
              <a:rPr lang="es-PE" dirty="0"/>
            </a:br>
            <a:endParaRPr lang="es-PE" dirty="0"/>
          </a:p>
        </p:txBody>
      </p:sp>
      <p:sp>
        <p:nvSpPr>
          <p:cNvPr id="3" name="Marcador de contenido 2">
            <a:extLst>
              <a:ext uri="{FF2B5EF4-FFF2-40B4-BE49-F238E27FC236}">
                <a16:creationId xmlns:a16="http://schemas.microsoft.com/office/drawing/2014/main" id="{51AA6E7A-07BB-43ED-83C9-161D8E0BBF33}"/>
              </a:ext>
            </a:extLst>
          </p:cNvPr>
          <p:cNvSpPr>
            <a:spLocks noGrp="1"/>
          </p:cNvSpPr>
          <p:nvPr>
            <p:ph idx="1"/>
          </p:nvPr>
        </p:nvSpPr>
        <p:spPr>
          <a:xfrm>
            <a:off x="1141412" y="1736520"/>
            <a:ext cx="4424887" cy="4502961"/>
          </a:xfrm>
        </p:spPr>
        <p:txBody>
          <a:bodyPr/>
          <a:lstStyle/>
          <a:p>
            <a:r>
              <a:rPr lang="es-PE" dirty="0"/>
              <a:t>La impresión que un usuario tiene de la webapp y la forma en la que interactúa con ella pueden diferir significativamente de la experiencia de otro usuario si ambos usuarios no trabajan dentro de la misma configuración en el lado cliente</a:t>
            </a:r>
          </a:p>
        </p:txBody>
      </p:sp>
      <p:pic>
        <p:nvPicPr>
          <p:cNvPr id="3074" name="Picture 2" descr="Configurar red de Windows Server 2012 manualmente">
            <a:extLst>
              <a:ext uri="{FF2B5EF4-FFF2-40B4-BE49-F238E27FC236}">
                <a16:creationId xmlns:a16="http://schemas.microsoft.com/office/drawing/2014/main" id="{7CF392D1-FE08-4F03-9194-58254504D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4039" y="1511660"/>
            <a:ext cx="6310400" cy="4502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626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E0F533-7872-4CDC-93D9-6257CA1319C9}"/>
              </a:ext>
            </a:extLst>
          </p:cNvPr>
          <p:cNvSpPr>
            <a:spLocks noGrp="1"/>
          </p:cNvSpPr>
          <p:nvPr>
            <p:ph type="title"/>
          </p:nvPr>
        </p:nvSpPr>
        <p:spPr>
          <a:xfrm>
            <a:off x="1203313" y="425572"/>
            <a:ext cx="9905998" cy="1478570"/>
          </a:xfrm>
        </p:spPr>
        <p:txBody>
          <a:bodyPr/>
          <a:lstStyle/>
          <a:p>
            <a:pPr algn="ctr"/>
            <a:r>
              <a:rPr lang="es-PE" dirty="0"/>
              <a:t>Prueba de configuración</a:t>
            </a:r>
            <a:br>
              <a:rPr lang="es-PE" dirty="0"/>
            </a:br>
            <a:endParaRPr lang="es-PE" dirty="0"/>
          </a:p>
        </p:txBody>
      </p:sp>
      <p:sp>
        <p:nvSpPr>
          <p:cNvPr id="3" name="Marcador de contenido 2">
            <a:extLst>
              <a:ext uri="{FF2B5EF4-FFF2-40B4-BE49-F238E27FC236}">
                <a16:creationId xmlns:a16="http://schemas.microsoft.com/office/drawing/2014/main" id="{BFE43391-7308-466E-ACC7-B66E24B0048F}"/>
              </a:ext>
            </a:extLst>
          </p:cNvPr>
          <p:cNvSpPr>
            <a:spLocks noGrp="1"/>
          </p:cNvSpPr>
          <p:nvPr>
            <p:ph idx="1"/>
          </p:nvPr>
        </p:nvSpPr>
        <p:spPr>
          <a:xfrm>
            <a:off x="1082689" y="1561588"/>
            <a:ext cx="9905999" cy="4956657"/>
          </a:xfrm>
        </p:spPr>
        <p:txBody>
          <a:bodyPr/>
          <a:lstStyle/>
          <a:p>
            <a:r>
              <a:rPr lang="es-PE" dirty="0"/>
              <a:t>Conflictos en el lado servidor : En el lado servidor, los casos de prueba de configuración se diseñan para verificar que la configuración servidor proyectada pueda soportar la webapp sin error</a:t>
            </a:r>
          </a:p>
          <a:p>
            <a:endParaRPr lang="es-PE" dirty="0"/>
          </a:p>
          <a:p>
            <a:r>
              <a:rPr lang="es-PE" dirty="0"/>
              <a:t>Conflictos en el lado cliente : Las pruebas de configuración se enfocan con más peso en la compatibilidad de la webapp. Además de estos componentes, otras variables incluyen software de redes, caprichos de la ISP y aplicaciones que corren de manera concurrente. Para diseñar pruebas de configuración en el lado cliente, debe reducir el número de variables de configuración a un número manejable</a:t>
            </a:r>
          </a:p>
        </p:txBody>
      </p:sp>
    </p:spTree>
    <p:extLst>
      <p:ext uri="{BB962C8B-B14F-4D97-AF65-F5344CB8AC3E}">
        <p14:creationId xmlns:p14="http://schemas.microsoft.com/office/powerpoint/2010/main" val="367835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8E9AD3-AA86-4CC6-9C2D-6122B730B537}"/>
              </a:ext>
            </a:extLst>
          </p:cNvPr>
          <p:cNvSpPr>
            <a:spLocks noGrp="1"/>
          </p:cNvSpPr>
          <p:nvPr>
            <p:ph type="title"/>
          </p:nvPr>
        </p:nvSpPr>
        <p:spPr>
          <a:xfrm>
            <a:off x="1141412" y="207458"/>
            <a:ext cx="9905998" cy="1478570"/>
          </a:xfrm>
        </p:spPr>
        <p:txBody>
          <a:bodyPr/>
          <a:lstStyle/>
          <a:p>
            <a:pPr algn="ctr"/>
            <a:r>
              <a:rPr lang="es-PE" dirty="0"/>
              <a:t>Prueba de seguridad</a:t>
            </a:r>
          </a:p>
        </p:txBody>
      </p:sp>
      <p:sp>
        <p:nvSpPr>
          <p:cNvPr id="3" name="Marcador de contenido 2">
            <a:extLst>
              <a:ext uri="{FF2B5EF4-FFF2-40B4-BE49-F238E27FC236}">
                <a16:creationId xmlns:a16="http://schemas.microsoft.com/office/drawing/2014/main" id="{868CE6F6-87C6-47EE-BBC9-3E247541C1BF}"/>
              </a:ext>
            </a:extLst>
          </p:cNvPr>
          <p:cNvSpPr>
            <a:spLocks noGrp="1"/>
          </p:cNvSpPr>
          <p:nvPr>
            <p:ph idx="1"/>
          </p:nvPr>
        </p:nvSpPr>
        <p:spPr>
          <a:xfrm>
            <a:off x="155992" y="1558397"/>
            <a:ext cx="6395728" cy="4602705"/>
          </a:xfrm>
        </p:spPr>
        <p:txBody>
          <a:bodyPr>
            <a:normAutofit/>
          </a:bodyPr>
          <a:lstStyle/>
          <a:p>
            <a:r>
              <a:rPr lang="es-PE" dirty="0"/>
              <a:t>Las pruebas de seguridad se diseñan para sondear las vulnerabilidades del entorno lado cliente, las comunicaciones de red que ocurren conforme los datos pasan de cliente a servidor y viceversa, y el entorno del lado servidor. Cada uno de estos dominios puede atacarse, y es tarea del examinador de seguridad descubrir las debilidades que puedan explotar quienes tengan intención de hacerlo.</a:t>
            </a:r>
          </a:p>
        </p:txBody>
      </p:sp>
      <p:pic>
        <p:nvPicPr>
          <p:cNvPr id="4098" name="Picture 2" descr="Pruebas de seguridad Seguridad de la computadora Prueba de ...">
            <a:extLst>
              <a:ext uri="{FF2B5EF4-FFF2-40B4-BE49-F238E27FC236}">
                <a16:creationId xmlns:a16="http://schemas.microsoft.com/office/drawing/2014/main" id="{776A1F8B-3908-4CA6-93E3-A2D4D803C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1808" y="1831763"/>
            <a:ext cx="5317355" cy="346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147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613508-0F5D-4BC8-8485-A7EDF65507DF}"/>
              </a:ext>
            </a:extLst>
          </p:cNvPr>
          <p:cNvSpPr>
            <a:spLocks noGrp="1"/>
          </p:cNvSpPr>
          <p:nvPr>
            <p:ph type="title"/>
          </p:nvPr>
        </p:nvSpPr>
        <p:spPr/>
        <p:txBody>
          <a:bodyPr/>
          <a:lstStyle/>
          <a:p>
            <a:pPr algn="ctr"/>
            <a:r>
              <a:rPr lang="es-PE" dirty="0"/>
              <a:t>Prueba de seguridad</a:t>
            </a:r>
          </a:p>
        </p:txBody>
      </p:sp>
      <p:sp>
        <p:nvSpPr>
          <p:cNvPr id="4" name="Marcador de contenido 3">
            <a:extLst>
              <a:ext uri="{FF2B5EF4-FFF2-40B4-BE49-F238E27FC236}">
                <a16:creationId xmlns:a16="http://schemas.microsoft.com/office/drawing/2014/main" id="{4186C7E4-E654-492E-964D-32CBDF5ECBAC}"/>
              </a:ext>
            </a:extLst>
          </p:cNvPr>
          <p:cNvSpPr>
            <a:spLocks noGrp="1"/>
          </p:cNvSpPr>
          <p:nvPr>
            <p:ph sz="half" idx="1"/>
          </p:nvPr>
        </p:nvSpPr>
        <p:spPr/>
        <p:txBody>
          <a:bodyPr/>
          <a:lstStyle/>
          <a:p>
            <a:pPr marL="0" indent="0">
              <a:buNone/>
            </a:pPr>
            <a:r>
              <a:rPr lang="es-PE" b="1" dirty="0"/>
              <a:t>Del lado cliente</a:t>
            </a:r>
          </a:p>
          <a:p>
            <a:r>
              <a:rPr lang="es-PE" dirty="0"/>
              <a:t>Links maliciosos</a:t>
            </a:r>
          </a:p>
          <a:p>
            <a:r>
              <a:rPr lang="es-PE" dirty="0"/>
              <a:t>Desbordamiento de buffer</a:t>
            </a:r>
          </a:p>
          <a:p>
            <a:r>
              <a:rPr lang="es-PE" dirty="0"/>
              <a:t>Coockies no autorizadas</a:t>
            </a:r>
          </a:p>
          <a:p>
            <a:r>
              <a:rPr lang="es-PE" dirty="0"/>
              <a:t>Spoofing</a:t>
            </a:r>
          </a:p>
        </p:txBody>
      </p:sp>
      <p:sp>
        <p:nvSpPr>
          <p:cNvPr id="5" name="Marcador de contenido 4">
            <a:extLst>
              <a:ext uri="{FF2B5EF4-FFF2-40B4-BE49-F238E27FC236}">
                <a16:creationId xmlns:a16="http://schemas.microsoft.com/office/drawing/2014/main" id="{217440B6-40DF-4CA0-8666-82391815215A}"/>
              </a:ext>
            </a:extLst>
          </p:cNvPr>
          <p:cNvSpPr>
            <a:spLocks noGrp="1"/>
          </p:cNvSpPr>
          <p:nvPr>
            <p:ph sz="half" idx="2"/>
          </p:nvPr>
        </p:nvSpPr>
        <p:spPr/>
        <p:txBody>
          <a:bodyPr/>
          <a:lstStyle/>
          <a:p>
            <a:pPr marL="0" indent="0">
              <a:buNone/>
            </a:pPr>
            <a:r>
              <a:rPr lang="es-PE" b="1" dirty="0"/>
              <a:t>Del lado servidor</a:t>
            </a:r>
          </a:p>
          <a:p>
            <a:r>
              <a:rPr lang="es-PE" dirty="0"/>
              <a:t>Ataques de negación de servicio</a:t>
            </a:r>
          </a:p>
          <a:p>
            <a:r>
              <a:rPr lang="es-PE" dirty="0"/>
              <a:t>Ingreso a la base de datos</a:t>
            </a:r>
          </a:p>
        </p:txBody>
      </p:sp>
    </p:spTree>
    <p:extLst>
      <p:ext uri="{BB962C8B-B14F-4D97-AF65-F5344CB8AC3E}">
        <p14:creationId xmlns:p14="http://schemas.microsoft.com/office/powerpoint/2010/main" val="91262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5ECA0-0A42-4B5D-BA4A-4E1893FC613E}"/>
              </a:ext>
            </a:extLst>
          </p:cNvPr>
          <p:cNvSpPr>
            <a:spLocks noGrp="1"/>
          </p:cNvSpPr>
          <p:nvPr>
            <p:ph type="title"/>
          </p:nvPr>
        </p:nvSpPr>
        <p:spPr/>
        <p:txBody>
          <a:bodyPr/>
          <a:lstStyle/>
          <a:p>
            <a:pPr algn="ctr"/>
            <a:r>
              <a:rPr lang="es-PE" dirty="0"/>
              <a:t>Prueba de seguridad</a:t>
            </a:r>
          </a:p>
        </p:txBody>
      </p:sp>
      <p:sp>
        <p:nvSpPr>
          <p:cNvPr id="3" name="Marcador de contenido 2">
            <a:extLst>
              <a:ext uri="{FF2B5EF4-FFF2-40B4-BE49-F238E27FC236}">
                <a16:creationId xmlns:a16="http://schemas.microsoft.com/office/drawing/2014/main" id="{1FFE55FF-5122-4920-8160-63EBE59DCA4D}"/>
              </a:ext>
            </a:extLst>
          </p:cNvPr>
          <p:cNvSpPr>
            <a:spLocks noGrp="1"/>
          </p:cNvSpPr>
          <p:nvPr>
            <p:ph sz="half" idx="1"/>
          </p:nvPr>
        </p:nvSpPr>
        <p:spPr/>
        <p:txBody>
          <a:bodyPr/>
          <a:lstStyle/>
          <a:p>
            <a:r>
              <a:rPr lang="es-PE" dirty="0"/>
              <a:t>Firewall</a:t>
            </a:r>
          </a:p>
          <a:p>
            <a:r>
              <a:rPr lang="es-PE" dirty="0"/>
              <a:t>Autenticación</a:t>
            </a:r>
          </a:p>
          <a:p>
            <a:r>
              <a:rPr lang="es-PE" dirty="0"/>
              <a:t>Encriptado (Certificados digitales)</a:t>
            </a:r>
          </a:p>
          <a:p>
            <a:r>
              <a:rPr lang="es-PE" dirty="0"/>
              <a:t>Autorización</a:t>
            </a:r>
          </a:p>
        </p:txBody>
      </p:sp>
      <p:pic>
        <p:nvPicPr>
          <p:cNvPr id="1026" name="Picture 2" descr="Resultado de imagen para seguridad en la web">
            <a:extLst>
              <a:ext uri="{FF2B5EF4-FFF2-40B4-BE49-F238E27FC236}">
                <a16:creationId xmlns:a16="http://schemas.microsoft.com/office/drawing/2014/main" id="{D8E3F957-A59C-4D3A-8B47-FA768BBC3C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7171" y="2533475"/>
            <a:ext cx="5312572" cy="3541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214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CA17D-901E-4031-80FE-35A0726DCBF4}"/>
              </a:ext>
            </a:extLst>
          </p:cNvPr>
          <p:cNvSpPr>
            <a:spLocks noGrp="1"/>
          </p:cNvSpPr>
          <p:nvPr>
            <p:ph type="title"/>
          </p:nvPr>
        </p:nvSpPr>
        <p:spPr/>
        <p:txBody>
          <a:bodyPr/>
          <a:lstStyle/>
          <a:p>
            <a:pPr algn="ctr"/>
            <a:r>
              <a:rPr lang="es-PE" dirty="0"/>
              <a:t>Prueba de rendimiento</a:t>
            </a:r>
          </a:p>
        </p:txBody>
      </p:sp>
      <p:sp>
        <p:nvSpPr>
          <p:cNvPr id="5" name="Marcador de contenido 4">
            <a:extLst>
              <a:ext uri="{FF2B5EF4-FFF2-40B4-BE49-F238E27FC236}">
                <a16:creationId xmlns:a16="http://schemas.microsoft.com/office/drawing/2014/main" id="{FEA3D8F8-6646-4FB4-AE17-982A83D085AD}"/>
              </a:ext>
            </a:extLst>
          </p:cNvPr>
          <p:cNvSpPr>
            <a:spLocks noGrp="1"/>
          </p:cNvSpPr>
          <p:nvPr>
            <p:ph idx="1"/>
          </p:nvPr>
        </p:nvSpPr>
        <p:spPr>
          <a:xfrm>
            <a:off x="1141412" y="1754536"/>
            <a:ext cx="9905999" cy="4663042"/>
          </a:xfrm>
        </p:spPr>
        <p:txBody>
          <a:bodyPr/>
          <a:lstStyle/>
          <a:p>
            <a:pPr marL="0" indent="0">
              <a:buNone/>
            </a:pPr>
            <a:r>
              <a:rPr lang="es-PE" dirty="0"/>
              <a:t>Las pruebas de rendimiento se usan para descubrir problemas de rendimiento que pueden ser resultado de</a:t>
            </a:r>
          </a:p>
          <a:p>
            <a:r>
              <a:rPr lang="es-PE" dirty="0"/>
              <a:t>falta de recursos en el lado servidor</a:t>
            </a:r>
          </a:p>
          <a:p>
            <a:r>
              <a:rPr lang="es-PE" dirty="0"/>
              <a:t>red con ancho de banda inadecuada</a:t>
            </a:r>
          </a:p>
          <a:p>
            <a:r>
              <a:rPr lang="es-PE" dirty="0"/>
              <a:t>capacidades de base de datos inadecuadas</a:t>
            </a:r>
          </a:p>
          <a:p>
            <a:r>
              <a:rPr lang="es-PE" dirty="0"/>
              <a:t>capacidades de sistema operativo deficientes</a:t>
            </a:r>
          </a:p>
          <a:p>
            <a:r>
              <a:rPr lang="es-PE" dirty="0"/>
              <a:t>funcionalidad de webapp pobremente diseñada</a:t>
            </a:r>
          </a:p>
          <a:p>
            <a:r>
              <a:rPr lang="es-PE" dirty="0"/>
              <a:t>Otros conflictos de hardware o software</a:t>
            </a:r>
          </a:p>
          <a:p>
            <a:endParaRPr lang="es-PE" dirty="0"/>
          </a:p>
        </p:txBody>
      </p:sp>
    </p:spTree>
    <p:extLst>
      <p:ext uri="{BB962C8B-B14F-4D97-AF65-F5344CB8AC3E}">
        <p14:creationId xmlns:p14="http://schemas.microsoft.com/office/powerpoint/2010/main" val="288839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F52D5DB6-267E-46C8-BCE3-4DDF5D361094}"/>
              </a:ext>
            </a:extLst>
          </p:cNvPr>
          <p:cNvSpPr>
            <a:spLocks noGrp="1"/>
          </p:cNvSpPr>
          <p:nvPr>
            <p:ph type="title"/>
          </p:nvPr>
        </p:nvSpPr>
        <p:spPr>
          <a:xfrm>
            <a:off x="1141413" y="316515"/>
            <a:ext cx="9905998" cy="1478570"/>
          </a:xfrm>
        </p:spPr>
        <p:txBody>
          <a:bodyPr/>
          <a:lstStyle/>
          <a:p>
            <a:pPr algn="ctr"/>
            <a:r>
              <a:rPr lang="es-PE" dirty="0"/>
              <a:t>Prueba de rendimiento</a:t>
            </a:r>
          </a:p>
        </p:txBody>
      </p:sp>
      <p:sp>
        <p:nvSpPr>
          <p:cNvPr id="13" name="Marcador de contenido 12">
            <a:extLst>
              <a:ext uri="{FF2B5EF4-FFF2-40B4-BE49-F238E27FC236}">
                <a16:creationId xmlns:a16="http://schemas.microsoft.com/office/drawing/2014/main" id="{CF07CC65-6B43-4C37-B0E6-C6AB1642BF40}"/>
              </a:ext>
            </a:extLst>
          </p:cNvPr>
          <p:cNvSpPr>
            <a:spLocks noGrp="1"/>
          </p:cNvSpPr>
          <p:nvPr>
            <p:ph idx="1"/>
          </p:nvPr>
        </p:nvSpPr>
        <p:spPr>
          <a:xfrm>
            <a:off x="1141412" y="1627464"/>
            <a:ext cx="9905999" cy="4612018"/>
          </a:xfrm>
        </p:spPr>
        <p:txBody>
          <a:bodyPr>
            <a:normAutofit fontScale="62500" lnSpcReduction="20000"/>
          </a:bodyPr>
          <a:lstStyle/>
          <a:p>
            <a:r>
              <a:rPr lang="es-MX" dirty="0"/>
              <a:t>¿El tiempo de respuesta del servidor se degrada a un punto donde es apreciable e</a:t>
            </a:r>
          </a:p>
          <a:p>
            <a:pPr marL="0" indent="0">
              <a:buNone/>
            </a:pPr>
            <a:r>
              <a:rPr lang="es-PE" dirty="0"/>
              <a:t>     inaceptable?</a:t>
            </a:r>
          </a:p>
          <a:p>
            <a:r>
              <a:rPr lang="es-MX" dirty="0"/>
              <a:t>¿En qué punto (en términos de usuarios, transacciones o carga de datos) el rendimiento</a:t>
            </a:r>
          </a:p>
          <a:p>
            <a:pPr marL="0" indent="0">
              <a:buNone/>
            </a:pPr>
            <a:r>
              <a:rPr lang="es-PE" dirty="0"/>
              <a:t>     se vuelve inaceptable?</a:t>
            </a:r>
          </a:p>
          <a:p>
            <a:r>
              <a:rPr lang="es-MX" dirty="0"/>
              <a:t>¿Qué componentes del sistema son responsables de la degradación del rendimiento?</a:t>
            </a:r>
          </a:p>
          <a:p>
            <a:r>
              <a:rPr lang="es-MX" dirty="0"/>
              <a:t>¿Cuál es el tiempo de respuesta promedio para los usuarios bajo diversas condiciones de</a:t>
            </a:r>
          </a:p>
          <a:p>
            <a:pPr marL="0" indent="0">
              <a:buNone/>
            </a:pPr>
            <a:r>
              <a:rPr lang="es-PE" dirty="0"/>
              <a:t>     carga?</a:t>
            </a:r>
          </a:p>
          <a:p>
            <a:r>
              <a:rPr lang="es-MX" dirty="0"/>
              <a:t>¿La degradación del rendimiento tiene impacto sobre la seguridad del sistema?</a:t>
            </a:r>
          </a:p>
          <a:p>
            <a:r>
              <a:rPr lang="es-MX" dirty="0"/>
              <a:t>¿La confiabilidad o precisión de la </a:t>
            </a:r>
            <a:r>
              <a:rPr lang="es-MX" i="1" dirty="0"/>
              <a:t>webapp </a:t>
            </a:r>
            <a:r>
              <a:rPr lang="es-MX" dirty="0"/>
              <a:t>resulta afectada conforme crece la carga</a:t>
            </a:r>
          </a:p>
          <a:p>
            <a:pPr marL="0" indent="0">
              <a:buNone/>
            </a:pPr>
            <a:r>
              <a:rPr lang="es-PE" dirty="0"/>
              <a:t>    sobre el sistema?</a:t>
            </a:r>
          </a:p>
          <a:p>
            <a:r>
              <a:rPr lang="es-MX" dirty="0"/>
              <a:t>¿Qué sucede cuando se aplican cargas que son mayores que la capacidad máxima del</a:t>
            </a:r>
          </a:p>
          <a:p>
            <a:pPr marL="0" indent="0">
              <a:buNone/>
            </a:pPr>
            <a:r>
              <a:rPr lang="es-PE" dirty="0"/>
              <a:t>     servidor?</a:t>
            </a:r>
          </a:p>
          <a:p>
            <a:r>
              <a:rPr lang="es-MX" dirty="0"/>
              <a:t>¿La degradación del rendimiento tiene impacto sobre los ingresos de la compañía?</a:t>
            </a:r>
            <a:endParaRPr lang="es-PE" dirty="0"/>
          </a:p>
        </p:txBody>
      </p:sp>
    </p:spTree>
    <p:extLst>
      <p:ext uri="{BB962C8B-B14F-4D97-AF65-F5344CB8AC3E}">
        <p14:creationId xmlns:p14="http://schemas.microsoft.com/office/powerpoint/2010/main" val="56448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A704C-BFA9-4C9A-BD0D-1057274506C7}"/>
              </a:ext>
            </a:extLst>
          </p:cNvPr>
          <p:cNvSpPr>
            <a:spLocks noGrp="1"/>
          </p:cNvSpPr>
          <p:nvPr>
            <p:ph type="title"/>
          </p:nvPr>
        </p:nvSpPr>
        <p:spPr/>
        <p:txBody>
          <a:bodyPr/>
          <a:lstStyle/>
          <a:p>
            <a:r>
              <a:rPr lang="es-PE" sz="4000" b="1" dirty="0"/>
              <a:t>¿</a:t>
            </a:r>
            <a:r>
              <a:rPr lang="es-PE" sz="4000" b="1" cap="none" dirty="0"/>
              <a:t>Qué es una Web app</a:t>
            </a:r>
            <a:r>
              <a:rPr lang="es-PE" sz="4000" b="1" dirty="0"/>
              <a:t>?</a:t>
            </a:r>
            <a:br>
              <a:rPr lang="es-PE" dirty="0"/>
            </a:br>
            <a:endParaRPr lang="es-PE" dirty="0"/>
          </a:p>
        </p:txBody>
      </p:sp>
      <p:pic>
        <p:nvPicPr>
          <p:cNvPr id="5" name="Imagen 4">
            <a:extLst>
              <a:ext uri="{FF2B5EF4-FFF2-40B4-BE49-F238E27FC236}">
                <a16:creationId xmlns:a16="http://schemas.microsoft.com/office/drawing/2014/main" id="{A7D66205-26D0-468B-94EC-DFC264B34215}"/>
              </a:ext>
            </a:extLst>
          </p:cNvPr>
          <p:cNvPicPr>
            <a:picLocks noChangeAspect="1"/>
          </p:cNvPicPr>
          <p:nvPr/>
        </p:nvPicPr>
        <p:blipFill>
          <a:blip r:embed="rId2"/>
          <a:stretch>
            <a:fillRect/>
          </a:stretch>
        </p:blipFill>
        <p:spPr>
          <a:xfrm>
            <a:off x="7625384" y="1470581"/>
            <a:ext cx="4657742" cy="4105749"/>
          </a:xfrm>
          <a:prstGeom prst="rect">
            <a:avLst/>
          </a:prstGeom>
        </p:spPr>
      </p:pic>
      <p:sp>
        <p:nvSpPr>
          <p:cNvPr id="3" name="Marcador de contenido 2">
            <a:extLst>
              <a:ext uri="{FF2B5EF4-FFF2-40B4-BE49-F238E27FC236}">
                <a16:creationId xmlns:a16="http://schemas.microsoft.com/office/drawing/2014/main" id="{AE6AB704-7419-4D79-ABFD-1918C810B51C}"/>
              </a:ext>
            </a:extLst>
          </p:cNvPr>
          <p:cNvSpPr>
            <a:spLocks noGrp="1"/>
          </p:cNvSpPr>
          <p:nvPr>
            <p:ph idx="1"/>
          </p:nvPr>
        </p:nvSpPr>
        <p:spPr>
          <a:xfrm>
            <a:off x="1141412" y="1470581"/>
            <a:ext cx="6626275" cy="4320620"/>
          </a:xfrm>
        </p:spPr>
        <p:txBody>
          <a:bodyPr>
            <a:normAutofit fontScale="92500" lnSpcReduction="20000"/>
          </a:bodyPr>
          <a:lstStyle/>
          <a:p>
            <a:r>
              <a:rPr lang="es-PE" dirty="0"/>
              <a:t>Una web app es una versión de la página web optimizada y adaptable a cualquier dispositivo móvil. Dicho de otra manera, es una página que se puede abrir desde el navegador de cualquier terminal independientemente del sistema operativo que utilice. Esta optimización es posible gracias a HTML5 y CSS3.</a:t>
            </a:r>
          </a:p>
          <a:p>
            <a:r>
              <a:rPr lang="es-PE" dirty="0"/>
              <a:t>La principal ventaja que tienen es su capacidad de adaptación a cualquier dispositivo móvil, como hemos dicho antes. Es suficiente con que el dispositivo cuente con un navegador móvil actualizado, como Chrome o Safari. </a:t>
            </a:r>
          </a:p>
          <a:p>
            <a:endParaRPr lang="es-PE" dirty="0"/>
          </a:p>
        </p:txBody>
      </p:sp>
    </p:spTree>
    <p:extLst>
      <p:ext uri="{BB962C8B-B14F-4D97-AF65-F5344CB8AC3E}">
        <p14:creationId xmlns:p14="http://schemas.microsoft.com/office/powerpoint/2010/main" val="41005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82AAFC6-4783-4BE5-A5B1-05D2209D122C}"/>
              </a:ext>
            </a:extLst>
          </p:cNvPr>
          <p:cNvSpPr>
            <a:spLocks noGrp="1"/>
          </p:cNvSpPr>
          <p:nvPr>
            <p:ph idx="1"/>
          </p:nvPr>
        </p:nvSpPr>
        <p:spPr>
          <a:xfrm>
            <a:off x="1141412" y="1423446"/>
            <a:ext cx="9905999" cy="4816035"/>
          </a:xfrm>
        </p:spPr>
        <p:txBody>
          <a:bodyPr>
            <a:normAutofit fontScale="70000" lnSpcReduction="20000"/>
          </a:bodyPr>
          <a:lstStyle/>
          <a:p>
            <a:pPr lvl="0"/>
            <a:r>
              <a:rPr lang="es-PE" dirty="0"/>
              <a:t>Se revisa el modelo de contenido de la Web App para descubrir errores.</a:t>
            </a:r>
          </a:p>
          <a:p>
            <a:pPr lvl="0"/>
            <a:r>
              <a:rPr lang="es-PE" dirty="0"/>
              <a:t>Se revisa el modelo de la interfaz para asegurarse que todos los casos de uso pueden acomodarse.</a:t>
            </a:r>
          </a:p>
          <a:p>
            <a:pPr lvl="0"/>
            <a:r>
              <a:rPr lang="es-PE" dirty="0"/>
              <a:t>Se revisa el modelo de diseño de la Web </a:t>
            </a:r>
            <a:r>
              <a:rPr lang="es-PE" dirty="0" err="1"/>
              <a:t>Appp</a:t>
            </a:r>
            <a:r>
              <a:rPr lang="es-PE" dirty="0"/>
              <a:t> para descubrir errores de navegación.</a:t>
            </a:r>
          </a:p>
          <a:p>
            <a:pPr lvl="0"/>
            <a:r>
              <a:rPr lang="es-PE" dirty="0"/>
              <a:t>Se prueba la interfaz del usuario para descubrir errores en la presentación o los mecanismos de navegación.</a:t>
            </a:r>
          </a:p>
          <a:p>
            <a:pPr lvl="0"/>
            <a:r>
              <a:rPr lang="es-PE" dirty="0"/>
              <a:t>Componentes funcionales seleccionados en forma individual.</a:t>
            </a:r>
          </a:p>
          <a:p>
            <a:pPr lvl="0"/>
            <a:r>
              <a:rPr lang="es-PE" dirty="0"/>
              <a:t>Se prueba la navegación a través de toda la arquitectura.</a:t>
            </a:r>
          </a:p>
          <a:p>
            <a:pPr lvl="0"/>
            <a:r>
              <a:rPr lang="es-PE" dirty="0"/>
              <a:t>La </a:t>
            </a:r>
            <a:r>
              <a:rPr lang="es-PE" dirty="0" err="1"/>
              <a:t>WebApp</a:t>
            </a:r>
            <a:r>
              <a:rPr lang="es-PE" dirty="0"/>
              <a:t> se implementa en diversas plataformas y se prueba su compatibilidad con cada configuración.</a:t>
            </a:r>
          </a:p>
          <a:p>
            <a:pPr lvl="0"/>
            <a:r>
              <a:rPr lang="es-PE" dirty="0"/>
              <a:t>Se realizan pruebas de seguridad con el objetivo de explorar vulnerabilidades en la </a:t>
            </a:r>
            <a:r>
              <a:rPr lang="es-PE" dirty="0" err="1"/>
              <a:t>WebApp</a:t>
            </a:r>
            <a:r>
              <a:rPr lang="es-PE" dirty="0"/>
              <a:t> dentro del ámbito.</a:t>
            </a:r>
          </a:p>
          <a:p>
            <a:pPr lvl="0"/>
            <a:r>
              <a:rPr lang="es-PE" dirty="0"/>
              <a:t>Se llevan a cabo pruebas de desempeño.</a:t>
            </a:r>
          </a:p>
          <a:p>
            <a:r>
              <a:rPr lang="es-PE" dirty="0"/>
              <a:t>La </a:t>
            </a:r>
            <a:r>
              <a:rPr lang="es-PE" dirty="0" err="1"/>
              <a:t>WebApp</a:t>
            </a:r>
            <a:r>
              <a:rPr lang="es-PE" dirty="0"/>
              <a:t> se prueba en una población controlada y monitoreada de usuarios finales; los resultados de su interacción con el sistema se evalúan para buscar errores de contenido de navegación, relacionados con la facilidad de uso, con la compatibilidad y con la confiabilidad y el desempeño de la </a:t>
            </a:r>
            <a:r>
              <a:rPr lang="es-PE" dirty="0" err="1"/>
              <a:t>WebApp</a:t>
            </a:r>
            <a:endParaRPr lang="es-PE" dirty="0"/>
          </a:p>
        </p:txBody>
      </p:sp>
      <p:sp>
        <p:nvSpPr>
          <p:cNvPr id="5" name="Título 4">
            <a:extLst>
              <a:ext uri="{FF2B5EF4-FFF2-40B4-BE49-F238E27FC236}">
                <a16:creationId xmlns:a16="http://schemas.microsoft.com/office/drawing/2014/main" id="{B9031820-E705-40E0-B72D-FA5B0152E294}"/>
              </a:ext>
            </a:extLst>
          </p:cNvPr>
          <p:cNvSpPr>
            <a:spLocks noGrp="1"/>
          </p:cNvSpPr>
          <p:nvPr>
            <p:ph type="title"/>
          </p:nvPr>
        </p:nvSpPr>
        <p:spPr>
          <a:xfrm>
            <a:off x="1141413" y="618518"/>
            <a:ext cx="9905998" cy="804928"/>
          </a:xfrm>
        </p:spPr>
        <p:txBody>
          <a:bodyPr>
            <a:normAutofit/>
          </a:bodyPr>
          <a:lstStyle/>
          <a:p>
            <a:r>
              <a:rPr lang="es-PE" sz="4000" cap="none" dirty="0"/>
              <a:t>Pruebas de Web apps</a:t>
            </a:r>
          </a:p>
        </p:txBody>
      </p:sp>
    </p:spTree>
    <p:extLst>
      <p:ext uri="{BB962C8B-B14F-4D97-AF65-F5344CB8AC3E}">
        <p14:creationId xmlns:p14="http://schemas.microsoft.com/office/powerpoint/2010/main" val="284406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6FE0EE-2363-4CDA-AD97-3FA50F8FB711}"/>
              </a:ext>
            </a:extLst>
          </p:cNvPr>
          <p:cNvSpPr>
            <a:spLocks noGrp="1"/>
          </p:cNvSpPr>
          <p:nvPr>
            <p:ph type="title"/>
          </p:nvPr>
        </p:nvSpPr>
        <p:spPr>
          <a:xfrm>
            <a:off x="1141413" y="618518"/>
            <a:ext cx="9905998" cy="729515"/>
          </a:xfrm>
        </p:spPr>
        <p:txBody>
          <a:bodyPr>
            <a:normAutofit/>
          </a:bodyPr>
          <a:lstStyle/>
          <a:p>
            <a:r>
              <a:rPr lang="es-PE" sz="4000" b="1" cap="none" dirty="0"/>
              <a:t>Prueba de Contenido</a:t>
            </a:r>
            <a:endParaRPr lang="es-PE" sz="4000" cap="none" dirty="0"/>
          </a:p>
        </p:txBody>
      </p:sp>
      <p:sp>
        <p:nvSpPr>
          <p:cNvPr id="3" name="Marcador de contenido 2">
            <a:extLst>
              <a:ext uri="{FF2B5EF4-FFF2-40B4-BE49-F238E27FC236}">
                <a16:creationId xmlns:a16="http://schemas.microsoft.com/office/drawing/2014/main" id="{0592C71F-ED0C-4694-A8BA-0B39F2F3E2D1}"/>
              </a:ext>
            </a:extLst>
          </p:cNvPr>
          <p:cNvSpPr>
            <a:spLocks noGrp="1"/>
          </p:cNvSpPr>
          <p:nvPr>
            <p:ph idx="1"/>
          </p:nvPr>
        </p:nvSpPr>
        <p:spPr>
          <a:xfrm>
            <a:off x="1141412" y="1178351"/>
            <a:ext cx="9905999" cy="4612850"/>
          </a:xfrm>
        </p:spPr>
        <p:txBody>
          <a:bodyPr>
            <a:normAutofit fontScale="85000" lnSpcReduction="10000"/>
          </a:bodyPr>
          <a:lstStyle/>
          <a:p>
            <a:r>
              <a:rPr lang="es-PE" dirty="0"/>
              <a:t>Los errores en el contenido de la web app pueden ser tan triviales como errores tipográficos menores o tan significativos como información incorrecta, organización inadecuada o violación de leyes de la propiedad intelectual. La prueba de contenido intenta descubrir éstos y muchos otros problemas antes de que el usuario los encuentre.</a:t>
            </a:r>
          </a:p>
          <a:p>
            <a:r>
              <a:rPr lang="es-PE" b="1" dirty="0"/>
              <a:t>Objetivos:</a:t>
            </a:r>
          </a:p>
          <a:p>
            <a:pPr lvl="1"/>
            <a:r>
              <a:rPr lang="es-PE" dirty="0"/>
              <a:t>Descubrir errores sintácticos (por ejemplo, errores tipográficos o gramaticales) en documentos de texto, representaciones gráficas y otros medios.</a:t>
            </a:r>
          </a:p>
          <a:p>
            <a:pPr marL="0" indent="0">
              <a:buNone/>
            </a:pPr>
            <a:r>
              <a:rPr lang="es-PE" dirty="0"/>
              <a:t> </a:t>
            </a:r>
          </a:p>
          <a:p>
            <a:pPr lvl="1"/>
            <a:r>
              <a:rPr lang="es-PE" dirty="0"/>
              <a:t>Descubrir errores semánticos (es decir, errores en la precisión o completitud de la información) en cualquier objeto de contenido que se presente conforme ocurre la navegación.</a:t>
            </a:r>
          </a:p>
          <a:p>
            <a:endParaRPr lang="es-PE" dirty="0"/>
          </a:p>
          <a:p>
            <a:pPr lvl="1"/>
            <a:r>
              <a:rPr lang="es-PE" dirty="0"/>
              <a:t>Encontrar errores en la organización o estructura del contenido que se presenta al usuario final.</a:t>
            </a:r>
          </a:p>
          <a:p>
            <a:endParaRPr lang="es-PE" b="1" dirty="0"/>
          </a:p>
        </p:txBody>
      </p:sp>
    </p:spTree>
    <p:extLst>
      <p:ext uri="{BB962C8B-B14F-4D97-AF65-F5344CB8AC3E}">
        <p14:creationId xmlns:p14="http://schemas.microsoft.com/office/powerpoint/2010/main" val="81160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59BCB-958B-4625-8160-043C310D099E}"/>
              </a:ext>
            </a:extLst>
          </p:cNvPr>
          <p:cNvSpPr>
            <a:spLocks noGrp="1"/>
          </p:cNvSpPr>
          <p:nvPr>
            <p:ph type="title"/>
          </p:nvPr>
        </p:nvSpPr>
        <p:spPr/>
        <p:txBody>
          <a:bodyPr/>
          <a:lstStyle/>
          <a:p>
            <a:r>
              <a:rPr lang="es-PE" sz="4000" b="1" cap="none" dirty="0"/>
              <a:t>Prueba de Base de Datos</a:t>
            </a:r>
            <a:br>
              <a:rPr lang="es-PE" dirty="0"/>
            </a:br>
            <a:endParaRPr lang="es-PE" dirty="0"/>
          </a:p>
        </p:txBody>
      </p:sp>
      <p:sp>
        <p:nvSpPr>
          <p:cNvPr id="3" name="Marcador de contenido 2">
            <a:extLst>
              <a:ext uri="{FF2B5EF4-FFF2-40B4-BE49-F238E27FC236}">
                <a16:creationId xmlns:a16="http://schemas.microsoft.com/office/drawing/2014/main" id="{1CCE78F7-F8C8-484E-8DE1-E4D9CC6A8A48}"/>
              </a:ext>
            </a:extLst>
          </p:cNvPr>
          <p:cNvSpPr>
            <a:spLocks noGrp="1"/>
          </p:cNvSpPr>
          <p:nvPr>
            <p:ph idx="1"/>
          </p:nvPr>
        </p:nvSpPr>
        <p:spPr>
          <a:xfrm>
            <a:off x="1141412" y="1517715"/>
            <a:ext cx="9905999" cy="4273486"/>
          </a:xfrm>
        </p:spPr>
        <p:txBody>
          <a:bodyPr>
            <a:normAutofit fontScale="85000" lnSpcReduction="20000"/>
          </a:bodyPr>
          <a:lstStyle/>
          <a:p>
            <a:pPr lvl="1"/>
            <a:r>
              <a:rPr lang="es-PE" dirty="0"/>
              <a:t>El lado cliente original solicita información que rara vez se presenta en la forma [por ejemplo, lenguaje de consulta estructurado (SQL)] en la que puede ingresarse a un sistema de gestión de base de datos (DBMS). Por tanto, las pruebas deben diseñarse para descubrir errores cometidos al traducir la solicitud del usuario de manera que pueda procesar el DBMS.</a:t>
            </a:r>
          </a:p>
          <a:p>
            <a:pPr lvl="1"/>
            <a:r>
              <a:rPr lang="es-PE" dirty="0"/>
              <a:t>La base de datos puede ser remota en relación con el servidor que alberga la web app. En consecuencia, deben desarrollarse pruebas que descubran errores en la comunicación entre la web app y la base de datos remota.</a:t>
            </a:r>
          </a:p>
          <a:p>
            <a:pPr lvl="1"/>
            <a:r>
              <a:rPr lang="es-PE" dirty="0"/>
              <a:t>Los datos brutos adquiridos de la base de datos deben transmitirse al servidor de la web app y formatearse de manera adecuada para su posterior transmisión al cliente. Por tanto, deben desarrollarse pruebas que demuestren la validez de los datos brutos recibidos por el servidor de la web app y también deben crearse pruebas adicionales que demuestren la validez de las transformaciones aplicadas a los datos brutos para crear objetos de contenido válidos.</a:t>
            </a:r>
          </a:p>
          <a:p>
            <a:pPr lvl="1"/>
            <a:r>
              <a:rPr lang="es-PE" dirty="0"/>
              <a:t>El objeto de contenido dinámico debe transmitirse al cliente de forma que pueda desplegarse al usuario final. Por ende, debe diseñarse una serie de pruebas para 1) descubrir errores en el formato del objeto de contenido y 2) probar la compatibilidad con diferentes configuraciones del entorno del cliente.</a:t>
            </a:r>
          </a:p>
          <a:p>
            <a:endParaRPr lang="es-PE" dirty="0"/>
          </a:p>
        </p:txBody>
      </p:sp>
    </p:spTree>
    <p:extLst>
      <p:ext uri="{BB962C8B-B14F-4D97-AF65-F5344CB8AC3E}">
        <p14:creationId xmlns:p14="http://schemas.microsoft.com/office/powerpoint/2010/main" val="963525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title"/>
          </p:nvPr>
        </p:nvSpPr>
        <p:spPr>
          <a:xfrm>
            <a:off x="1141413" y="618518"/>
            <a:ext cx="9906000" cy="557100"/>
          </a:xfrm>
          <a:prstGeom prst="rect">
            <a:avLst/>
          </a:prstGeom>
          <a:noFill/>
          <a:ln>
            <a:noFill/>
          </a:ln>
        </p:spPr>
        <p:txBody>
          <a:bodyPr spcFirstLastPara="1" wrap="square" lIns="91425" tIns="45700" rIns="91425" bIns="45700" anchor="ctr" anchorCtr="0">
            <a:noAutofit/>
          </a:bodyPr>
          <a:lstStyle/>
          <a:p>
            <a:pPr marL="0" lvl="1" indent="0" algn="l" rtl="0">
              <a:spcBef>
                <a:spcPts val="0"/>
              </a:spcBef>
              <a:spcAft>
                <a:spcPts val="0"/>
              </a:spcAft>
              <a:buNone/>
            </a:pPr>
            <a:r>
              <a:rPr lang="es-PE" sz="4000" b="1" dirty="0">
                <a:solidFill>
                  <a:schemeClr val="tx1"/>
                </a:solidFill>
              </a:rPr>
              <a:t>Prueba de Interfaz de Usuario</a:t>
            </a:r>
            <a:endParaRPr sz="4000" dirty="0">
              <a:solidFill>
                <a:schemeClr val="tx1"/>
              </a:solidFill>
            </a:endParaRPr>
          </a:p>
        </p:txBody>
      </p:sp>
      <p:sp>
        <p:nvSpPr>
          <p:cNvPr id="70" name="Google Shape;70;p1"/>
          <p:cNvSpPr txBox="1">
            <a:spLocks noGrp="1"/>
          </p:cNvSpPr>
          <p:nvPr>
            <p:ph type="body" idx="1"/>
          </p:nvPr>
        </p:nvSpPr>
        <p:spPr>
          <a:xfrm>
            <a:off x="1141412" y="2249487"/>
            <a:ext cx="9906000" cy="354180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500"/>
              <a:buChar char="•"/>
            </a:pPr>
            <a:r>
              <a:rPr lang="es-PE" sz="2800"/>
              <a:t>La verificación y validación de una interfaz de usuario de webapps ocurre en tres puntos distintos. </a:t>
            </a:r>
            <a:endParaRPr sz="2800"/>
          </a:p>
          <a:p>
            <a:pPr marL="228600" lvl="0" indent="-228600" algn="l" rtl="0">
              <a:lnSpc>
                <a:spcPct val="120000"/>
              </a:lnSpc>
              <a:spcBef>
                <a:spcPts val="1000"/>
              </a:spcBef>
              <a:spcAft>
                <a:spcPts val="0"/>
              </a:spcAft>
              <a:buClr>
                <a:schemeClr val="lt1"/>
              </a:buClr>
              <a:buSzPts val="3500"/>
              <a:buChar char="•"/>
            </a:pPr>
            <a:r>
              <a:rPr lang="es-PE" sz="2800"/>
              <a:t>Durante el análisis de requerimientos, el modelo de interfaz se revisa para garantizar que se da conformidad a los requerimientos de los participantes y a otros elementos del modelo de requerimientos.</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title"/>
          </p:nvPr>
        </p:nvSpPr>
        <p:spPr>
          <a:xfrm>
            <a:off x="1141413" y="618518"/>
            <a:ext cx="9906000" cy="561000"/>
          </a:xfrm>
          <a:prstGeom prst="rect">
            <a:avLst/>
          </a:prstGeom>
          <a:noFill/>
          <a:ln>
            <a:noFill/>
          </a:ln>
        </p:spPr>
        <p:txBody>
          <a:bodyPr spcFirstLastPara="1" wrap="square" lIns="91425" tIns="45700" rIns="91425" bIns="45700" anchor="ctr" anchorCtr="0">
            <a:noAutofit/>
          </a:bodyPr>
          <a:lstStyle/>
          <a:p>
            <a:pPr marL="0" lvl="2" indent="0" algn="l" rtl="0">
              <a:spcBef>
                <a:spcPts val="0"/>
              </a:spcBef>
              <a:spcAft>
                <a:spcPts val="0"/>
              </a:spcAft>
              <a:buNone/>
            </a:pPr>
            <a:r>
              <a:rPr lang="es-PE" sz="4000" b="1" dirty="0">
                <a:solidFill>
                  <a:schemeClr val="tx1"/>
                </a:solidFill>
              </a:rPr>
              <a:t>Estrategia de prueba de interfaz </a:t>
            </a:r>
            <a:endParaRPr sz="3200" dirty="0">
              <a:solidFill>
                <a:schemeClr val="tx1"/>
              </a:solidFill>
            </a:endParaRPr>
          </a:p>
        </p:txBody>
      </p:sp>
      <p:sp>
        <p:nvSpPr>
          <p:cNvPr id="73" name="Google Shape;73;p2"/>
          <p:cNvSpPr txBox="1">
            <a:spLocks noGrp="1"/>
          </p:cNvSpPr>
          <p:nvPr>
            <p:ph type="body" idx="1"/>
          </p:nvPr>
        </p:nvSpPr>
        <p:spPr>
          <a:xfrm>
            <a:off x="1141412" y="1417982"/>
            <a:ext cx="9906000" cy="5314200"/>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chemeClr val="lt1"/>
              </a:buClr>
              <a:buSzPts val="3000"/>
              <a:buChar char="•"/>
            </a:pPr>
            <a:r>
              <a:rPr lang="es-PE"/>
              <a:t>La prueba de interfaz ejercita los mecanismos de interacción y valida los aspectos estéticos de la interfaz de usuario:</a:t>
            </a:r>
            <a:endParaRPr/>
          </a:p>
          <a:p>
            <a:pPr marL="228600" lvl="0" indent="-228600" algn="l" rtl="0">
              <a:lnSpc>
                <a:spcPct val="120000"/>
              </a:lnSpc>
              <a:spcBef>
                <a:spcPts val="1000"/>
              </a:spcBef>
              <a:spcAft>
                <a:spcPts val="0"/>
              </a:spcAft>
              <a:buClr>
                <a:schemeClr val="lt1"/>
              </a:buClr>
              <a:buSzPts val="2500"/>
              <a:buChar char="•"/>
            </a:pPr>
            <a:r>
              <a:rPr lang="es-PE" sz="2000"/>
              <a:t>Las características de la interfaz se prueban para garantizar que las reglas del diseño, estética y contenido visual relacionado estén disponibles sin error para el usuario.</a:t>
            </a:r>
            <a:endParaRPr/>
          </a:p>
          <a:p>
            <a:pPr marL="228600" lvl="0" indent="-228600" algn="l" rtl="0">
              <a:lnSpc>
                <a:spcPct val="120000"/>
              </a:lnSpc>
              <a:spcBef>
                <a:spcPts val="1000"/>
              </a:spcBef>
              <a:spcAft>
                <a:spcPts val="0"/>
              </a:spcAft>
              <a:buClr>
                <a:schemeClr val="lt1"/>
              </a:buClr>
              <a:buSzPts val="2500"/>
              <a:buChar char="•"/>
            </a:pPr>
            <a:r>
              <a:rPr lang="es-PE" sz="2000"/>
              <a:t>Los mecanismos de interfaz individuales se prueban en forma análoga a la prueba de unidad</a:t>
            </a:r>
            <a:endParaRPr/>
          </a:p>
          <a:p>
            <a:pPr marL="228600" lvl="0" indent="-228600" algn="l" rtl="0">
              <a:lnSpc>
                <a:spcPct val="120000"/>
              </a:lnSpc>
              <a:spcBef>
                <a:spcPts val="1000"/>
              </a:spcBef>
              <a:spcAft>
                <a:spcPts val="0"/>
              </a:spcAft>
              <a:buClr>
                <a:schemeClr val="lt1"/>
              </a:buClr>
              <a:buSzPts val="2500"/>
              <a:buChar char="•"/>
            </a:pPr>
            <a:r>
              <a:rPr lang="es-PE" sz="2000"/>
              <a:t>Cada mecanismo de interfaz se prueba dentro del contexto de un caso de uso o de una unidad semántica de navegación (USN) para una categoría de usuario específica. </a:t>
            </a:r>
            <a:endParaRPr sz="2000"/>
          </a:p>
          <a:p>
            <a:pPr marL="228600" lvl="0" indent="-228600" algn="l" rtl="0">
              <a:lnSpc>
                <a:spcPct val="120000"/>
              </a:lnSpc>
              <a:spcBef>
                <a:spcPts val="1000"/>
              </a:spcBef>
              <a:spcAft>
                <a:spcPts val="0"/>
              </a:spcAft>
              <a:buClr>
                <a:schemeClr val="lt1"/>
              </a:buClr>
              <a:buSzPts val="2500"/>
              <a:buChar char="•"/>
            </a:pPr>
            <a:r>
              <a:rPr lang="es-PE" sz="2000"/>
              <a:t>La interfaz completa se prueba contra los casos de uso seleccionados y las USN a fin de descubrir errores en la semántica de la interfaz. </a:t>
            </a:r>
            <a:endParaRPr sz="2000"/>
          </a:p>
          <a:p>
            <a:pPr marL="228600" lvl="0" indent="-228600" algn="l" rtl="0">
              <a:lnSpc>
                <a:spcPct val="120000"/>
              </a:lnSpc>
              <a:spcBef>
                <a:spcPts val="1000"/>
              </a:spcBef>
              <a:spcAft>
                <a:spcPts val="0"/>
              </a:spcAft>
              <a:buClr>
                <a:schemeClr val="lt1"/>
              </a:buClr>
              <a:buSzPts val="2500"/>
              <a:buChar char="•"/>
            </a:pPr>
            <a:r>
              <a:rPr lang="es-PE" sz="2000"/>
              <a:t>La interfaz se prueba dentro de varios entornos (por ejemplo, navegadores) para garantizar que será compatible.</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1141413" y="618518"/>
            <a:ext cx="9906000" cy="652200"/>
          </a:xfrm>
          <a:prstGeom prst="rect">
            <a:avLst/>
          </a:prstGeom>
          <a:noFill/>
          <a:ln>
            <a:noFill/>
          </a:ln>
        </p:spPr>
        <p:txBody>
          <a:bodyPr spcFirstLastPara="1" wrap="square" lIns="91425" tIns="45700" rIns="91425" bIns="45700" anchor="ctr" anchorCtr="0">
            <a:normAutofit/>
          </a:bodyPr>
          <a:lstStyle/>
          <a:p>
            <a:pPr marL="0" lvl="1" indent="0" algn="l" rtl="0">
              <a:lnSpc>
                <a:spcPct val="90000"/>
              </a:lnSpc>
              <a:spcBef>
                <a:spcPts val="0"/>
              </a:spcBef>
              <a:spcAft>
                <a:spcPts val="0"/>
              </a:spcAft>
              <a:buNone/>
            </a:pPr>
            <a:r>
              <a:rPr lang="es-PE" sz="4000" b="1" dirty="0">
                <a:solidFill>
                  <a:schemeClr val="tx1"/>
                </a:solidFill>
              </a:rPr>
              <a:t>Prueba en el nivel de componente</a:t>
            </a:r>
            <a:endParaRPr sz="4000" dirty="0">
              <a:solidFill>
                <a:schemeClr val="tx1"/>
              </a:solidFill>
            </a:endParaRPr>
          </a:p>
        </p:txBody>
      </p:sp>
      <p:sp>
        <p:nvSpPr>
          <p:cNvPr id="76" name="Google Shape;76;p3"/>
          <p:cNvSpPr txBox="1">
            <a:spLocks noGrp="1"/>
          </p:cNvSpPr>
          <p:nvPr>
            <p:ph type="body" idx="1"/>
          </p:nvPr>
        </p:nvSpPr>
        <p:spPr>
          <a:xfrm>
            <a:off x="1141412" y="1591294"/>
            <a:ext cx="9906000" cy="5023200"/>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chemeClr val="lt1"/>
              </a:buClr>
              <a:buSzPts val="2750"/>
              <a:buChar char="•"/>
            </a:pPr>
            <a:r>
              <a:rPr lang="es-PE" sz="2200" dirty="0"/>
              <a:t>La prueba en el nivel de componente, también llamada prueba de función, se enfoca en un conjunto de pruebas que intentan descubrir errores en funciones de las </a:t>
            </a:r>
            <a:r>
              <a:rPr lang="es-PE" sz="2200" dirty="0" err="1"/>
              <a:t>webapps</a:t>
            </a:r>
            <a:r>
              <a:rPr lang="es-PE" sz="2200" dirty="0"/>
              <a:t>.</a:t>
            </a:r>
            <a:endParaRPr dirty="0"/>
          </a:p>
          <a:p>
            <a:pPr marL="228600" lvl="0" indent="-228600" algn="l" rtl="0">
              <a:lnSpc>
                <a:spcPct val="120000"/>
              </a:lnSpc>
              <a:spcBef>
                <a:spcPts val="1000"/>
              </a:spcBef>
              <a:spcAft>
                <a:spcPts val="0"/>
              </a:spcAft>
              <a:buClr>
                <a:schemeClr val="lt1"/>
              </a:buClr>
              <a:buSzPts val="2750"/>
              <a:buChar char="•"/>
            </a:pPr>
            <a:r>
              <a:rPr lang="es-PE" sz="2200" dirty="0"/>
              <a:t>Son usuales los siguientes métodos de diseño de caso de prueba.</a:t>
            </a:r>
            <a:endParaRPr dirty="0"/>
          </a:p>
          <a:p>
            <a:pPr marL="228600" lvl="0" indent="-228600" algn="l" rtl="0">
              <a:lnSpc>
                <a:spcPct val="120000"/>
              </a:lnSpc>
              <a:spcBef>
                <a:spcPts val="1000"/>
              </a:spcBef>
              <a:spcAft>
                <a:spcPts val="0"/>
              </a:spcAft>
              <a:buClr>
                <a:schemeClr val="lt1"/>
              </a:buClr>
              <a:buSzPts val="2750"/>
              <a:buChar char="•"/>
            </a:pPr>
            <a:r>
              <a:rPr lang="es-PE" sz="2200" dirty="0"/>
              <a:t>Partición de equivalencia. El dominio de entrada de la función se divide en categorías o clases de entrada a partir de las cuales se derivan casos de prueba.</a:t>
            </a:r>
            <a:endParaRPr dirty="0"/>
          </a:p>
          <a:p>
            <a:pPr marL="228600" lvl="0" indent="-228600" algn="l" rtl="0">
              <a:lnSpc>
                <a:spcPct val="120000"/>
              </a:lnSpc>
              <a:spcBef>
                <a:spcPts val="1000"/>
              </a:spcBef>
              <a:spcAft>
                <a:spcPts val="0"/>
              </a:spcAft>
              <a:buClr>
                <a:schemeClr val="lt1"/>
              </a:buClr>
              <a:buSzPts val="2750"/>
              <a:buChar char="•"/>
            </a:pPr>
            <a:r>
              <a:rPr lang="es-PE" sz="2200" dirty="0"/>
              <a:t>Análisis de valor de frontera. Los datos de los formularios se prueban en sus fronteras.</a:t>
            </a:r>
            <a:endParaRPr dirty="0"/>
          </a:p>
          <a:p>
            <a:pPr marL="228600" lvl="0" indent="-228600" algn="l" rtl="0">
              <a:lnSpc>
                <a:spcPct val="120000"/>
              </a:lnSpc>
              <a:spcBef>
                <a:spcPts val="1000"/>
              </a:spcBef>
              <a:spcAft>
                <a:spcPts val="0"/>
              </a:spcAft>
              <a:buClr>
                <a:schemeClr val="lt1"/>
              </a:buClr>
              <a:buSzPts val="2750"/>
              <a:buChar char="•"/>
            </a:pPr>
            <a:r>
              <a:rPr lang="es-PE" sz="2200" dirty="0"/>
              <a:t>Prueba de rutas. Si la complejidad lógica de la función es alta,10 puede usarse la prueba de rutas (un método de diseño de casos de prueba de caja blanca).</a:t>
            </a:r>
            <a:endParaRPr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142BE9B-B7A0-44D5-8144-00DA22819443}"/>
              </a:ext>
            </a:extLst>
          </p:cNvPr>
          <p:cNvSpPr>
            <a:spLocks noGrp="1"/>
          </p:cNvSpPr>
          <p:nvPr>
            <p:ph type="title"/>
          </p:nvPr>
        </p:nvSpPr>
        <p:spPr/>
        <p:txBody>
          <a:bodyPr/>
          <a:lstStyle/>
          <a:p>
            <a:pPr algn="ctr"/>
            <a:r>
              <a:rPr lang="es-PE" dirty="0"/>
              <a:t>PRUEBA DE NAVEGACIÓN</a:t>
            </a:r>
          </a:p>
        </p:txBody>
      </p:sp>
      <p:sp>
        <p:nvSpPr>
          <p:cNvPr id="5" name="Marcador de contenido 4">
            <a:extLst>
              <a:ext uri="{FF2B5EF4-FFF2-40B4-BE49-F238E27FC236}">
                <a16:creationId xmlns:a16="http://schemas.microsoft.com/office/drawing/2014/main" id="{3D3CD569-C14B-4703-B5A4-C0B683A6CFA7}"/>
              </a:ext>
            </a:extLst>
          </p:cNvPr>
          <p:cNvSpPr>
            <a:spLocks noGrp="1"/>
          </p:cNvSpPr>
          <p:nvPr>
            <p:ph idx="1"/>
          </p:nvPr>
        </p:nvSpPr>
        <p:spPr>
          <a:xfrm>
            <a:off x="457831" y="1787848"/>
            <a:ext cx="5916335" cy="4451634"/>
          </a:xfrm>
        </p:spPr>
        <p:txBody>
          <a:bodyPr>
            <a:normAutofit/>
          </a:bodyPr>
          <a:lstStyle/>
          <a:p>
            <a:r>
              <a:rPr lang="es-PE" dirty="0"/>
              <a:t>Este proceso de navegación es predecible porque cada visitante tiene un conjunto de objetivos cuando llega. Al mismo tiempo, el proceso de navegación puede ser impredecible porque el visitante, influido por algo que ve o aprende, puede elegir una ruta o iniciar una acción que no es usual conforme al objetivo original.</a:t>
            </a:r>
          </a:p>
        </p:txBody>
      </p:sp>
      <p:pic>
        <p:nvPicPr>
          <p:cNvPr id="1026" name="Picture 2" descr="URL amigable: qué significa para Google y otros buscadores y cómo ...">
            <a:extLst>
              <a:ext uri="{FF2B5EF4-FFF2-40B4-BE49-F238E27FC236}">
                <a16:creationId xmlns:a16="http://schemas.microsoft.com/office/drawing/2014/main" id="{BE3A49D7-0D51-4AE9-8BF1-99FFFCBB3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8453" y="1978309"/>
            <a:ext cx="5362113" cy="3571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337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305</TotalTime>
  <Words>1593</Words>
  <Application>Microsoft Office PowerPoint</Application>
  <PresentationFormat>Panorámica</PresentationFormat>
  <Paragraphs>97</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Tw Cen MT</vt:lpstr>
      <vt:lpstr>Circuito</vt:lpstr>
      <vt:lpstr>ESTRATEGIAS DE PRUEBA PARA WEBAPPS </vt:lpstr>
      <vt:lpstr>¿Qué es una Web app? </vt:lpstr>
      <vt:lpstr>Pruebas de Web apps</vt:lpstr>
      <vt:lpstr>Prueba de Contenido</vt:lpstr>
      <vt:lpstr>Prueba de Base de Datos </vt:lpstr>
      <vt:lpstr>Prueba de Interfaz de Usuario</vt:lpstr>
      <vt:lpstr>Estrategia de prueba de interfaz </vt:lpstr>
      <vt:lpstr>Prueba en el nivel de componente</vt:lpstr>
      <vt:lpstr>PRUEBA DE NAVEGACIÓN</vt:lpstr>
      <vt:lpstr>PRUEBA DE NAVEGACIÓN</vt:lpstr>
      <vt:lpstr>Prueba de configuración </vt:lpstr>
      <vt:lpstr>Prueba de configuración </vt:lpstr>
      <vt:lpstr>Prueba de seguridad</vt:lpstr>
      <vt:lpstr>Prueba de seguridad</vt:lpstr>
      <vt:lpstr>Prueba de seguridad</vt:lpstr>
      <vt:lpstr>Prueba de rendimiento</vt:lpstr>
      <vt:lpstr>Prueba de rendimiento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ESTRATEGIAS DE PRUEBA PARA WEBAPPS</dc:title>
  <dc:creator>Fabricio</dc:creator>
  <cp:lastModifiedBy>VILCA APAZA CHRISTIAN NICOLL</cp:lastModifiedBy>
  <cp:revision>9</cp:revision>
  <dcterms:modified xsi:type="dcterms:W3CDTF">2020-07-28T19:30:48Z</dcterms:modified>
</cp:coreProperties>
</file>