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60" r:id="rId39"/>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F8C3"/>
    <a:srgbClr val="B7EC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40" y="-141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19"/>
            <a:ext cx="7772400" cy="1102519"/>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23/06/2020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23/06/2020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5979"/>
            <a:ext cx="2057400" cy="4388644"/>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05979"/>
            <a:ext cx="6019800" cy="43886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23/06/2020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23/06/2020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23/06/2020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t>23/06/2020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t>23/06/2020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t>23/06/2020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23/06/2020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23/06/2020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23/06/2020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4000"/>
            <a:lum/>
          </a:blip>
          <a:srcRect/>
          <a:stretch>
            <a:fillRect l="-4000" r="-4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23/06/2020</a:t>
            </a:fld>
            <a:endParaRPr lang="es-ES"/>
          </a:p>
        </p:txBody>
      </p:sp>
      <p:sp>
        <p:nvSpPr>
          <p:cNvPr id="5" name="4 Marcador de pie de página"/>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w3.org/TR/CSS2/media.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40000" contrast="15000"/>
                    </a14:imgEffect>
                  </a14:imgLayer>
                </a14:imgProps>
              </a:ext>
            </a:extLst>
          </a:blip>
          <a:srcRect/>
          <a:stretch>
            <a:fillRect l="-4000" r="-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8639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B7ECF7"/>
          </a:solidFill>
        </p:spPr>
        <p:txBody>
          <a:bodyPr/>
          <a:lstStyle/>
          <a:p>
            <a:r>
              <a:rPr lang="es-ES_tradnl" dirty="0" smtClean="0"/>
              <a:t>¿Qué es un media </a:t>
            </a:r>
            <a:r>
              <a:rPr lang="es-ES_tradnl" dirty="0" err="1" smtClean="0"/>
              <a:t>query</a:t>
            </a:r>
            <a:r>
              <a:rPr lang="es-ES_tradnl" dirty="0" smtClean="0"/>
              <a:t>?…</a:t>
            </a:r>
            <a:endParaRPr lang="es-ES_tradnl" dirty="0"/>
          </a:p>
        </p:txBody>
      </p:sp>
      <p:sp>
        <p:nvSpPr>
          <p:cNvPr id="3" name="2 Marcador de contenido"/>
          <p:cNvSpPr>
            <a:spLocks noGrp="1"/>
          </p:cNvSpPr>
          <p:nvPr>
            <p:ph idx="1"/>
          </p:nvPr>
        </p:nvSpPr>
        <p:spPr>
          <a:solidFill>
            <a:srgbClr val="B7ECF7"/>
          </a:solidFill>
        </p:spPr>
        <p:txBody>
          <a:bodyPr>
            <a:normAutofit/>
          </a:bodyPr>
          <a:lstStyle/>
          <a:p>
            <a:pPr marL="0" indent="0">
              <a:buNone/>
            </a:pPr>
            <a:r>
              <a:rPr lang="es-ES_tradnl" dirty="0" err="1"/>
              <a:t>body</a:t>
            </a:r>
            <a:r>
              <a:rPr lang="es-ES_tradnl" dirty="0"/>
              <a:t> { background-color: </a:t>
            </a:r>
            <a:r>
              <a:rPr lang="es-ES_tradnl" dirty="0" err="1"/>
              <a:t>green</a:t>
            </a:r>
            <a:r>
              <a:rPr lang="es-ES_tradnl" dirty="0"/>
              <a:t>; }</a:t>
            </a:r>
          </a:p>
          <a:p>
            <a:pPr marL="0" indent="0">
              <a:buNone/>
            </a:pPr>
            <a:r>
              <a:rPr lang="en-US" sz="4000" dirty="0">
                <a:solidFill>
                  <a:srgbClr val="FF0000"/>
                </a:solidFill>
                <a:effectLst>
                  <a:glow rad="101600">
                    <a:schemeClr val="accent6">
                      <a:satMod val="175000"/>
                      <a:alpha val="40000"/>
                    </a:schemeClr>
                  </a:glow>
                </a:effectLst>
              </a:rPr>
              <a:t>@media </a:t>
            </a:r>
            <a:r>
              <a:rPr lang="en-US" dirty="0">
                <a:solidFill>
                  <a:srgbClr val="0070C0"/>
                </a:solidFill>
                <a:effectLst>
                  <a:glow rad="101600">
                    <a:schemeClr val="accent5">
                      <a:satMod val="175000"/>
                      <a:alpha val="40000"/>
                    </a:schemeClr>
                  </a:glow>
                </a:effectLst>
              </a:rPr>
              <a:t>only screen </a:t>
            </a:r>
            <a:r>
              <a:rPr lang="en-US" dirty="0"/>
              <a:t>and (</a:t>
            </a:r>
            <a:r>
              <a:rPr lang="en-US" b="1" dirty="0">
                <a:solidFill>
                  <a:schemeClr val="accent3">
                    <a:lumMod val="75000"/>
                  </a:schemeClr>
                </a:solidFill>
                <a:effectLst>
                  <a:glow rad="101600">
                    <a:schemeClr val="accent3">
                      <a:satMod val="175000"/>
                      <a:alpha val="40000"/>
                    </a:schemeClr>
                  </a:glow>
                </a:effectLst>
              </a:rPr>
              <a:t>min-width: 40em</a:t>
            </a:r>
            <a:r>
              <a:rPr lang="en-US" dirty="0"/>
              <a:t>) {</a:t>
            </a:r>
          </a:p>
          <a:p>
            <a:pPr marL="0" indent="0">
              <a:buNone/>
            </a:pPr>
            <a:r>
              <a:rPr lang="es-ES_tradnl" dirty="0" err="1"/>
              <a:t>body</a:t>
            </a:r>
            <a:r>
              <a:rPr lang="es-ES_tradnl" dirty="0"/>
              <a:t> { background-color: blue; }</a:t>
            </a:r>
          </a:p>
          <a:p>
            <a:pPr marL="0" indent="0">
              <a:buNone/>
            </a:pPr>
            <a:r>
              <a:rPr lang="es-ES_tradnl" dirty="0"/>
              <a:t>}</a:t>
            </a:r>
            <a:endParaRPr lang="es-ES_tradnl" dirty="0"/>
          </a:p>
        </p:txBody>
      </p:sp>
    </p:spTree>
    <p:extLst>
      <p:ext uri="{BB962C8B-B14F-4D97-AF65-F5344CB8AC3E}">
        <p14:creationId xmlns:p14="http://schemas.microsoft.com/office/powerpoint/2010/main" val="1889172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B7ECF7"/>
          </a:solidFill>
        </p:spPr>
        <p:txBody>
          <a:bodyPr/>
          <a:lstStyle/>
          <a:p>
            <a:r>
              <a:rPr lang="es-ES_tradnl" dirty="0" smtClean="0"/>
              <a:t>¿Qué es un media </a:t>
            </a:r>
            <a:r>
              <a:rPr lang="es-ES_tradnl" dirty="0" err="1" smtClean="0"/>
              <a:t>query</a:t>
            </a:r>
            <a:r>
              <a:rPr lang="es-ES_tradnl" dirty="0" smtClean="0"/>
              <a:t>?…</a:t>
            </a:r>
            <a:endParaRPr lang="es-ES_tradnl" dirty="0"/>
          </a:p>
        </p:txBody>
      </p:sp>
      <p:sp>
        <p:nvSpPr>
          <p:cNvPr id="3" name="2 Marcador de contenido"/>
          <p:cNvSpPr>
            <a:spLocks noGrp="1"/>
          </p:cNvSpPr>
          <p:nvPr>
            <p:ph idx="1"/>
          </p:nvPr>
        </p:nvSpPr>
        <p:spPr>
          <a:solidFill>
            <a:srgbClr val="B7ECF7"/>
          </a:solidFill>
        </p:spPr>
        <p:txBody>
          <a:bodyPr>
            <a:normAutofit fontScale="77500" lnSpcReduction="20000"/>
          </a:bodyPr>
          <a:lstStyle/>
          <a:p>
            <a:r>
              <a:rPr lang="es-ES" dirty="0"/>
              <a:t>La primera línea de CSS le da al &lt;</a:t>
            </a:r>
            <a:r>
              <a:rPr lang="es-ES" dirty="0" err="1"/>
              <a:t>body</a:t>
            </a:r>
            <a:r>
              <a:rPr lang="es-ES" dirty="0"/>
              <a:t>&gt; sitio web un color de fondo verde. </a:t>
            </a:r>
            <a:endParaRPr lang="es-ES" dirty="0" smtClean="0"/>
          </a:p>
          <a:p>
            <a:r>
              <a:rPr lang="es-ES" dirty="0" smtClean="0"/>
              <a:t>La </a:t>
            </a:r>
            <a:r>
              <a:rPr lang="es-ES" dirty="0"/>
              <a:t>segunda línea de CSS dice que si la ventana gráfica tiene un ancho mínimo de 40 </a:t>
            </a:r>
            <a:r>
              <a:rPr lang="es-ES" dirty="0" err="1"/>
              <a:t>ems</a:t>
            </a:r>
            <a:r>
              <a:rPr lang="es-ES" dirty="0"/>
              <a:t>, entonces el </a:t>
            </a:r>
            <a:r>
              <a:rPr lang="es-ES" dirty="0" smtClean="0"/>
              <a:t>&lt;</a:t>
            </a:r>
            <a:r>
              <a:rPr lang="es-ES" dirty="0" err="1" smtClean="0"/>
              <a:t>body</a:t>
            </a:r>
            <a:r>
              <a:rPr lang="es-ES" dirty="0" smtClean="0"/>
              <a:t>&gt; </a:t>
            </a:r>
            <a:r>
              <a:rPr lang="es-ES" dirty="0"/>
              <a:t>debería tener un color de fondo azul.</a:t>
            </a:r>
          </a:p>
          <a:p>
            <a:r>
              <a:rPr lang="es-ES" dirty="0"/>
              <a:t>Las pantallas de ancho estrecho obtienen un fondo verde, y las pantallas más anchas obtienen un fondo azul. </a:t>
            </a:r>
            <a:endParaRPr lang="es-ES" dirty="0" smtClean="0"/>
          </a:p>
          <a:p>
            <a:r>
              <a:rPr lang="es-ES" dirty="0" smtClean="0"/>
              <a:t>(</a:t>
            </a:r>
            <a:r>
              <a:rPr lang="es-ES" dirty="0"/>
              <a:t>Nota: no todos los navegadores admiten consultas de medios, y abordaremos ese problema en un momento</a:t>
            </a:r>
            <a:r>
              <a:rPr lang="es-ES" dirty="0" smtClean="0"/>
              <a:t>).</a:t>
            </a:r>
            <a:endParaRPr lang="es-ES" dirty="0"/>
          </a:p>
        </p:txBody>
      </p:sp>
    </p:spTree>
    <p:extLst>
      <p:ext uri="{BB962C8B-B14F-4D97-AF65-F5344CB8AC3E}">
        <p14:creationId xmlns:p14="http://schemas.microsoft.com/office/powerpoint/2010/main" val="362957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B7ECF7"/>
          </a:solidFill>
        </p:spPr>
        <p:txBody>
          <a:bodyPr/>
          <a:lstStyle/>
          <a:p>
            <a:r>
              <a:rPr lang="es-ES_tradnl" dirty="0" smtClean="0"/>
              <a:t>¿Qué es un media </a:t>
            </a:r>
            <a:r>
              <a:rPr lang="es-ES_tradnl" dirty="0" err="1" smtClean="0"/>
              <a:t>query</a:t>
            </a:r>
            <a:r>
              <a:rPr lang="es-ES_tradnl" dirty="0" smtClean="0"/>
              <a:t>?…</a:t>
            </a:r>
            <a:endParaRPr lang="es-ES_tradnl" dirty="0"/>
          </a:p>
        </p:txBody>
      </p:sp>
      <p:sp>
        <p:nvSpPr>
          <p:cNvPr id="3" name="2 Marcador de contenido"/>
          <p:cNvSpPr>
            <a:spLocks noGrp="1"/>
          </p:cNvSpPr>
          <p:nvPr>
            <p:ph idx="1"/>
          </p:nvPr>
        </p:nvSpPr>
        <p:spPr>
          <a:solidFill>
            <a:srgbClr val="B7ECF7"/>
          </a:solidFill>
        </p:spPr>
        <p:txBody>
          <a:bodyPr>
            <a:normAutofit lnSpcReduction="10000"/>
          </a:bodyPr>
          <a:lstStyle/>
          <a:p>
            <a:r>
              <a:rPr lang="es-ES" dirty="0" smtClean="0"/>
              <a:t>Tenga </a:t>
            </a:r>
            <a:r>
              <a:rPr lang="es-ES" dirty="0"/>
              <a:t>en cuenta que cada declaración CSS en su hoja de estilo anulará cualquier declaración que venga antes (o en hojas de estilo anteriores), por lo que su consulta de medios debe venir después de cualquier declaración que no sea de consulta para el mismo </a:t>
            </a:r>
            <a:r>
              <a:rPr lang="es-ES" dirty="0" smtClean="0"/>
              <a:t>selector/propiedad.</a:t>
            </a:r>
            <a:endParaRPr lang="es-ES" dirty="0"/>
          </a:p>
        </p:txBody>
      </p:sp>
    </p:spTree>
    <p:extLst>
      <p:ext uri="{BB962C8B-B14F-4D97-AF65-F5344CB8AC3E}">
        <p14:creationId xmlns:p14="http://schemas.microsoft.com/office/powerpoint/2010/main" val="4101266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B7ECF7"/>
          </a:solidFill>
        </p:spPr>
        <p:txBody>
          <a:bodyPr/>
          <a:lstStyle/>
          <a:p>
            <a:r>
              <a:rPr lang="es-ES_tradnl" dirty="0" smtClean="0"/>
              <a:t>¿Qué es un media </a:t>
            </a:r>
            <a:r>
              <a:rPr lang="es-ES_tradnl" dirty="0" err="1" smtClean="0"/>
              <a:t>query</a:t>
            </a:r>
            <a:r>
              <a:rPr lang="es-ES_tradnl" dirty="0" smtClean="0"/>
              <a:t>?…</a:t>
            </a:r>
            <a:endParaRPr lang="es-ES_tradnl" dirty="0"/>
          </a:p>
        </p:txBody>
      </p:sp>
      <p:sp>
        <p:nvSpPr>
          <p:cNvPr id="3" name="2 Marcador de contenido"/>
          <p:cNvSpPr>
            <a:spLocks noGrp="1"/>
          </p:cNvSpPr>
          <p:nvPr>
            <p:ph idx="1"/>
          </p:nvPr>
        </p:nvSpPr>
        <p:spPr>
          <a:solidFill>
            <a:srgbClr val="B7ECF7"/>
          </a:solidFill>
        </p:spPr>
        <p:txBody>
          <a:bodyPr>
            <a:normAutofit fontScale="85000" lnSpcReduction="20000"/>
          </a:bodyPr>
          <a:lstStyle/>
          <a:p>
            <a:r>
              <a:rPr lang="es-ES" dirty="0" smtClean="0"/>
              <a:t>Algunos </a:t>
            </a:r>
            <a:r>
              <a:rPr lang="es-ES" dirty="0"/>
              <a:t>ejemplos de para qué se usan comúnmente las consultas de medios:</a:t>
            </a:r>
          </a:p>
          <a:p>
            <a:pPr lvl="1"/>
            <a:r>
              <a:rPr lang="es-ES" dirty="0"/>
              <a:t>Columnas</a:t>
            </a:r>
          </a:p>
          <a:p>
            <a:pPr lvl="2"/>
            <a:r>
              <a:rPr lang="es-ES" dirty="0"/>
              <a:t>Comience con una columna en una pantalla estrecha y cambie a dos, tres o más columnas cuando haya suficiente espacio.</a:t>
            </a:r>
          </a:p>
          <a:p>
            <a:pPr lvl="1"/>
            <a:r>
              <a:rPr lang="es-ES" dirty="0"/>
              <a:t>Navegación</a:t>
            </a:r>
          </a:p>
          <a:p>
            <a:pPr lvl="2"/>
            <a:r>
              <a:rPr lang="es-ES" dirty="0"/>
              <a:t>Muestre una navegación oculta (por ejemplo, un menú desplegable) en una pantalla estrecha y una navegación completa (donde puede ver todos los elementos del menú a la vez) en pantallas anchas.</a:t>
            </a:r>
            <a:endParaRPr lang="es-ES_tradnl" dirty="0"/>
          </a:p>
        </p:txBody>
      </p:sp>
    </p:spTree>
    <p:extLst>
      <p:ext uri="{BB962C8B-B14F-4D97-AF65-F5344CB8AC3E}">
        <p14:creationId xmlns:p14="http://schemas.microsoft.com/office/powerpoint/2010/main" val="3616706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B7ECF7"/>
          </a:solidFill>
        </p:spPr>
        <p:txBody>
          <a:bodyPr/>
          <a:lstStyle/>
          <a:p>
            <a:r>
              <a:rPr lang="es-ES_tradnl" dirty="0" smtClean="0"/>
              <a:t>¿Qué es un media </a:t>
            </a:r>
            <a:r>
              <a:rPr lang="es-ES_tradnl" dirty="0" err="1" smtClean="0"/>
              <a:t>query</a:t>
            </a:r>
            <a:r>
              <a:rPr lang="es-ES_tradnl" dirty="0" smtClean="0"/>
              <a:t>?…</a:t>
            </a:r>
            <a:endParaRPr lang="es-ES_tradnl" dirty="0"/>
          </a:p>
        </p:txBody>
      </p:sp>
      <p:sp>
        <p:nvSpPr>
          <p:cNvPr id="3" name="2 Marcador de contenido"/>
          <p:cNvSpPr>
            <a:spLocks noGrp="1"/>
          </p:cNvSpPr>
          <p:nvPr>
            <p:ph idx="1"/>
          </p:nvPr>
        </p:nvSpPr>
        <p:spPr>
          <a:solidFill>
            <a:srgbClr val="B7ECF7"/>
          </a:solidFill>
        </p:spPr>
        <p:txBody>
          <a:bodyPr>
            <a:normAutofit/>
          </a:bodyPr>
          <a:lstStyle/>
          <a:p>
            <a:r>
              <a:rPr lang="es-ES" b="1" dirty="0">
                <a:solidFill>
                  <a:srgbClr val="FFFF00"/>
                </a:solidFill>
                <a:effectLst>
                  <a:glow rad="101600">
                    <a:schemeClr val="tx1">
                      <a:alpha val="60000"/>
                    </a:schemeClr>
                  </a:glow>
                </a:effectLst>
              </a:rPr>
              <a:t>Tipografía</a:t>
            </a:r>
          </a:p>
          <a:p>
            <a:pPr lvl="1"/>
            <a:r>
              <a:rPr lang="es-ES" dirty="0"/>
              <a:t>Cambie el tamaño de letra según el ancho de la ventana gráfica, o ajuste los anchos de columna para que muestre el número óptimo de caracteres por línea para facilitar la lectura</a:t>
            </a:r>
            <a:r>
              <a:rPr lang="es-ES" dirty="0" smtClean="0"/>
              <a:t>.</a:t>
            </a:r>
            <a:endParaRPr lang="es-ES" dirty="0"/>
          </a:p>
        </p:txBody>
      </p:sp>
    </p:spTree>
    <p:extLst>
      <p:ext uri="{BB962C8B-B14F-4D97-AF65-F5344CB8AC3E}">
        <p14:creationId xmlns:p14="http://schemas.microsoft.com/office/powerpoint/2010/main" val="855974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B7ECF7"/>
          </a:solidFill>
        </p:spPr>
        <p:txBody>
          <a:bodyPr/>
          <a:lstStyle/>
          <a:p>
            <a:r>
              <a:rPr lang="es-ES_tradnl" dirty="0" smtClean="0"/>
              <a:t>¿Qué es un media </a:t>
            </a:r>
            <a:r>
              <a:rPr lang="es-ES_tradnl" dirty="0" err="1" smtClean="0"/>
              <a:t>query</a:t>
            </a:r>
            <a:r>
              <a:rPr lang="es-ES_tradnl" dirty="0" smtClean="0"/>
              <a:t>?…</a:t>
            </a:r>
            <a:endParaRPr lang="es-ES_tradnl" dirty="0"/>
          </a:p>
        </p:txBody>
      </p:sp>
      <p:sp>
        <p:nvSpPr>
          <p:cNvPr id="3" name="2 Marcador de contenido"/>
          <p:cNvSpPr>
            <a:spLocks noGrp="1"/>
          </p:cNvSpPr>
          <p:nvPr>
            <p:ph idx="1"/>
          </p:nvPr>
        </p:nvSpPr>
        <p:spPr>
          <a:solidFill>
            <a:srgbClr val="B7ECF7"/>
          </a:solidFill>
        </p:spPr>
        <p:txBody>
          <a:bodyPr>
            <a:normAutofit/>
          </a:bodyPr>
          <a:lstStyle/>
          <a:p>
            <a:r>
              <a:rPr lang="es-ES" b="1" dirty="0" smtClean="0">
                <a:solidFill>
                  <a:srgbClr val="FFFF00"/>
                </a:solidFill>
                <a:effectLst>
                  <a:glow rad="101600">
                    <a:srgbClr val="0070C0">
                      <a:alpha val="60000"/>
                    </a:srgbClr>
                  </a:glow>
                </a:effectLst>
              </a:rPr>
              <a:t>Imágenes</a:t>
            </a:r>
            <a:endParaRPr lang="es-ES" b="1" dirty="0">
              <a:solidFill>
                <a:srgbClr val="FFFF00"/>
              </a:solidFill>
              <a:effectLst>
                <a:glow rad="101600">
                  <a:srgbClr val="0070C0">
                    <a:alpha val="60000"/>
                  </a:srgbClr>
                </a:glow>
              </a:effectLst>
            </a:endParaRPr>
          </a:p>
          <a:p>
            <a:pPr lvl="1"/>
            <a:r>
              <a:rPr lang="es-ES" dirty="0"/>
              <a:t>Muestre diferentes tamaños o recortes de la misma imagen (una imagen de primer plano pequeña versus una imagen grande alejada) dependiendo de la cantidad de espacio disponible en la página</a:t>
            </a:r>
            <a:r>
              <a:rPr lang="es-ES" dirty="0" smtClean="0"/>
              <a:t>.</a:t>
            </a:r>
            <a:endParaRPr lang="es-ES" dirty="0"/>
          </a:p>
        </p:txBody>
      </p:sp>
    </p:spTree>
    <p:extLst>
      <p:ext uri="{BB962C8B-B14F-4D97-AF65-F5344CB8AC3E}">
        <p14:creationId xmlns:p14="http://schemas.microsoft.com/office/powerpoint/2010/main" val="2867458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B7ECF7"/>
          </a:solidFill>
        </p:spPr>
        <p:txBody>
          <a:bodyPr/>
          <a:lstStyle/>
          <a:p>
            <a:r>
              <a:rPr lang="es-ES_tradnl" dirty="0" smtClean="0"/>
              <a:t>¿Qué es un media </a:t>
            </a:r>
            <a:r>
              <a:rPr lang="es-ES_tradnl" dirty="0" err="1" smtClean="0"/>
              <a:t>query</a:t>
            </a:r>
            <a:r>
              <a:rPr lang="es-ES_tradnl" dirty="0" smtClean="0"/>
              <a:t>?</a:t>
            </a:r>
            <a:endParaRPr lang="es-ES_tradnl" dirty="0"/>
          </a:p>
        </p:txBody>
      </p:sp>
      <p:sp>
        <p:nvSpPr>
          <p:cNvPr id="3" name="2 Marcador de contenido"/>
          <p:cNvSpPr>
            <a:spLocks noGrp="1"/>
          </p:cNvSpPr>
          <p:nvPr>
            <p:ph idx="1"/>
          </p:nvPr>
        </p:nvSpPr>
        <p:spPr>
          <a:solidFill>
            <a:srgbClr val="B7ECF7"/>
          </a:solidFill>
        </p:spPr>
        <p:txBody>
          <a:bodyPr>
            <a:normAutofit/>
          </a:bodyPr>
          <a:lstStyle/>
          <a:p>
            <a:r>
              <a:rPr lang="es-ES" b="1" dirty="0" smtClean="0">
                <a:solidFill>
                  <a:srgbClr val="FFFF00"/>
                </a:solidFill>
                <a:effectLst>
                  <a:glow rad="101600">
                    <a:schemeClr val="accent3">
                      <a:lumMod val="75000"/>
                      <a:alpha val="60000"/>
                    </a:schemeClr>
                  </a:glow>
                </a:effectLst>
              </a:rPr>
              <a:t>NOTA</a:t>
            </a:r>
            <a:endParaRPr lang="es-ES" b="1" dirty="0">
              <a:solidFill>
                <a:srgbClr val="FFFF00"/>
              </a:solidFill>
              <a:effectLst>
                <a:glow rad="101600">
                  <a:schemeClr val="accent3">
                    <a:lumMod val="75000"/>
                    <a:alpha val="60000"/>
                  </a:schemeClr>
                </a:glow>
              </a:effectLst>
            </a:endParaRPr>
          </a:p>
          <a:p>
            <a:pPr lvl="1"/>
            <a:r>
              <a:rPr lang="es-ES" dirty="0"/>
              <a:t>Usar colores de fondo es una buena manera de probar las expresiones en sus consultas de medios, porque cuando cambia el tamaño de su navegador para asegurarse de que su consulta de medios funcione, puede ver fácilmente el cambio.</a:t>
            </a:r>
            <a:endParaRPr lang="es-ES_tradnl" dirty="0"/>
          </a:p>
        </p:txBody>
      </p:sp>
    </p:spTree>
    <p:extLst>
      <p:ext uri="{BB962C8B-B14F-4D97-AF65-F5344CB8AC3E}">
        <p14:creationId xmlns:p14="http://schemas.microsoft.com/office/powerpoint/2010/main" val="2600313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5979"/>
            <a:ext cx="8229600" cy="857250"/>
          </a:xfrm>
          <a:solidFill>
            <a:srgbClr val="B6F8C3"/>
          </a:solidFill>
        </p:spPr>
        <p:txBody>
          <a:bodyPr>
            <a:normAutofit fontScale="90000"/>
          </a:bodyPr>
          <a:lstStyle/>
          <a:p>
            <a:r>
              <a:rPr lang="es-ES" dirty="0"/>
              <a:t>Estructura de consulta de </a:t>
            </a:r>
            <a:r>
              <a:rPr lang="es-ES" dirty="0" smtClean="0"/>
              <a:t>medios …</a:t>
            </a:r>
            <a:endParaRPr lang="es-ES_tradnl" dirty="0"/>
          </a:p>
        </p:txBody>
      </p:sp>
      <p:sp>
        <p:nvSpPr>
          <p:cNvPr id="3" name="2 Marcador de contenido"/>
          <p:cNvSpPr>
            <a:spLocks noGrp="1"/>
          </p:cNvSpPr>
          <p:nvPr>
            <p:ph idx="1"/>
          </p:nvPr>
        </p:nvSpPr>
        <p:spPr>
          <a:xfrm>
            <a:off x="467544" y="1200151"/>
            <a:ext cx="8229600" cy="3394472"/>
          </a:xfrm>
          <a:solidFill>
            <a:srgbClr val="B6F8C3"/>
          </a:solidFill>
        </p:spPr>
        <p:txBody>
          <a:bodyPr>
            <a:normAutofit fontScale="92500"/>
          </a:bodyPr>
          <a:lstStyle/>
          <a:p>
            <a:r>
              <a:rPr lang="es-ES" dirty="0" smtClean="0"/>
              <a:t>La </a:t>
            </a:r>
            <a:r>
              <a:rPr lang="es-ES" dirty="0"/>
              <a:t>forma más común de usar consultas de medios es incluirlas directamente dentro de su hoja de estilo regular junto con todos sus otros CSS</a:t>
            </a:r>
            <a:r>
              <a:rPr lang="es-ES" dirty="0" smtClean="0"/>
              <a:t>:</a:t>
            </a:r>
          </a:p>
          <a:p>
            <a:pPr marL="0" indent="0">
              <a:buNone/>
            </a:pPr>
            <a:r>
              <a:rPr lang="en-US" b="1" dirty="0">
                <a:solidFill>
                  <a:srgbClr val="FFFF00"/>
                </a:solidFill>
                <a:effectLst>
                  <a:glow rad="101600">
                    <a:schemeClr val="accent2">
                      <a:satMod val="175000"/>
                      <a:alpha val="40000"/>
                    </a:schemeClr>
                  </a:glow>
                </a:effectLst>
              </a:rPr>
              <a:t>@media </a:t>
            </a:r>
            <a:r>
              <a:rPr lang="en-US" dirty="0"/>
              <a:t>only </a:t>
            </a:r>
            <a:r>
              <a:rPr lang="en-US" b="1" dirty="0">
                <a:solidFill>
                  <a:srgbClr val="FF0000"/>
                </a:solidFill>
              </a:rPr>
              <a:t>screen</a:t>
            </a:r>
            <a:r>
              <a:rPr lang="en-US" dirty="0">
                <a:solidFill>
                  <a:srgbClr val="FF0000"/>
                </a:solidFill>
              </a:rPr>
              <a:t> </a:t>
            </a:r>
            <a:r>
              <a:rPr lang="en-US" dirty="0"/>
              <a:t>and (min-width: 40em) {</a:t>
            </a:r>
          </a:p>
          <a:p>
            <a:pPr marL="0" indent="0">
              <a:buNone/>
            </a:pPr>
            <a:r>
              <a:rPr lang="es-ES_tradnl" dirty="0" smtClean="0"/>
              <a:t>	</a:t>
            </a:r>
            <a:r>
              <a:rPr lang="es-ES_tradnl" dirty="0" err="1" smtClean="0"/>
              <a:t>body</a:t>
            </a:r>
            <a:r>
              <a:rPr lang="es-ES_tradnl" dirty="0" smtClean="0"/>
              <a:t> </a:t>
            </a:r>
            <a:r>
              <a:rPr lang="es-ES_tradnl" dirty="0"/>
              <a:t>{ background-color: blue; }</a:t>
            </a:r>
          </a:p>
          <a:p>
            <a:pPr marL="0" indent="0">
              <a:buNone/>
            </a:pPr>
            <a:r>
              <a:rPr lang="es-ES_tradnl" dirty="0"/>
              <a:t>}</a:t>
            </a:r>
            <a:endParaRPr lang="es-ES_tradnl" dirty="0"/>
          </a:p>
        </p:txBody>
      </p:sp>
    </p:spTree>
    <p:extLst>
      <p:ext uri="{BB962C8B-B14F-4D97-AF65-F5344CB8AC3E}">
        <p14:creationId xmlns:p14="http://schemas.microsoft.com/office/powerpoint/2010/main" val="1285340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5979"/>
            <a:ext cx="8229600" cy="857250"/>
          </a:xfrm>
          <a:solidFill>
            <a:srgbClr val="B6F8C3"/>
          </a:solidFill>
        </p:spPr>
        <p:txBody>
          <a:bodyPr>
            <a:normAutofit fontScale="90000"/>
          </a:bodyPr>
          <a:lstStyle/>
          <a:p>
            <a:r>
              <a:rPr lang="es-ES" dirty="0"/>
              <a:t>Estructura de consulta de </a:t>
            </a:r>
            <a:r>
              <a:rPr lang="es-ES" dirty="0" smtClean="0"/>
              <a:t>medios …</a:t>
            </a:r>
            <a:endParaRPr lang="es-ES_tradnl" dirty="0"/>
          </a:p>
        </p:txBody>
      </p:sp>
      <p:sp>
        <p:nvSpPr>
          <p:cNvPr id="3" name="2 Marcador de contenido"/>
          <p:cNvSpPr>
            <a:spLocks noGrp="1"/>
          </p:cNvSpPr>
          <p:nvPr>
            <p:ph idx="1"/>
          </p:nvPr>
        </p:nvSpPr>
        <p:spPr>
          <a:xfrm>
            <a:off x="467544" y="1200151"/>
            <a:ext cx="8229600" cy="3394472"/>
          </a:xfrm>
          <a:solidFill>
            <a:srgbClr val="B6F8C3"/>
          </a:solidFill>
        </p:spPr>
        <p:txBody>
          <a:bodyPr>
            <a:normAutofit fontScale="92500" lnSpcReduction="20000"/>
          </a:bodyPr>
          <a:lstStyle/>
          <a:p>
            <a:r>
              <a:rPr lang="es-ES" dirty="0"/>
              <a:t>Mirando este ejemplo, parece mucho código, pero es fácil de analizar en partes que tengan sentido. </a:t>
            </a:r>
            <a:endParaRPr lang="es-ES" dirty="0" smtClean="0"/>
          </a:p>
          <a:p>
            <a:r>
              <a:rPr lang="es-ES" dirty="0" smtClean="0"/>
              <a:t>Comencemos </a:t>
            </a:r>
            <a:r>
              <a:rPr lang="es-ES" dirty="0"/>
              <a:t>a revisarlo pieza por pieza.</a:t>
            </a:r>
          </a:p>
          <a:p>
            <a:r>
              <a:rPr lang="es-ES" b="1" dirty="0" smtClean="0">
                <a:solidFill>
                  <a:srgbClr val="FFFF00"/>
                </a:solidFill>
                <a:effectLst>
                  <a:glow rad="101600">
                    <a:schemeClr val="accent2">
                      <a:satMod val="175000"/>
                      <a:alpha val="40000"/>
                    </a:schemeClr>
                  </a:glow>
                </a:effectLst>
              </a:rPr>
              <a:t>@media</a:t>
            </a:r>
            <a:endParaRPr lang="es-ES" b="1" dirty="0">
              <a:solidFill>
                <a:srgbClr val="FFFF00"/>
              </a:solidFill>
              <a:effectLst>
                <a:glow rad="101600">
                  <a:schemeClr val="accent2">
                    <a:satMod val="175000"/>
                    <a:alpha val="40000"/>
                  </a:schemeClr>
                </a:glow>
              </a:effectLst>
            </a:endParaRPr>
          </a:p>
          <a:p>
            <a:pPr lvl="1"/>
            <a:r>
              <a:rPr lang="es-ES" dirty="0"/>
              <a:t>Primero, las consultas de medios dentro de una hoja de estilo siempre comienzan con @media. </a:t>
            </a:r>
            <a:endParaRPr lang="es-ES" dirty="0" smtClean="0"/>
          </a:p>
          <a:p>
            <a:pPr lvl="1"/>
            <a:r>
              <a:rPr lang="es-ES" dirty="0" smtClean="0"/>
              <a:t>Eso </a:t>
            </a:r>
            <a:r>
              <a:rPr lang="es-ES" dirty="0"/>
              <a:t>es lo que los define como consultas de medios</a:t>
            </a:r>
            <a:r>
              <a:rPr lang="es-ES" dirty="0" smtClean="0"/>
              <a:t>.</a:t>
            </a:r>
            <a:endParaRPr lang="es-ES" dirty="0"/>
          </a:p>
        </p:txBody>
      </p:sp>
    </p:spTree>
    <p:extLst>
      <p:ext uri="{BB962C8B-B14F-4D97-AF65-F5344CB8AC3E}">
        <p14:creationId xmlns:p14="http://schemas.microsoft.com/office/powerpoint/2010/main" val="887074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5979"/>
            <a:ext cx="8229600" cy="857250"/>
          </a:xfrm>
          <a:solidFill>
            <a:srgbClr val="B6F8C3"/>
          </a:solidFill>
        </p:spPr>
        <p:txBody>
          <a:bodyPr>
            <a:normAutofit fontScale="90000"/>
          </a:bodyPr>
          <a:lstStyle/>
          <a:p>
            <a:r>
              <a:rPr lang="es-ES" dirty="0"/>
              <a:t>Estructura de consulta de </a:t>
            </a:r>
            <a:r>
              <a:rPr lang="es-ES" dirty="0" smtClean="0"/>
              <a:t>medios …</a:t>
            </a:r>
            <a:endParaRPr lang="es-ES_tradnl" dirty="0"/>
          </a:p>
        </p:txBody>
      </p:sp>
      <p:sp>
        <p:nvSpPr>
          <p:cNvPr id="3" name="2 Marcador de contenido"/>
          <p:cNvSpPr>
            <a:spLocks noGrp="1"/>
          </p:cNvSpPr>
          <p:nvPr>
            <p:ph idx="1"/>
          </p:nvPr>
        </p:nvSpPr>
        <p:spPr>
          <a:xfrm>
            <a:off x="467544" y="1200151"/>
            <a:ext cx="8229600" cy="3394472"/>
          </a:xfrm>
          <a:solidFill>
            <a:srgbClr val="B6F8C3"/>
          </a:solidFill>
        </p:spPr>
        <p:txBody>
          <a:bodyPr>
            <a:normAutofit fontScale="70000" lnSpcReduction="20000"/>
          </a:bodyPr>
          <a:lstStyle/>
          <a:p>
            <a:r>
              <a:rPr lang="es-ES" dirty="0" smtClean="0"/>
              <a:t>Después </a:t>
            </a:r>
            <a:r>
              <a:rPr lang="es-ES" dirty="0"/>
              <a:t>de @media hay una o más expresiones, que son las preguntas que se evalúan como verdaderas o falsas. </a:t>
            </a:r>
            <a:endParaRPr lang="es-ES" dirty="0" smtClean="0"/>
          </a:p>
          <a:p>
            <a:r>
              <a:rPr lang="es-ES" dirty="0" smtClean="0"/>
              <a:t>Cuando </a:t>
            </a:r>
            <a:r>
              <a:rPr lang="es-ES" dirty="0"/>
              <a:t>crea una consulta de medios, siempre debe comenzar con el tipo de medio como la primera expresión (en este caso, </a:t>
            </a:r>
            <a:r>
              <a:rPr lang="es-ES" dirty="0" err="1" smtClean="0">
                <a:solidFill>
                  <a:srgbClr val="FF0000"/>
                </a:solidFill>
              </a:rPr>
              <a:t>screen</a:t>
            </a:r>
            <a:r>
              <a:rPr lang="es-ES" dirty="0" smtClean="0"/>
              <a:t>):</a:t>
            </a:r>
            <a:endParaRPr lang="es-ES" dirty="0"/>
          </a:p>
          <a:p>
            <a:r>
              <a:rPr lang="es-ES" dirty="0"/>
              <a:t>@media </a:t>
            </a:r>
            <a:r>
              <a:rPr lang="es-ES" dirty="0" err="1" smtClean="0"/>
              <a:t>only</a:t>
            </a:r>
            <a:r>
              <a:rPr lang="es-ES" dirty="0" smtClean="0"/>
              <a:t> </a:t>
            </a:r>
            <a:r>
              <a:rPr lang="es-ES" b="1" dirty="0" err="1" smtClean="0">
                <a:solidFill>
                  <a:srgbClr val="FF0000"/>
                </a:solidFill>
              </a:rPr>
              <a:t>screen</a:t>
            </a:r>
            <a:endParaRPr lang="es-ES" b="1" dirty="0">
              <a:solidFill>
                <a:srgbClr val="FF0000"/>
              </a:solidFill>
            </a:endParaRPr>
          </a:p>
          <a:p>
            <a:r>
              <a:rPr lang="es-ES" dirty="0"/>
              <a:t>A pesar de ser una sola palabra, esa es una expresión completa, que significa "¿Es el tipo de medio </a:t>
            </a:r>
            <a:r>
              <a:rPr lang="es-ES" dirty="0" smtClean="0"/>
              <a:t>una pantalla</a:t>
            </a:r>
            <a:r>
              <a:rPr lang="es-ES" dirty="0"/>
              <a:t>?" </a:t>
            </a:r>
            <a:endParaRPr lang="es-ES" dirty="0" smtClean="0"/>
          </a:p>
          <a:p>
            <a:r>
              <a:rPr lang="es-ES" dirty="0" smtClean="0"/>
              <a:t>Eso </a:t>
            </a:r>
            <a:r>
              <a:rPr lang="es-ES" dirty="0"/>
              <a:t>se opone a otras opciones de </a:t>
            </a:r>
            <a:r>
              <a:rPr lang="es-ES" b="1" i="1" dirty="0">
                <a:solidFill>
                  <a:srgbClr val="FFFF00"/>
                </a:solidFill>
                <a:effectLst>
                  <a:glow rad="101600">
                    <a:schemeClr val="accent2">
                      <a:satMod val="175000"/>
                      <a:alpha val="40000"/>
                    </a:schemeClr>
                  </a:glow>
                </a:effectLst>
              </a:rPr>
              <a:t>impresión o braille </a:t>
            </a:r>
            <a:r>
              <a:rPr lang="es-ES" dirty="0"/>
              <a:t>o todo o algo más. </a:t>
            </a:r>
            <a:endParaRPr lang="es-ES" dirty="0" smtClean="0"/>
          </a:p>
          <a:p>
            <a:r>
              <a:rPr lang="es-ES" dirty="0" smtClean="0"/>
              <a:t>Para </a:t>
            </a:r>
            <a:r>
              <a:rPr lang="es-ES" dirty="0"/>
              <a:t>fines de diseño web receptivo, casi siempre usaremos </a:t>
            </a:r>
            <a:r>
              <a:rPr lang="es-ES" dirty="0" err="1" smtClean="0"/>
              <a:t>screen</a:t>
            </a:r>
            <a:r>
              <a:rPr lang="es-ES" dirty="0" smtClean="0"/>
              <a:t>.</a:t>
            </a:r>
            <a:endParaRPr lang="es-ES_tradnl" dirty="0"/>
          </a:p>
        </p:txBody>
      </p:sp>
    </p:spTree>
    <p:extLst>
      <p:ext uri="{BB962C8B-B14F-4D97-AF65-F5344CB8AC3E}">
        <p14:creationId xmlns:p14="http://schemas.microsoft.com/office/powerpoint/2010/main" val="54735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Presentación…</a:t>
            </a:r>
            <a:endParaRPr lang="es-ES_tradnl" dirty="0"/>
          </a:p>
        </p:txBody>
      </p:sp>
      <p:sp>
        <p:nvSpPr>
          <p:cNvPr id="3" name="2 Marcador de contenido"/>
          <p:cNvSpPr>
            <a:spLocks noGrp="1"/>
          </p:cNvSpPr>
          <p:nvPr>
            <p:ph idx="1"/>
          </p:nvPr>
        </p:nvSpPr>
        <p:spPr/>
        <p:txBody>
          <a:bodyPr>
            <a:normAutofit fontScale="70000" lnSpcReduction="20000"/>
          </a:bodyPr>
          <a:lstStyle/>
          <a:p>
            <a:r>
              <a:rPr lang="es-ES" dirty="0" smtClean="0"/>
              <a:t>Las </a:t>
            </a:r>
            <a:r>
              <a:rPr lang="es-ES" dirty="0"/>
              <a:t>consultas de medios son las que hacen que los sitios web receptivos respondan a los dispositivos en los que se están viendo los sitios. </a:t>
            </a:r>
            <a:endParaRPr lang="es-ES" dirty="0" smtClean="0"/>
          </a:p>
          <a:p>
            <a:r>
              <a:rPr lang="es-ES" dirty="0" smtClean="0"/>
              <a:t>Hasta </a:t>
            </a:r>
            <a:r>
              <a:rPr lang="es-ES" dirty="0"/>
              <a:t>ahora, todas nuestras declaraciones CSS se han aplicado a la página web sin tener en cuenta el tamaño de la pantalla.</a:t>
            </a:r>
          </a:p>
          <a:p>
            <a:r>
              <a:rPr lang="es-ES" b="1" dirty="0">
                <a:solidFill>
                  <a:srgbClr val="FF0000"/>
                </a:solidFill>
              </a:rPr>
              <a:t>Las consultas de medios CSS </a:t>
            </a:r>
            <a:r>
              <a:rPr lang="es-ES" dirty="0">
                <a:solidFill>
                  <a:srgbClr val="00B050"/>
                </a:solidFill>
              </a:rPr>
              <a:t>le permiten aplicar diferentes declaraciones de estilo </a:t>
            </a:r>
            <a:r>
              <a:rPr lang="es-ES" dirty="0"/>
              <a:t>según las cualidades del dispositivo en el que se visualiza el sitio web, más comúnmente el ancho de </a:t>
            </a:r>
            <a:r>
              <a:rPr lang="es-ES" dirty="0" smtClean="0"/>
              <a:t>viewport: </a:t>
            </a:r>
            <a:r>
              <a:rPr lang="es-ES" dirty="0"/>
              <a:t>organice el sitio en dos columnas, pero si la pantalla es más ancha que 40 </a:t>
            </a:r>
            <a:r>
              <a:rPr lang="es-ES" dirty="0" err="1"/>
              <a:t>ems</a:t>
            </a:r>
            <a:r>
              <a:rPr lang="es-ES" dirty="0"/>
              <a:t>, organícela en tres columnas en </a:t>
            </a:r>
            <a:r>
              <a:rPr lang="es-ES" dirty="0" smtClean="0"/>
              <a:t>lugar de ello.</a:t>
            </a:r>
            <a:endParaRPr lang="es-ES" dirty="0"/>
          </a:p>
        </p:txBody>
      </p:sp>
    </p:spTree>
    <p:extLst>
      <p:ext uri="{BB962C8B-B14F-4D97-AF65-F5344CB8AC3E}">
        <p14:creationId xmlns:p14="http://schemas.microsoft.com/office/powerpoint/2010/main" val="2638662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5979"/>
            <a:ext cx="8229600" cy="857250"/>
          </a:xfrm>
          <a:solidFill>
            <a:srgbClr val="B6F8C3"/>
          </a:solidFill>
        </p:spPr>
        <p:txBody>
          <a:bodyPr>
            <a:normAutofit fontScale="90000"/>
          </a:bodyPr>
          <a:lstStyle/>
          <a:p>
            <a:r>
              <a:rPr lang="es-ES" dirty="0"/>
              <a:t>Estructura de consulta de </a:t>
            </a:r>
            <a:r>
              <a:rPr lang="es-ES" dirty="0" smtClean="0"/>
              <a:t>medios …</a:t>
            </a:r>
            <a:endParaRPr lang="es-ES_tradnl" dirty="0"/>
          </a:p>
        </p:txBody>
      </p:sp>
      <p:sp>
        <p:nvSpPr>
          <p:cNvPr id="3" name="2 Marcador de contenido"/>
          <p:cNvSpPr>
            <a:spLocks noGrp="1"/>
          </p:cNvSpPr>
          <p:nvPr>
            <p:ph idx="1"/>
          </p:nvPr>
        </p:nvSpPr>
        <p:spPr>
          <a:xfrm>
            <a:off x="467544" y="1200151"/>
            <a:ext cx="8229600" cy="3394472"/>
          </a:xfrm>
          <a:solidFill>
            <a:srgbClr val="B6F8C3"/>
          </a:solidFill>
        </p:spPr>
        <p:txBody>
          <a:bodyPr>
            <a:normAutofit fontScale="85000" lnSpcReduction="10000"/>
          </a:bodyPr>
          <a:lstStyle/>
          <a:p>
            <a:r>
              <a:rPr lang="es-ES" dirty="0"/>
              <a:t>Notarás que hay una palabra adicional antes del tipo de medio, </a:t>
            </a:r>
            <a:r>
              <a:rPr lang="es-ES" sz="3800" b="1" dirty="0" smtClean="0">
                <a:solidFill>
                  <a:srgbClr val="FFFF00"/>
                </a:solidFill>
              </a:rPr>
              <a:t>ONLY</a:t>
            </a:r>
            <a:r>
              <a:rPr lang="es-ES" dirty="0" smtClean="0"/>
              <a:t>. </a:t>
            </a:r>
          </a:p>
          <a:p>
            <a:r>
              <a:rPr lang="es-ES" dirty="0" smtClean="0"/>
              <a:t>Esto </a:t>
            </a:r>
            <a:r>
              <a:rPr lang="es-ES" dirty="0"/>
              <a:t>es un poco </a:t>
            </a:r>
            <a:r>
              <a:rPr lang="es-ES" dirty="0" err="1"/>
              <a:t>hack</a:t>
            </a:r>
            <a:r>
              <a:rPr lang="es-ES" dirty="0"/>
              <a:t>, en realidad. </a:t>
            </a:r>
            <a:endParaRPr lang="es-ES" dirty="0" smtClean="0"/>
          </a:p>
          <a:p>
            <a:r>
              <a:rPr lang="es-ES" dirty="0" smtClean="0"/>
              <a:t>Algunos </a:t>
            </a:r>
            <a:r>
              <a:rPr lang="es-ES" dirty="0"/>
              <a:t>navegadores más antiguos solo admiten las consultas de tipo de medios CSS2, y no las consultas CSS3 más nuevas. </a:t>
            </a:r>
            <a:endParaRPr lang="es-ES" dirty="0" smtClean="0"/>
          </a:p>
          <a:p>
            <a:r>
              <a:rPr lang="es-ES" dirty="0" smtClean="0"/>
              <a:t>Entonces</a:t>
            </a:r>
            <a:r>
              <a:rPr lang="es-ES" dirty="0"/>
              <a:t>, leerían nuestro ejemplo inicial y entenderían </a:t>
            </a:r>
            <a:r>
              <a:rPr lang="es-ES" dirty="0" err="1" smtClean="0"/>
              <a:t>screen</a:t>
            </a:r>
            <a:r>
              <a:rPr lang="es-ES" dirty="0" smtClean="0"/>
              <a:t> pero </a:t>
            </a:r>
            <a:r>
              <a:rPr lang="es-ES" dirty="0"/>
              <a:t>no </a:t>
            </a:r>
            <a:r>
              <a:rPr lang="es-ES" dirty="0" smtClean="0"/>
              <a:t>and </a:t>
            </a:r>
            <a:r>
              <a:rPr lang="es-ES" dirty="0"/>
              <a:t>(min-</a:t>
            </a:r>
            <a:r>
              <a:rPr lang="es-ES" dirty="0" err="1"/>
              <a:t>width</a:t>
            </a:r>
            <a:r>
              <a:rPr lang="es-ES" dirty="0" smtClean="0"/>
              <a:t>: 40em</a:t>
            </a:r>
            <a:r>
              <a:rPr lang="es-ES" dirty="0"/>
              <a:t>). </a:t>
            </a:r>
            <a:endParaRPr lang="es-ES" dirty="0" smtClean="0"/>
          </a:p>
        </p:txBody>
      </p:sp>
    </p:spTree>
    <p:extLst>
      <p:ext uri="{BB962C8B-B14F-4D97-AF65-F5344CB8AC3E}">
        <p14:creationId xmlns:p14="http://schemas.microsoft.com/office/powerpoint/2010/main" val="2679655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5979"/>
            <a:ext cx="8229600" cy="857250"/>
          </a:xfrm>
          <a:solidFill>
            <a:srgbClr val="B6F8C3"/>
          </a:solidFill>
        </p:spPr>
        <p:txBody>
          <a:bodyPr>
            <a:normAutofit fontScale="90000"/>
          </a:bodyPr>
          <a:lstStyle/>
          <a:p>
            <a:r>
              <a:rPr lang="es-ES" dirty="0"/>
              <a:t>Estructura de consulta de </a:t>
            </a:r>
            <a:r>
              <a:rPr lang="es-ES" dirty="0" smtClean="0"/>
              <a:t>medios …</a:t>
            </a:r>
            <a:endParaRPr lang="es-ES_tradnl" dirty="0"/>
          </a:p>
        </p:txBody>
      </p:sp>
      <p:sp>
        <p:nvSpPr>
          <p:cNvPr id="3" name="2 Marcador de contenido"/>
          <p:cNvSpPr>
            <a:spLocks noGrp="1"/>
          </p:cNvSpPr>
          <p:nvPr>
            <p:ph idx="1"/>
          </p:nvPr>
        </p:nvSpPr>
        <p:spPr>
          <a:xfrm>
            <a:off x="467544" y="1200151"/>
            <a:ext cx="8229600" cy="3394472"/>
          </a:xfrm>
          <a:solidFill>
            <a:srgbClr val="B6F8C3"/>
          </a:solidFill>
        </p:spPr>
        <p:txBody>
          <a:bodyPr>
            <a:normAutofit fontScale="62500" lnSpcReduction="20000"/>
          </a:bodyPr>
          <a:lstStyle/>
          <a:p>
            <a:r>
              <a:rPr lang="es-ES" dirty="0" smtClean="0"/>
              <a:t>Se </a:t>
            </a:r>
            <a:r>
              <a:rPr lang="es-ES" dirty="0"/>
              <a:t>supone que </a:t>
            </a:r>
            <a:r>
              <a:rPr lang="es-ES" dirty="0">
                <a:solidFill>
                  <a:srgbClr val="FFFF00"/>
                </a:solidFill>
                <a:effectLst>
                  <a:glow rad="63500">
                    <a:schemeClr val="accent2">
                      <a:satMod val="175000"/>
                      <a:alpha val="40000"/>
                    </a:schemeClr>
                  </a:glow>
                </a:effectLst>
              </a:rPr>
              <a:t>los navegadores simplemente omiten cualquier declaración CSS que no entiendan</a:t>
            </a:r>
            <a:r>
              <a:rPr lang="es-ES" dirty="0"/>
              <a:t>, </a:t>
            </a:r>
            <a:r>
              <a:rPr lang="es-ES" dirty="0">
                <a:solidFill>
                  <a:schemeClr val="accent5">
                    <a:lumMod val="75000"/>
                  </a:schemeClr>
                </a:solidFill>
                <a:effectLst>
                  <a:glow rad="63500">
                    <a:schemeClr val="accent5">
                      <a:satMod val="175000"/>
                      <a:alpha val="40000"/>
                    </a:schemeClr>
                  </a:glow>
                </a:effectLst>
              </a:rPr>
              <a:t>pero cuando se trata de consultas de medios, son un poco extravagantes: </a:t>
            </a:r>
            <a:r>
              <a:rPr lang="es-ES" dirty="0">
                <a:solidFill>
                  <a:srgbClr val="00B050"/>
                </a:solidFill>
                <a:effectLst>
                  <a:glow rad="63500">
                    <a:schemeClr val="accent3">
                      <a:satMod val="175000"/>
                      <a:alpha val="40000"/>
                    </a:schemeClr>
                  </a:glow>
                </a:effectLst>
              </a:rPr>
              <a:t>no omitirán toda la declaración</a:t>
            </a:r>
            <a:r>
              <a:rPr lang="es-ES" dirty="0"/>
              <a:t>, </a:t>
            </a:r>
            <a:r>
              <a:rPr lang="es-ES" dirty="0">
                <a:solidFill>
                  <a:srgbClr val="FFC000"/>
                </a:solidFill>
                <a:effectLst>
                  <a:glow rad="63500">
                    <a:schemeClr val="accent1">
                      <a:satMod val="175000"/>
                      <a:alpha val="40000"/>
                    </a:schemeClr>
                  </a:glow>
                </a:effectLst>
              </a:rPr>
              <a:t>solo </a:t>
            </a:r>
            <a:r>
              <a:rPr lang="es-ES" dirty="0" smtClean="0">
                <a:solidFill>
                  <a:srgbClr val="FFC000"/>
                </a:solidFill>
                <a:effectLst>
                  <a:glow rad="63500">
                    <a:schemeClr val="accent1">
                      <a:satMod val="175000"/>
                      <a:alpha val="40000"/>
                    </a:schemeClr>
                  </a:glow>
                </a:effectLst>
              </a:rPr>
              <a:t>la segunda parte </a:t>
            </a:r>
            <a:r>
              <a:rPr lang="es-ES" dirty="0">
                <a:solidFill>
                  <a:srgbClr val="FFC000"/>
                </a:solidFill>
                <a:effectLst>
                  <a:glow rad="63500">
                    <a:schemeClr val="accent1">
                      <a:satMod val="175000"/>
                      <a:alpha val="40000"/>
                    </a:schemeClr>
                  </a:glow>
                </a:effectLst>
              </a:rPr>
              <a:t>de la </a:t>
            </a:r>
            <a:r>
              <a:rPr lang="es-ES" dirty="0" smtClean="0">
                <a:solidFill>
                  <a:srgbClr val="FFC000"/>
                </a:solidFill>
                <a:effectLst>
                  <a:glow rad="63500">
                    <a:schemeClr val="accent1">
                      <a:satMod val="175000"/>
                      <a:alpha val="40000"/>
                    </a:schemeClr>
                  </a:glow>
                </a:effectLst>
              </a:rPr>
              <a:t>consulta</a:t>
            </a:r>
            <a:r>
              <a:rPr lang="es-ES" dirty="0" smtClean="0"/>
              <a:t> </a:t>
            </a:r>
            <a:r>
              <a:rPr lang="es-ES" b="1" dirty="0" smtClean="0">
                <a:solidFill>
                  <a:srgbClr val="FF0000"/>
                </a:solidFill>
                <a:effectLst>
                  <a:glow rad="63500">
                    <a:schemeClr val="accent6">
                      <a:satMod val="175000"/>
                      <a:alpha val="40000"/>
                    </a:schemeClr>
                  </a:glow>
                </a:effectLst>
              </a:rPr>
              <a:t>and </a:t>
            </a:r>
            <a:r>
              <a:rPr lang="es-ES" b="1" dirty="0">
                <a:solidFill>
                  <a:srgbClr val="FF0000"/>
                </a:solidFill>
                <a:effectLst>
                  <a:glow rad="63500">
                    <a:schemeClr val="accent6">
                      <a:satMod val="175000"/>
                      <a:alpha val="40000"/>
                    </a:schemeClr>
                  </a:glow>
                </a:effectLst>
              </a:rPr>
              <a:t>(</a:t>
            </a:r>
            <a:r>
              <a:rPr lang="es-ES" b="1" dirty="0" smtClean="0">
                <a:solidFill>
                  <a:srgbClr val="FF0000"/>
                </a:solidFill>
                <a:effectLst>
                  <a:glow rad="63500">
                    <a:schemeClr val="accent6">
                      <a:satMod val="175000"/>
                      <a:alpha val="40000"/>
                    </a:schemeClr>
                  </a:glow>
                </a:effectLst>
              </a:rPr>
              <a:t>min-width:40em). </a:t>
            </a:r>
          </a:p>
          <a:p>
            <a:r>
              <a:rPr lang="es-ES" dirty="0" smtClean="0"/>
              <a:t>El </a:t>
            </a:r>
            <a:r>
              <a:rPr lang="es-ES" dirty="0"/>
              <a:t>resultado es que un navegador antiguo </a:t>
            </a:r>
            <a:r>
              <a:rPr lang="es-ES" dirty="0" smtClean="0"/>
              <a:t>al ver </a:t>
            </a:r>
            <a:r>
              <a:rPr lang="es-ES" dirty="0" err="1" smtClean="0"/>
              <a:t>screen</a:t>
            </a:r>
            <a:r>
              <a:rPr lang="es-ES" dirty="0" smtClean="0"/>
              <a:t>, </a:t>
            </a:r>
            <a:r>
              <a:rPr lang="es-ES" dirty="0"/>
              <a:t>diría "sí, eso es cierto" y aplicaría el CSS, </a:t>
            </a:r>
            <a:r>
              <a:rPr lang="es-ES" dirty="0">
                <a:solidFill>
                  <a:srgbClr val="FF0000"/>
                </a:solidFill>
              </a:rPr>
              <a:t>en cualquier tamaño de pantalla</a:t>
            </a:r>
            <a:r>
              <a:rPr lang="es-ES" dirty="0"/>
              <a:t>, </a:t>
            </a:r>
            <a:r>
              <a:rPr lang="es-ES" b="1" dirty="0">
                <a:solidFill>
                  <a:srgbClr val="FFFF00"/>
                </a:solidFill>
                <a:effectLst>
                  <a:glow rad="101600">
                    <a:schemeClr val="accent5">
                      <a:satMod val="175000"/>
                      <a:alpha val="40000"/>
                    </a:schemeClr>
                  </a:glow>
                </a:effectLst>
              </a:rPr>
              <a:t>independientemente del ancho de la ventana gráfica</a:t>
            </a:r>
            <a:r>
              <a:rPr lang="es-ES" dirty="0"/>
              <a:t>.</a:t>
            </a:r>
          </a:p>
          <a:p>
            <a:r>
              <a:rPr lang="es-ES" dirty="0"/>
              <a:t>Debido a que no queremos que eso suceda, agregamos </a:t>
            </a:r>
            <a:r>
              <a:rPr lang="es-ES" dirty="0" smtClean="0"/>
              <a:t>la palabra </a:t>
            </a:r>
            <a:r>
              <a:rPr lang="es-ES" dirty="0" err="1" smtClean="0"/>
              <a:t>only</a:t>
            </a:r>
            <a:r>
              <a:rPr lang="es-ES" dirty="0" smtClean="0"/>
              <a:t>, </a:t>
            </a:r>
            <a:r>
              <a:rPr lang="es-ES" dirty="0"/>
              <a:t>que en realidad no cambia el significado general de la consulta de medios, pero hace que los navegadores más antiguos ignoren toda la consulta, que es lo que queremos que suceda ( hablaremos más adelante sobre cómo dar los estilos adecuados a esos navegadores más antiguos).</a:t>
            </a:r>
            <a:endParaRPr lang="es-ES_tradnl" dirty="0"/>
          </a:p>
        </p:txBody>
      </p:sp>
    </p:spTree>
    <p:extLst>
      <p:ext uri="{BB962C8B-B14F-4D97-AF65-F5344CB8AC3E}">
        <p14:creationId xmlns:p14="http://schemas.microsoft.com/office/powerpoint/2010/main" val="951705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5979"/>
            <a:ext cx="8229600" cy="857250"/>
          </a:xfrm>
          <a:solidFill>
            <a:srgbClr val="B6F8C3"/>
          </a:solidFill>
        </p:spPr>
        <p:txBody>
          <a:bodyPr>
            <a:normAutofit fontScale="90000"/>
          </a:bodyPr>
          <a:lstStyle/>
          <a:p>
            <a:r>
              <a:rPr lang="es-ES" dirty="0"/>
              <a:t>Estructura de consulta de </a:t>
            </a:r>
            <a:r>
              <a:rPr lang="es-ES" dirty="0" smtClean="0"/>
              <a:t>medios …</a:t>
            </a:r>
            <a:endParaRPr lang="es-ES_tradnl" dirty="0"/>
          </a:p>
        </p:txBody>
      </p:sp>
      <p:sp>
        <p:nvSpPr>
          <p:cNvPr id="3" name="2 Marcador de contenido"/>
          <p:cNvSpPr>
            <a:spLocks noGrp="1"/>
          </p:cNvSpPr>
          <p:nvPr>
            <p:ph idx="1"/>
          </p:nvPr>
        </p:nvSpPr>
        <p:spPr>
          <a:xfrm>
            <a:off x="467544" y="1200151"/>
            <a:ext cx="8229600" cy="3394472"/>
          </a:xfrm>
          <a:solidFill>
            <a:srgbClr val="B6F8C3"/>
          </a:solidFill>
        </p:spPr>
        <p:txBody>
          <a:bodyPr>
            <a:normAutofit fontScale="92500" lnSpcReduction="10000"/>
          </a:bodyPr>
          <a:lstStyle/>
          <a:p>
            <a:r>
              <a:rPr lang="es-ES" b="1" dirty="0">
                <a:solidFill>
                  <a:srgbClr val="FFFF00"/>
                </a:solidFill>
                <a:effectLst>
                  <a:glow rad="101600">
                    <a:schemeClr val="accent2">
                      <a:satMod val="175000"/>
                      <a:alpha val="40000"/>
                    </a:schemeClr>
                  </a:glow>
                </a:effectLst>
              </a:rPr>
              <a:t>[ NOTA ]</a:t>
            </a:r>
          </a:p>
          <a:p>
            <a:r>
              <a:rPr lang="es-ES" dirty="0" smtClean="0"/>
              <a:t>El tipo </a:t>
            </a:r>
            <a:r>
              <a:rPr lang="es-ES" dirty="0"/>
              <a:t>de medios </a:t>
            </a:r>
            <a:r>
              <a:rPr lang="es-ES" dirty="0" err="1" smtClean="0">
                <a:solidFill>
                  <a:srgbClr val="FF0000"/>
                </a:solidFill>
                <a:effectLst>
                  <a:glow rad="101600">
                    <a:schemeClr val="accent6">
                      <a:satMod val="175000"/>
                      <a:alpha val="40000"/>
                    </a:schemeClr>
                  </a:glow>
                </a:effectLst>
              </a:rPr>
              <a:t>screen</a:t>
            </a:r>
            <a:r>
              <a:rPr lang="es-ES" dirty="0" smtClean="0">
                <a:solidFill>
                  <a:srgbClr val="FF0000"/>
                </a:solidFill>
                <a:effectLst>
                  <a:glow rad="101600">
                    <a:schemeClr val="accent6">
                      <a:satMod val="175000"/>
                      <a:alpha val="40000"/>
                    </a:schemeClr>
                  </a:glow>
                </a:effectLst>
              </a:rPr>
              <a:t> </a:t>
            </a:r>
            <a:r>
              <a:rPr lang="es-ES" dirty="0" smtClean="0">
                <a:solidFill>
                  <a:srgbClr val="FFFF00"/>
                </a:solidFill>
                <a:effectLst>
                  <a:glow rad="101600">
                    <a:schemeClr val="accent6">
                      <a:satMod val="175000"/>
                      <a:alpha val="40000"/>
                    </a:schemeClr>
                  </a:glow>
                </a:effectLst>
              </a:rPr>
              <a:t>cubre </a:t>
            </a:r>
            <a:r>
              <a:rPr lang="es-ES" dirty="0">
                <a:solidFill>
                  <a:srgbClr val="FFFF00"/>
                </a:solidFill>
                <a:effectLst>
                  <a:glow rad="101600">
                    <a:schemeClr val="accent6">
                      <a:satMod val="175000"/>
                      <a:alpha val="40000"/>
                    </a:schemeClr>
                  </a:glow>
                </a:effectLst>
              </a:rPr>
              <a:t>computadoras y dispositivos móviles, cualquier cosa con una pantalla</a:t>
            </a:r>
            <a:r>
              <a:rPr lang="es-ES" dirty="0"/>
              <a:t>, y </a:t>
            </a:r>
            <a:r>
              <a:rPr lang="es-ES" dirty="0" err="1" smtClean="0">
                <a:solidFill>
                  <a:srgbClr val="FF0000"/>
                </a:solidFill>
                <a:effectLst>
                  <a:glow rad="101600">
                    <a:srgbClr val="FFC000">
                      <a:alpha val="60000"/>
                    </a:srgbClr>
                  </a:glow>
                </a:effectLst>
              </a:rPr>
              <a:t>print</a:t>
            </a:r>
            <a:r>
              <a:rPr lang="es-ES" dirty="0" smtClean="0">
                <a:solidFill>
                  <a:srgbClr val="FF0000"/>
                </a:solidFill>
                <a:effectLst>
                  <a:glow rad="101600">
                    <a:srgbClr val="FFC000">
                      <a:alpha val="60000"/>
                    </a:srgbClr>
                  </a:glow>
                </a:effectLst>
              </a:rPr>
              <a:t> </a:t>
            </a:r>
            <a:r>
              <a:rPr lang="es-ES" dirty="0" smtClean="0">
                <a:solidFill>
                  <a:srgbClr val="00B050"/>
                </a:solidFill>
                <a:effectLst>
                  <a:glow rad="101600">
                    <a:srgbClr val="FFC000">
                      <a:alpha val="60000"/>
                    </a:srgbClr>
                  </a:glow>
                </a:effectLst>
              </a:rPr>
              <a:t>es </a:t>
            </a:r>
            <a:r>
              <a:rPr lang="es-ES" dirty="0">
                <a:solidFill>
                  <a:srgbClr val="00B050"/>
                </a:solidFill>
                <a:effectLst>
                  <a:glow rad="101600">
                    <a:srgbClr val="FFC000">
                      <a:alpha val="60000"/>
                    </a:srgbClr>
                  </a:glow>
                </a:effectLst>
              </a:rPr>
              <a:t>para impresoras</a:t>
            </a:r>
            <a:r>
              <a:rPr lang="es-ES" dirty="0"/>
              <a:t>.</a:t>
            </a:r>
          </a:p>
          <a:p>
            <a:r>
              <a:rPr lang="es-ES" dirty="0"/>
              <a:t>Puede usar </a:t>
            </a:r>
            <a:r>
              <a:rPr lang="es-ES" b="1" dirty="0" err="1" smtClean="0">
                <a:solidFill>
                  <a:srgbClr val="FF0000"/>
                </a:solidFill>
              </a:rPr>
              <a:t>all</a:t>
            </a:r>
            <a:r>
              <a:rPr lang="es-ES" dirty="0" smtClean="0">
                <a:solidFill>
                  <a:srgbClr val="FF0000"/>
                </a:solidFill>
              </a:rPr>
              <a:t> </a:t>
            </a:r>
            <a:r>
              <a:rPr lang="es-ES" dirty="0" smtClean="0"/>
              <a:t>si </a:t>
            </a:r>
            <a:r>
              <a:rPr lang="es-ES" dirty="0"/>
              <a:t>desea apuntar a cualquier tipo de medio, pero simplemente omitiendo el tipo de medio hará que sea predeterminado para todos</a:t>
            </a:r>
            <a:r>
              <a:rPr lang="es-ES" dirty="0" smtClean="0"/>
              <a:t>.</a:t>
            </a:r>
            <a:endParaRPr lang="es-ES" dirty="0"/>
          </a:p>
        </p:txBody>
      </p:sp>
    </p:spTree>
    <p:extLst>
      <p:ext uri="{BB962C8B-B14F-4D97-AF65-F5344CB8AC3E}">
        <p14:creationId xmlns:p14="http://schemas.microsoft.com/office/powerpoint/2010/main" val="2233709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5979"/>
            <a:ext cx="8229600" cy="857250"/>
          </a:xfrm>
          <a:solidFill>
            <a:srgbClr val="B6F8C3"/>
          </a:solidFill>
        </p:spPr>
        <p:txBody>
          <a:bodyPr>
            <a:normAutofit fontScale="90000"/>
          </a:bodyPr>
          <a:lstStyle/>
          <a:p>
            <a:r>
              <a:rPr lang="es-ES" dirty="0"/>
              <a:t>Estructura de consulta de </a:t>
            </a:r>
            <a:r>
              <a:rPr lang="es-ES" dirty="0" smtClean="0"/>
              <a:t>medios …</a:t>
            </a:r>
            <a:endParaRPr lang="es-ES_tradnl" dirty="0"/>
          </a:p>
        </p:txBody>
      </p:sp>
      <p:sp>
        <p:nvSpPr>
          <p:cNvPr id="3" name="2 Marcador de contenido"/>
          <p:cNvSpPr>
            <a:spLocks noGrp="1"/>
          </p:cNvSpPr>
          <p:nvPr>
            <p:ph idx="1"/>
          </p:nvPr>
        </p:nvSpPr>
        <p:spPr>
          <a:xfrm>
            <a:off x="467544" y="1200151"/>
            <a:ext cx="8229600" cy="3394472"/>
          </a:xfrm>
          <a:solidFill>
            <a:srgbClr val="B6F8C3"/>
          </a:solidFill>
        </p:spPr>
        <p:txBody>
          <a:bodyPr>
            <a:normAutofit fontScale="92500" lnSpcReduction="20000"/>
          </a:bodyPr>
          <a:lstStyle/>
          <a:p>
            <a:r>
              <a:rPr lang="es-ES" dirty="0" smtClean="0"/>
              <a:t>Existen </a:t>
            </a:r>
            <a:r>
              <a:rPr lang="es-ES" dirty="0"/>
              <a:t>algunos otros tipos de medios, como </a:t>
            </a:r>
            <a:r>
              <a:rPr lang="es-ES_tradnl" b="1" dirty="0">
                <a:solidFill>
                  <a:srgbClr val="FFFF00"/>
                </a:solidFill>
                <a:effectLst>
                  <a:glow rad="101600">
                    <a:schemeClr val="accent2">
                      <a:satMod val="175000"/>
                      <a:alpha val="40000"/>
                    </a:schemeClr>
                  </a:glow>
                </a:effectLst>
              </a:rPr>
              <a:t>braille, </a:t>
            </a:r>
            <a:r>
              <a:rPr lang="es-ES_tradnl" b="1" dirty="0" err="1">
                <a:solidFill>
                  <a:srgbClr val="FFFF00"/>
                </a:solidFill>
                <a:effectLst>
                  <a:glow rad="101600">
                    <a:schemeClr val="accent2">
                      <a:satMod val="175000"/>
                      <a:alpha val="40000"/>
                    </a:schemeClr>
                  </a:glow>
                </a:effectLst>
              </a:rPr>
              <a:t>projection</a:t>
            </a:r>
            <a:r>
              <a:rPr lang="es-ES_tradnl" b="1" dirty="0">
                <a:solidFill>
                  <a:srgbClr val="FFFF00"/>
                </a:solidFill>
                <a:effectLst>
                  <a:glow rad="101600">
                    <a:schemeClr val="accent2">
                      <a:satMod val="175000"/>
                      <a:alpha val="40000"/>
                    </a:schemeClr>
                  </a:glow>
                </a:effectLst>
              </a:rPr>
              <a:t>, </a:t>
            </a:r>
            <a:r>
              <a:rPr lang="es-ES_tradnl" b="1" dirty="0" err="1">
                <a:solidFill>
                  <a:srgbClr val="FFFF00"/>
                </a:solidFill>
                <a:effectLst>
                  <a:glow rad="101600">
                    <a:schemeClr val="accent2">
                      <a:satMod val="175000"/>
                      <a:alpha val="40000"/>
                    </a:schemeClr>
                  </a:glow>
                </a:effectLst>
              </a:rPr>
              <a:t>speech</a:t>
            </a:r>
            <a:r>
              <a:rPr lang="es-ES_tradnl" b="1" dirty="0" smtClean="0">
                <a:solidFill>
                  <a:srgbClr val="FFFF00"/>
                </a:solidFill>
                <a:effectLst>
                  <a:glow rad="101600">
                    <a:schemeClr val="accent2">
                      <a:satMod val="175000"/>
                      <a:alpha val="40000"/>
                    </a:schemeClr>
                  </a:glow>
                </a:effectLst>
              </a:rPr>
              <a:t>, y tv</a:t>
            </a:r>
            <a:r>
              <a:rPr lang="es-ES" b="1" dirty="0" smtClean="0">
                <a:solidFill>
                  <a:srgbClr val="FFFF00"/>
                </a:solidFill>
                <a:effectLst>
                  <a:glow rad="101600">
                    <a:schemeClr val="accent2">
                      <a:satMod val="175000"/>
                      <a:alpha val="40000"/>
                    </a:schemeClr>
                  </a:glow>
                </a:effectLst>
              </a:rPr>
              <a:t>,</a:t>
            </a:r>
            <a:r>
              <a:rPr lang="es-ES" dirty="0" smtClean="0"/>
              <a:t> </a:t>
            </a:r>
            <a:r>
              <a:rPr lang="es-ES" dirty="0"/>
              <a:t>pero no se usan comúnmente y no siempre funcionan como se podría pensar. </a:t>
            </a:r>
            <a:endParaRPr lang="es-ES" dirty="0" smtClean="0"/>
          </a:p>
          <a:p>
            <a:r>
              <a:rPr lang="es-ES" dirty="0" smtClean="0"/>
              <a:t>Para </a:t>
            </a:r>
            <a:r>
              <a:rPr lang="es-ES" dirty="0"/>
              <a:t>obtener más información, consulte "Tipos de medios" (</a:t>
            </a:r>
            <a:r>
              <a:rPr lang="es-ES" dirty="0">
                <a:hlinkClick r:id="rId2"/>
              </a:rPr>
              <a:t>http://www.w3.org/TR/CSS2/media.html</a:t>
            </a:r>
            <a:r>
              <a:rPr lang="es-ES" dirty="0" smtClean="0"/>
              <a:t>) </a:t>
            </a:r>
            <a:r>
              <a:rPr lang="es-ES" dirty="0"/>
              <a:t>en el sitio W3C.</a:t>
            </a:r>
            <a:endParaRPr lang="es-ES_tradnl" dirty="0"/>
          </a:p>
        </p:txBody>
      </p:sp>
    </p:spTree>
    <p:extLst>
      <p:ext uri="{BB962C8B-B14F-4D97-AF65-F5344CB8AC3E}">
        <p14:creationId xmlns:p14="http://schemas.microsoft.com/office/powerpoint/2010/main" val="154026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5979"/>
            <a:ext cx="8229600" cy="857250"/>
          </a:xfrm>
          <a:solidFill>
            <a:srgbClr val="B6F8C3"/>
          </a:solidFill>
        </p:spPr>
        <p:txBody>
          <a:bodyPr>
            <a:normAutofit fontScale="90000"/>
          </a:bodyPr>
          <a:lstStyle/>
          <a:p>
            <a:r>
              <a:rPr lang="es-ES" dirty="0"/>
              <a:t>Estructura de consulta de </a:t>
            </a:r>
            <a:r>
              <a:rPr lang="es-ES" dirty="0" smtClean="0"/>
              <a:t>medios …</a:t>
            </a:r>
            <a:endParaRPr lang="es-ES_tradnl" dirty="0"/>
          </a:p>
        </p:txBody>
      </p:sp>
      <p:sp>
        <p:nvSpPr>
          <p:cNvPr id="3" name="2 Marcador de contenido"/>
          <p:cNvSpPr>
            <a:spLocks noGrp="1"/>
          </p:cNvSpPr>
          <p:nvPr>
            <p:ph idx="1"/>
          </p:nvPr>
        </p:nvSpPr>
        <p:spPr>
          <a:xfrm>
            <a:off x="467544" y="1200151"/>
            <a:ext cx="8229600" cy="3394472"/>
          </a:xfrm>
          <a:solidFill>
            <a:srgbClr val="B6F8C3"/>
          </a:solidFill>
        </p:spPr>
        <p:txBody>
          <a:bodyPr>
            <a:normAutofit fontScale="85000" lnSpcReduction="10000"/>
          </a:bodyPr>
          <a:lstStyle/>
          <a:p>
            <a:r>
              <a:rPr lang="es-ES" dirty="0"/>
              <a:t>El siguiente es el </a:t>
            </a:r>
            <a:r>
              <a:rPr lang="es-ES" dirty="0" smtClean="0"/>
              <a:t>and:</a:t>
            </a:r>
            <a:endParaRPr lang="es-ES" dirty="0"/>
          </a:p>
          <a:p>
            <a:r>
              <a:rPr lang="es-ES" dirty="0"/>
              <a:t>@media </a:t>
            </a:r>
            <a:r>
              <a:rPr lang="es-ES" dirty="0" err="1" smtClean="0"/>
              <a:t>only</a:t>
            </a:r>
            <a:r>
              <a:rPr lang="es-ES" dirty="0" smtClean="0"/>
              <a:t> </a:t>
            </a:r>
            <a:r>
              <a:rPr lang="es-ES" dirty="0" err="1" smtClean="0"/>
              <a:t>screen</a:t>
            </a:r>
            <a:r>
              <a:rPr lang="es-ES" dirty="0" smtClean="0"/>
              <a:t> </a:t>
            </a:r>
            <a:r>
              <a:rPr lang="es-ES" sz="4600" b="1" dirty="0" smtClean="0">
                <a:solidFill>
                  <a:srgbClr val="FFFF00"/>
                </a:solidFill>
                <a:effectLst>
                  <a:glow rad="228600">
                    <a:schemeClr val="accent6">
                      <a:satMod val="175000"/>
                      <a:alpha val="40000"/>
                    </a:schemeClr>
                  </a:glow>
                </a:effectLst>
              </a:rPr>
              <a:t>and</a:t>
            </a:r>
            <a:endParaRPr lang="es-ES" sz="4600" b="1" dirty="0">
              <a:solidFill>
                <a:srgbClr val="FFFF00"/>
              </a:solidFill>
              <a:effectLst>
                <a:glow rad="228600">
                  <a:schemeClr val="accent6">
                    <a:satMod val="175000"/>
                    <a:alpha val="40000"/>
                  </a:schemeClr>
                </a:glow>
              </a:effectLst>
            </a:endParaRPr>
          </a:p>
          <a:p>
            <a:r>
              <a:rPr lang="es-ES" dirty="0"/>
              <a:t>Necesita esa palabra porque tiene varias expresiones: </a:t>
            </a:r>
            <a:endParaRPr lang="es-ES" dirty="0" smtClean="0"/>
          </a:p>
          <a:p>
            <a:pPr lvl="1"/>
            <a:r>
              <a:rPr lang="es-ES" dirty="0" err="1" smtClean="0"/>
              <a:t>screen</a:t>
            </a:r>
            <a:r>
              <a:rPr lang="es-ES" dirty="0" smtClean="0"/>
              <a:t> </a:t>
            </a:r>
            <a:r>
              <a:rPr lang="es-ES" dirty="0"/>
              <a:t>fue su primera expresión y ahora va a agregar otra expresión para evaluar la calidad del dispositivo. </a:t>
            </a:r>
            <a:endParaRPr lang="es-ES" dirty="0" smtClean="0"/>
          </a:p>
          <a:p>
            <a:pPr lvl="1"/>
            <a:r>
              <a:rPr lang="es-ES" dirty="0" smtClean="0"/>
              <a:t>Debido </a:t>
            </a:r>
            <a:r>
              <a:rPr lang="es-ES" dirty="0"/>
              <a:t>a que es </a:t>
            </a:r>
            <a:r>
              <a:rPr lang="es-ES" dirty="0" smtClean="0"/>
              <a:t>un </a:t>
            </a:r>
            <a:r>
              <a:rPr lang="es-ES" dirty="0"/>
              <a:t>y, ambas expresiones en la consulta de medios deben ser verdaderas para que toda la consulta sea verdadera y para que se aplique el CSS</a:t>
            </a:r>
            <a:r>
              <a:rPr lang="es-ES" dirty="0" smtClean="0"/>
              <a:t>.</a:t>
            </a:r>
            <a:endParaRPr lang="es-ES" dirty="0"/>
          </a:p>
        </p:txBody>
      </p:sp>
    </p:spTree>
    <p:extLst>
      <p:ext uri="{BB962C8B-B14F-4D97-AF65-F5344CB8AC3E}">
        <p14:creationId xmlns:p14="http://schemas.microsoft.com/office/powerpoint/2010/main" val="1243775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5979"/>
            <a:ext cx="8229600" cy="857250"/>
          </a:xfrm>
          <a:solidFill>
            <a:srgbClr val="B6F8C3"/>
          </a:solidFill>
        </p:spPr>
        <p:txBody>
          <a:bodyPr>
            <a:normAutofit fontScale="90000"/>
          </a:bodyPr>
          <a:lstStyle/>
          <a:p>
            <a:r>
              <a:rPr lang="es-ES" dirty="0"/>
              <a:t>Estructura de consulta de </a:t>
            </a:r>
            <a:r>
              <a:rPr lang="es-ES" dirty="0" smtClean="0"/>
              <a:t>medios …</a:t>
            </a:r>
            <a:endParaRPr lang="es-ES_tradnl" dirty="0"/>
          </a:p>
        </p:txBody>
      </p:sp>
      <p:sp>
        <p:nvSpPr>
          <p:cNvPr id="3" name="2 Marcador de contenido"/>
          <p:cNvSpPr>
            <a:spLocks noGrp="1"/>
          </p:cNvSpPr>
          <p:nvPr>
            <p:ph idx="1"/>
          </p:nvPr>
        </p:nvSpPr>
        <p:spPr>
          <a:xfrm>
            <a:off x="467544" y="1200151"/>
            <a:ext cx="8229600" cy="3394472"/>
          </a:xfrm>
          <a:solidFill>
            <a:srgbClr val="B6F8C3"/>
          </a:solidFill>
        </p:spPr>
        <p:txBody>
          <a:bodyPr>
            <a:normAutofit/>
          </a:bodyPr>
          <a:lstStyle/>
          <a:p>
            <a:r>
              <a:rPr lang="es-ES" dirty="0" smtClean="0"/>
              <a:t>Las </a:t>
            </a:r>
            <a:r>
              <a:rPr lang="es-ES" dirty="0"/>
              <a:t>consultas de medios también pueden usar o no, o tener múltiples expresiones anidadas, pero normalmente no tendría ninguna razón para hacer consultas tan complicadas, por lo que no profundizaremos tanto en este </a:t>
            </a:r>
            <a:r>
              <a:rPr lang="es-ES" dirty="0" smtClean="0"/>
              <a:t>curso.</a:t>
            </a:r>
            <a:endParaRPr lang="es-ES_tradnl" dirty="0"/>
          </a:p>
        </p:txBody>
      </p:sp>
    </p:spTree>
    <p:extLst>
      <p:ext uri="{BB962C8B-B14F-4D97-AF65-F5344CB8AC3E}">
        <p14:creationId xmlns:p14="http://schemas.microsoft.com/office/powerpoint/2010/main" val="4104462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5979"/>
            <a:ext cx="8229600" cy="857250"/>
          </a:xfrm>
          <a:solidFill>
            <a:srgbClr val="B6F8C3"/>
          </a:solidFill>
        </p:spPr>
        <p:txBody>
          <a:bodyPr>
            <a:normAutofit fontScale="90000"/>
          </a:bodyPr>
          <a:lstStyle/>
          <a:p>
            <a:r>
              <a:rPr lang="es-ES" dirty="0"/>
              <a:t>Estructura de consulta de </a:t>
            </a:r>
            <a:r>
              <a:rPr lang="es-ES" dirty="0" smtClean="0"/>
              <a:t>medios …</a:t>
            </a:r>
            <a:endParaRPr lang="es-ES_tradnl" dirty="0"/>
          </a:p>
        </p:txBody>
      </p:sp>
      <p:sp>
        <p:nvSpPr>
          <p:cNvPr id="3" name="2 Marcador de contenido"/>
          <p:cNvSpPr>
            <a:spLocks noGrp="1"/>
          </p:cNvSpPr>
          <p:nvPr>
            <p:ph idx="1"/>
          </p:nvPr>
        </p:nvSpPr>
        <p:spPr>
          <a:xfrm>
            <a:off x="467544" y="1200151"/>
            <a:ext cx="8229600" cy="3394472"/>
          </a:xfrm>
          <a:solidFill>
            <a:srgbClr val="B6F8C3"/>
          </a:solidFill>
        </p:spPr>
        <p:txBody>
          <a:bodyPr>
            <a:normAutofit fontScale="85000" lnSpcReduction="10000"/>
          </a:bodyPr>
          <a:lstStyle/>
          <a:p>
            <a:r>
              <a:rPr lang="es-ES" dirty="0"/>
              <a:t>Luego llegamos al meollo de la consulta de medios, donde estamos evaluando expresiones que analizan las características de los medios (por ejemplo, el ancho de la ventana gráfica o la pantalla, la orientación del dispositivo o las capacidades de color):</a:t>
            </a:r>
          </a:p>
          <a:p>
            <a:r>
              <a:rPr lang="es-ES" dirty="0"/>
              <a:t>@media </a:t>
            </a:r>
            <a:r>
              <a:rPr lang="es-ES" dirty="0" err="1" smtClean="0"/>
              <a:t>only</a:t>
            </a:r>
            <a:r>
              <a:rPr lang="es-ES" dirty="0" smtClean="0"/>
              <a:t> </a:t>
            </a:r>
            <a:r>
              <a:rPr lang="es-ES" dirty="0" err="1" smtClean="0"/>
              <a:t>screen</a:t>
            </a:r>
            <a:r>
              <a:rPr lang="es-ES" dirty="0" smtClean="0"/>
              <a:t> and (min-</a:t>
            </a:r>
            <a:r>
              <a:rPr lang="es-ES" dirty="0" err="1" smtClean="0"/>
              <a:t>width</a:t>
            </a:r>
            <a:r>
              <a:rPr lang="es-ES" dirty="0" smtClean="0"/>
              <a:t>: </a:t>
            </a:r>
            <a:r>
              <a:rPr lang="es-ES" dirty="0"/>
              <a:t>40em)</a:t>
            </a:r>
          </a:p>
          <a:p>
            <a:r>
              <a:rPr lang="es-ES" dirty="0"/>
              <a:t>Aquí, su segunda expresión, después de </a:t>
            </a:r>
            <a:r>
              <a:rPr lang="es-ES" dirty="0" smtClean="0"/>
              <a:t>and, </a:t>
            </a:r>
            <a:r>
              <a:rPr lang="es-ES" dirty="0"/>
              <a:t>es (min-</a:t>
            </a:r>
            <a:r>
              <a:rPr lang="es-ES" dirty="0" err="1"/>
              <a:t>width</a:t>
            </a:r>
            <a:r>
              <a:rPr lang="es-ES" dirty="0"/>
              <a:t>: 40em</a:t>
            </a:r>
            <a:r>
              <a:rPr lang="es-ES" dirty="0" smtClean="0"/>
              <a:t>).</a:t>
            </a:r>
            <a:endParaRPr lang="es-ES" dirty="0"/>
          </a:p>
        </p:txBody>
      </p:sp>
    </p:spTree>
    <p:extLst>
      <p:ext uri="{BB962C8B-B14F-4D97-AF65-F5344CB8AC3E}">
        <p14:creationId xmlns:p14="http://schemas.microsoft.com/office/powerpoint/2010/main" val="2225894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5979"/>
            <a:ext cx="8229600" cy="857250"/>
          </a:xfrm>
          <a:solidFill>
            <a:srgbClr val="B6F8C3"/>
          </a:solidFill>
        </p:spPr>
        <p:txBody>
          <a:bodyPr>
            <a:normAutofit fontScale="90000"/>
          </a:bodyPr>
          <a:lstStyle/>
          <a:p>
            <a:r>
              <a:rPr lang="es-ES" dirty="0"/>
              <a:t>Estructura de consulta de </a:t>
            </a:r>
            <a:r>
              <a:rPr lang="es-ES" dirty="0" smtClean="0"/>
              <a:t>medios …</a:t>
            </a:r>
            <a:endParaRPr lang="es-ES_tradnl" dirty="0"/>
          </a:p>
        </p:txBody>
      </p:sp>
      <p:sp>
        <p:nvSpPr>
          <p:cNvPr id="3" name="2 Marcador de contenido"/>
          <p:cNvSpPr>
            <a:spLocks noGrp="1"/>
          </p:cNvSpPr>
          <p:nvPr>
            <p:ph idx="1"/>
          </p:nvPr>
        </p:nvSpPr>
        <p:spPr>
          <a:xfrm>
            <a:off x="467544" y="1200151"/>
            <a:ext cx="8229600" cy="3394472"/>
          </a:xfrm>
          <a:solidFill>
            <a:srgbClr val="B6F8C3"/>
          </a:solidFill>
        </p:spPr>
        <p:txBody>
          <a:bodyPr>
            <a:normAutofit/>
          </a:bodyPr>
          <a:lstStyle/>
          <a:p>
            <a:r>
              <a:rPr lang="es-ES" dirty="0" smtClean="0"/>
              <a:t>Tenga </a:t>
            </a:r>
            <a:r>
              <a:rPr lang="es-ES" dirty="0"/>
              <a:t>en cuenta que la expresión está entre paréntesis. </a:t>
            </a:r>
            <a:endParaRPr lang="es-ES" dirty="0" smtClean="0"/>
          </a:p>
          <a:p>
            <a:r>
              <a:rPr lang="es-ES" dirty="0" smtClean="0"/>
              <a:t>Cada </a:t>
            </a:r>
            <a:r>
              <a:rPr lang="es-ES" dirty="0"/>
              <a:t>expresión va entre paréntesis, excepto cuando se trata de una expresión de tipo de medio de una palabra, como </a:t>
            </a:r>
            <a:r>
              <a:rPr lang="es-ES" dirty="0" err="1" smtClean="0"/>
              <a:t>screen</a:t>
            </a:r>
            <a:r>
              <a:rPr lang="es-ES" dirty="0" smtClean="0"/>
              <a:t> o </a:t>
            </a:r>
            <a:r>
              <a:rPr lang="es-ES" dirty="0" err="1" smtClean="0"/>
              <a:t>print</a:t>
            </a:r>
            <a:r>
              <a:rPr lang="es-ES" dirty="0" smtClean="0"/>
              <a:t>.</a:t>
            </a:r>
            <a:endParaRPr lang="es-ES" dirty="0"/>
          </a:p>
        </p:txBody>
      </p:sp>
    </p:spTree>
    <p:extLst>
      <p:ext uri="{BB962C8B-B14F-4D97-AF65-F5344CB8AC3E}">
        <p14:creationId xmlns:p14="http://schemas.microsoft.com/office/powerpoint/2010/main" val="3248661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5979"/>
            <a:ext cx="8229600" cy="857250"/>
          </a:xfrm>
          <a:solidFill>
            <a:srgbClr val="B6F8C3"/>
          </a:solidFill>
        </p:spPr>
        <p:txBody>
          <a:bodyPr>
            <a:normAutofit fontScale="90000"/>
          </a:bodyPr>
          <a:lstStyle/>
          <a:p>
            <a:r>
              <a:rPr lang="es-ES" dirty="0"/>
              <a:t>Estructura de consulta de </a:t>
            </a:r>
            <a:r>
              <a:rPr lang="es-ES" dirty="0" smtClean="0"/>
              <a:t>medios …</a:t>
            </a:r>
            <a:endParaRPr lang="es-ES_tradnl" dirty="0"/>
          </a:p>
        </p:txBody>
      </p:sp>
      <p:sp>
        <p:nvSpPr>
          <p:cNvPr id="3" name="2 Marcador de contenido"/>
          <p:cNvSpPr>
            <a:spLocks noGrp="1"/>
          </p:cNvSpPr>
          <p:nvPr>
            <p:ph idx="1"/>
          </p:nvPr>
        </p:nvSpPr>
        <p:spPr>
          <a:xfrm>
            <a:off x="467544" y="1200151"/>
            <a:ext cx="8229600" cy="3394472"/>
          </a:xfrm>
          <a:solidFill>
            <a:srgbClr val="B6F8C3"/>
          </a:solidFill>
        </p:spPr>
        <p:txBody>
          <a:bodyPr>
            <a:normAutofit fontScale="62500" lnSpcReduction="20000"/>
          </a:bodyPr>
          <a:lstStyle/>
          <a:p>
            <a:r>
              <a:rPr lang="es-ES" dirty="0" smtClean="0"/>
              <a:t>El </a:t>
            </a:r>
            <a:r>
              <a:rPr lang="es-ES" dirty="0"/>
              <a:t>prefijo min, que significa "un mínimo de", es lo mismo que decir "mayor o igual que". </a:t>
            </a:r>
            <a:endParaRPr lang="es-ES" dirty="0" smtClean="0"/>
          </a:p>
          <a:p>
            <a:r>
              <a:rPr lang="es-ES" dirty="0" smtClean="0"/>
              <a:t>Entonces</a:t>
            </a:r>
            <a:r>
              <a:rPr lang="es-ES" dirty="0"/>
              <a:t>, aquí está diciendo si la ventana gráfica tiene un mínimo de 40 </a:t>
            </a:r>
            <a:r>
              <a:rPr lang="es-ES" dirty="0" err="1"/>
              <a:t>ems</a:t>
            </a:r>
            <a:r>
              <a:rPr lang="es-ES" dirty="0"/>
              <a:t> de ancho o si la ventana es mayor o igual a 40 </a:t>
            </a:r>
            <a:r>
              <a:rPr lang="es-ES" dirty="0" err="1"/>
              <a:t>ems</a:t>
            </a:r>
            <a:r>
              <a:rPr lang="es-ES" dirty="0"/>
              <a:t> de ancho.</a:t>
            </a:r>
          </a:p>
          <a:p>
            <a:r>
              <a:rPr lang="es-ES" dirty="0"/>
              <a:t>Si la ventana gráfica tiene un ancho inferior a 40 </a:t>
            </a:r>
            <a:r>
              <a:rPr lang="es-ES" dirty="0" err="1"/>
              <a:t>ems</a:t>
            </a:r>
            <a:r>
              <a:rPr lang="es-ES" dirty="0"/>
              <a:t>, la consulta no es verdadera.</a:t>
            </a:r>
          </a:p>
          <a:p>
            <a:r>
              <a:rPr lang="es-ES" dirty="0"/>
              <a:t>Si tiene exactamente 40 </a:t>
            </a:r>
            <a:r>
              <a:rPr lang="es-ES" dirty="0" err="1"/>
              <a:t>ems</a:t>
            </a:r>
            <a:r>
              <a:rPr lang="es-ES" dirty="0"/>
              <a:t> de ancho, o cualquier ancho mayor de 40 </a:t>
            </a:r>
            <a:r>
              <a:rPr lang="es-ES" dirty="0" err="1"/>
              <a:t>ems</a:t>
            </a:r>
            <a:r>
              <a:rPr lang="es-ES" dirty="0"/>
              <a:t>, entonces la consulta es verdadera.</a:t>
            </a:r>
          </a:p>
          <a:p>
            <a:r>
              <a:rPr lang="es-ES" dirty="0"/>
              <a:t>Lo opuesto, el prefijo </a:t>
            </a:r>
            <a:r>
              <a:rPr lang="es-ES" dirty="0" err="1"/>
              <a:t>max</a:t>
            </a:r>
            <a:r>
              <a:rPr lang="es-ES" dirty="0"/>
              <a:t>, significa "un máximo de" y es lo mismo que decir "menor o igual que".</a:t>
            </a:r>
          </a:p>
          <a:p>
            <a:r>
              <a:rPr lang="es-ES" dirty="0"/>
              <a:t>Finalmente, incluye un conjunto de llaves que rodean todo el CSS que se aplicará si toda la consulta de medios es verdadera:</a:t>
            </a:r>
            <a:endParaRPr lang="es-ES_tradnl" dirty="0"/>
          </a:p>
        </p:txBody>
      </p:sp>
    </p:spTree>
    <p:extLst>
      <p:ext uri="{BB962C8B-B14F-4D97-AF65-F5344CB8AC3E}">
        <p14:creationId xmlns:p14="http://schemas.microsoft.com/office/powerpoint/2010/main" val="2860451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5979"/>
            <a:ext cx="8229600" cy="857250"/>
          </a:xfrm>
          <a:solidFill>
            <a:srgbClr val="B6F8C3"/>
          </a:solidFill>
        </p:spPr>
        <p:txBody>
          <a:bodyPr>
            <a:normAutofit fontScale="90000"/>
          </a:bodyPr>
          <a:lstStyle/>
          <a:p>
            <a:r>
              <a:rPr lang="es-ES" dirty="0"/>
              <a:t>Estructura de consulta de </a:t>
            </a:r>
            <a:r>
              <a:rPr lang="es-ES" dirty="0" smtClean="0"/>
              <a:t>medios …</a:t>
            </a:r>
            <a:endParaRPr lang="es-ES_tradnl" dirty="0"/>
          </a:p>
        </p:txBody>
      </p:sp>
      <p:sp>
        <p:nvSpPr>
          <p:cNvPr id="3" name="2 Marcador de contenido"/>
          <p:cNvSpPr>
            <a:spLocks noGrp="1"/>
          </p:cNvSpPr>
          <p:nvPr>
            <p:ph idx="1"/>
          </p:nvPr>
        </p:nvSpPr>
        <p:spPr>
          <a:xfrm>
            <a:off x="467544" y="1200151"/>
            <a:ext cx="8229600" cy="3394472"/>
          </a:xfrm>
          <a:solidFill>
            <a:srgbClr val="B6F8C3"/>
          </a:solidFill>
        </p:spPr>
        <p:txBody>
          <a:bodyPr>
            <a:normAutofit fontScale="77500" lnSpcReduction="20000"/>
          </a:bodyPr>
          <a:lstStyle/>
          <a:p>
            <a:r>
              <a:rPr lang="es-ES" dirty="0" smtClean="0"/>
              <a:t>El </a:t>
            </a:r>
            <a:r>
              <a:rPr lang="es-ES" dirty="0"/>
              <a:t>prefijo min, que significa "un mínimo de", es lo mismo que decir "mayor o igual que". </a:t>
            </a:r>
            <a:endParaRPr lang="es-ES" dirty="0" smtClean="0"/>
          </a:p>
          <a:p>
            <a:r>
              <a:rPr lang="es-ES" dirty="0" smtClean="0"/>
              <a:t>Entonces</a:t>
            </a:r>
            <a:r>
              <a:rPr lang="es-ES" dirty="0"/>
              <a:t>, aquí está diciendo si la ventana gráfica tiene un mínimo de 40 </a:t>
            </a:r>
            <a:r>
              <a:rPr lang="es-ES" dirty="0" err="1"/>
              <a:t>ems</a:t>
            </a:r>
            <a:r>
              <a:rPr lang="es-ES" dirty="0"/>
              <a:t> de ancho o si la ventana es mayor o igual a 40 </a:t>
            </a:r>
            <a:r>
              <a:rPr lang="es-ES" dirty="0" err="1"/>
              <a:t>ems</a:t>
            </a:r>
            <a:r>
              <a:rPr lang="es-ES" dirty="0"/>
              <a:t> de ancho.</a:t>
            </a:r>
          </a:p>
          <a:p>
            <a:r>
              <a:rPr lang="es-ES" dirty="0"/>
              <a:t>Si la ventana gráfica tiene un ancho inferior a 40 </a:t>
            </a:r>
            <a:r>
              <a:rPr lang="es-ES" dirty="0" err="1"/>
              <a:t>ems</a:t>
            </a:r>
            <a:r>
              <a:rPr lang="es-ES" dirty="0"/>
              <a:t>, la consulta no es verdadera.</a:t>
            </a:r>
          </a:p>
          <a:p>
            <a:r>
              <a:rPr lang="es-ES" dirty="0"/>
              <a:t>Si tiene exactamente 40 </a:t>
            </a:r>
            <a:r>
              <a:rPr lang="es-ES" dirty="0" err="1"/>
              <a:t>ems</a:t>
            </a:r>
            <a:r>
              <a:rPr lang="es-ES" dirty="0"/>
              <a:t> de ancho, o cualquier ancho mayor de 40 </a:t>
            </a:r>
            <a:r>
              <a:rPr lang="es-ES" dirty="0" err="1"/>
              <a:t>ems</a:t>
            </a:r>
            <a:r>
              <a:rPr lang="es-ES" dirty="0"/>
              <a:t>, entonces la consulta es verdadera</a:t>
            </a:r>
            <a:r>
              <a:rPr lang="es-ES" dirty="0" smtClean="0"/>
              <a:t>.</a:t>
            </a:r>
            <a:endParaRPr lang="es-ES" dirty="0"/>
          </a:p>
        </p:txBody>
      </p:sp>
    </p:spTree>
    <p:extLst>
      <p:ext uri="{BB962C8B-B14F-4D97-AF65-F5344CB8AC3E}">
        <p14:creationId xmlns:p14="http://schemas.microsoft.com/office/powerpoint/2010/main" val="1307538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Presentación…</a:t>
            </a:r>
            <a:endParaRPr lang="es-ES_tradnl" dirty="0"/>
          </a:p>
        </p:txBody>
      </p:sp>
      <p:sp>
        <p:nvSpPr>
          <p:cNvPr id="3" name="2 Marcador de contenido"/>
          <p:cNvSpPr>
            <a:spLocks noGrp="1"/>
          </p:cNvSpPr>
          <p:nvPr>
            <p:ph idx="1"/>
          </p:nvPr>
        </p:nvSpPr>
        <p:spPr/>
        <p:txBody>
          <a:bodyPr>
            <a:normAutofit fontScale="85000" lnSpcReduction="10000"/>
          </a:bodyPr>
          <a:lstStyle/>
          <a:p>
            <a:r>
              <a:rPr lang="es-ES" dirty="0" smtClean="0"/>
              <a:t>Esta </a:t>
            </a:r>
            <a:r>
              <a:rPr lang="es-ES" dirty="0"/>
              <a:t>es la parte del diseño receptivo que significa que puede ver un diseño diferente en un teléfono móvil que en una tableta o en un monitor de escritorio.</a:t>
            </a:r>
          </a:p>
          <a:p>
            <a:r>
              <a:rPr lang="es-ES" dirty="0"/>
              <a:t>Las consultas de los medios a veces se conocen como la salsa especial o el polvo mágico de duendecillo del diseño receptivo, porque van por encima de todas las otras piezas de su diseño y hacen que la magia suceda</a:t>
            </a:r>
            <a:r>
              <a:rPr lang="es-ES" dirty="0" smtClean="0"/>
              <a:t>.</a:t>
            </a:r>
            <a:endParaRPr lang="es-ES" dirty="0"/>
          </a:p>
        </p:txBody>
      </p:sp>
    </p:spTree>
    <p:extLst>
      <p:ext uri="{BB962C8B-B14F-4D97-AF65-F5344CB8AC3E}">
        <p14:creationId xmlns:p14="http://schemas.microsoft.com/office/powerpoint/2010/main" val="1597502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5979"/>
            <a:ext cx="8229600" cy="857250"/>
          </a:xfrm>
          <a:solidFill>
            <a:srgbClr val="B6F8C3"/>
          </a:solidFill>
        </p:spPr>
        <p:txBody>
          <a:bodyPr>
            <a:normAutofit fontScale="90000"/>
          </a:bodyPr>
          <a:lstStyle/>
          <a:p>
            <a:r>
              <a:rPr lang="es-ES" dirty="0"/>
              <a:t>Estructura de consulta de </a:t>
            </a:r>
            <a:r>
              <a:rPr lang="es-ES" dirty="0" smtClean="0"/>
              <a:t>medios …</a:t>
            </a:r>
            <a:endParaRPr lang="es-ES_tradnl" dirty="0"/>
          </a:p>
        </p:txBody>
      </p:sp>
      <p:sp>
        <p:nvSpPr>
          <p:cNvPr id="3" name="2 Marcador de contenido"/>
          <p:cNvSpPr>
            <a:spLocks noGrp="1"/>
          </p:cNvSpPr>
          <p:nvPr>
            <p:ph idx="1"/>
          </p:nvPr>
        </p:nvSpPr>
        <p:spPr>
          <a:xfrm>
            <a:off x="467544" y="1200151"/>
            <a:ext cx="8229600" cy="3394472"/>
          </a:xfrm>
          <a:solidFill>
            <a:srgbClr val="B6F8C3"/>
          </a:solidFill>
        </p:spPr>
        <p:txBody>
          <a:bodyPr>
            <a:normAutofit/>
          </a:bodyPr>
          <a:lstStyle/>
          <a:p>
            <a:r>
              <a:rPr lang="es-ES" dirty="0" smtClean="0"/>
              <a:t>Lo </a:t>
            </a:r>
            <a:r>
              <a:rPr lang="es-ES" dirty="0"/>
              <a:t>opuesto, el prefijo </a:t>
            </a:r>
            <a:r>
              <a:rPr lang="es-ES" dirty="0" err="1"/>
              <a:t>max</a:t>
            </a:r>
            <a:r>
              <a:rPr lang="es-ES" dirty="0"/>
              <a:t>, significa "un máximo de" y es lo mismo que decir "menor o igual que".</a:t>
            </a:r>
          </a:p>
          <a:p>
            <a:r>
              <a:rPr lang="es-ES" dirty="0"/>
              <a:t>Finalmente, incluye un conjunto de llaves que rodean todo el CSS que se aplicará si toda la consulta de medios es verdadera:</a:t>
            </a:r>
            <a:endParaRPr lang="es-ES_tradnl" dirty="0"/>
          </a:p>
        </p:txBody>
      </p:sp>
    </p:spTree>
    <p:extLst>
      <p:ext uri="{BB962C8B-B14F-4D97-AF65-F5344CB8AC3E}">
        <p14:creationId xmlns:p14="http://schemas.microsoft.com/office/powerpoint/2010/main" val="2087080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5979"/>
            <a:ext cx="8229600" cy="857250"/>
          </a:xfrm>
          <a:solidFill>
            <a:srgbClr val="B6F8C3"/>
          </a:solidFill>
        </p:spPr>
        <p:txBody>
          <a:bodyPr>
            <a:normAutofit fontScale="90000"/>
          </a:bodyPr>
          <a:lstStyle/>
          <a:p>
            <a:r>
              <a:rPr lang="es-ES" dirty="0"/>
              <a:t>Estructura de consulta de </a:t>
            </a:r>
            <a:r>
              <a:rPr lang="es-ES" dirty="0" smtClean="0"/>
              <a:t>medios …</a:t>
            </a:r>
            <a:endParaRPr lang="es-ES_tradnl" dirty="0"/>
          </a:p>
        </p:txBody>
      </p:sp>
      <p:sp>
        <p:nvSpPr>
          <p:cNvPr id="3" name="2 Marcador de contenido"/>
          <p:cNvSpPr>
            <a:spLocks noGrp="1"/>
          </p:cNvSpPr>
          <p:nvPr>
            <p:ph idx="1"/>
          </p:nvPr>
        </p:nvSpPr>
        <p:spPr>
          <a:xfrm>
            <a:off x="467544" y="1200151"/>
            <a:ext cx="8229600" cy="3394472"/>
          </a:xfrm>
          <a:solidFill>
            <a:srgbClr val="B6F8C3"/>
          </a:solidFill>
        </p:spPr>
        <p:txBody>
          <a:bodyPr>
            <a:normAutofit/>
          </a:bodyPr>
          <a:lstStyle/>
          <a:p>
            <a:pPr marL="0" indent="0">
              <a:buNone/>
            </a:pPr>
            <a:r>
              <a:rPr lang="en-US" dirty="0"/>
              <a:t>@media only screen and (min-width: 40em) {</a:t>
            </a:r>
          </a:p>
          <a:p>
            <a:pPr marL="0" indent="0">
              <a:buNone/>
            </a:pPr>
            <a:r>
              <a:rPr lang="es-ES_tradnl" dirty="0" smtClean="0"/>
              <a:t>	...</a:t>
            </a:r>
            <a:endParaRPr lang="es-ES_tradnl" dirty="0"/>
          </a:p>
          <a:p>
            <a:pPr marL="0" indent="0">
              <a:buNone/>
            </a:pPr>
            <a:r>
              <a:rPr lang="es-ES_tradnl" dirty="0"/>
              <a:t>}</a:t>
            </a:r>
            <a:endParaRPr lang="es-ES_tradnl" dirty="0"/>
          </a:p>
        </p:txBody>
      </p:sp>
    </p:spTree>
    <p:extLst>
      <p:ext uri="{BB962C8B-B14F-4D97-AF65-F5344CB8AC3E}">
        <p14:creationId xmlns:p14="http://schemas.microsoft.com/office/powerpoint/2010/main" val="2306622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5979"/>
            <a:ext cx="8229600" cy="857250"/>
          </a:xfrm>
          <a:solidFill>
            <a:srgbClr val="B6F8C3"/>
          </a:solidFill>
        </p:spPr>
        <p:txBody>
          <a:bodyPr>
            <a:normAutofit fontScale="90000"/>
          </a:bodyPr>
          <a:lstStyle/>
          <a:p>
            <a:r>
              <a:rPr lang="es-ES" dirty="0"/>
              <a:t>Estructura de consulta de </a:t>
            </a:r>
            <a:r>
              <a:rPr lang="es-ES" dirty="0" smtClean="0"/>
              <a:t>medios …</a:t>
            </a:r>
            <a:endParaRPr lang="es-ES_tradnl" dirty="0"/>
          </a:p>
        </p:txBody>
      </p:sp>
      <p:sp>
        <p:nvSpPr>
          <p:cNvPr id="3" name="2 Marcador de contenido"/>
          <p:cNvSpPr>
            <a:spLocks noGrp="1"/>
          </p:cNvSpPr>
          <p:nvPr>
            <p:ph idx="1"/>
          </p:nvPr>
        </p:nvSpPr>
        <p:spPr>
          <a:xfrm>
            <a:off x="467544" y="1200151"/>
            <a:ext cx="8229600" cy="3394472"/>
          </a:xfrm>
          <a:solidFill>
            <a:srgbClr val="B6F8C3"/>
          </a:solidFill>
        </p:spPr>
        <p:txBody>
          <a:bodyPr>
            <a:normAutofit fontScale="85000" lnSpcReduction="20000"/>
          </a:bodyPr>
          <a:lstStyle/>
          <a:p>
            <a:r>
              <a:rPr lang="es-ES" dirty="0"/>
              <a:t>Una cosa a tener en cuenta: puede ser un poco confuso porque usa llaves para contener todas las declaraciones en la consulta de medios y para contener cada declaración de estilo. </a:t>
            </a:r>
            <a:endParaRPr lang="es-ES" dirty="0" smtClean="0"/>
          </a:p>
          <a:p>
            <a:r>
              <a:rPr lang="es-ES" dirty="0" smtClean="0"/>
              <a:t>Asegúrese </a:t>
            </a:r>
            <a:r>
              <a:rPr lang="es-ES" dirty="0"/>
              <a:t>de tener la cantidad correcta de llaves; si deja una, el navegador se confundirá al tratar de aplicar sus estilos</a:t>
            </a:r>
            <a:r>
              <a:rPr lang="es-ES" dirty="0" smtClean="0"/>
              <a:t>.</a:t>
            </a:r>
          </a:p>
          <a:p>
            <a:r>
              <a:rPr lang="es-ES" dirty="0" smtClean="0"/>
              <a:t>Puede </a:t>
            </a:r>
            <a:r>
              <a:rPr lang="es-ES" dirty="0"/>
              <a:t>tener tantas declaraciones como desee dentro de la consulta de medios:</a:t>
            </a:r>
            <a:endParaRPr lang="es-ES_tradnl" dirty="0"/>
          </a:p>
        </p:txBody>
      </p:sp>
    </p:spTree>
    <p:extLst>
      <p:ext uri="{BB962C8B-B14F-4D97-AF65-F5344CB8AC3E}">
        <p14:creationId xmlns:p14="http://schemas.microsoft.com/office/powerpoint/2010/main" val="17351067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5979"/>
            <a:ext cx="8229600" cy="857250"/>
          </a:xfrm>
          <a:solidFill>
            <a:srgbClr val="B6F8C3"/>
          </a:solidFill>
        </p:spPr>
        <p:txBody>
          <a:bodyPr>
            <a:normAutofit fontScale="90000"/>
          </a:bodyPr>
          <a:lstStyle/>
          <a:p>
            <a:r>
              <a:rPr lang="es-ES" dirty="0"/>
              <a:t>Estructura de consulta de </a:t>
            </a:r>
            <a:r>
              <a:rPr lang="es-ES" dirty="0" smtClean="0"/>
              <a:t>medios …</a:t>
            </a:r>
            <a:endParaRPr lang="es-ES_tradnl" dirty="0"/>
          </a:p>
        </p:txBody>
      </p:sp>
      <p:sp>
        <p:nvSpPr>
          <p:cNvPr id="3" name="2 Marcador de contenido"/>
          <p:cNvSpPr>
            <a:spLocks noGrp="1"/>
          </p:cNvSpPr>
          <p:nvPr>
            <p:ph idx="1"/>
          </p:nvPr>
        </p:nvSpPr>
        <p:spPr>
          <a:xfrm>
            <a:off x="467544" y="1054534"/>
            <a:ext cx="8229600" cy="3394472"/>
          </a:xfrm>
          <a:solidFill>
            <a:srgbClr val="B6F8C3"/>
          </a:solidFill>
        </p:spPr>
        <p:txBody>
          <a:bodyPr>
            <a:normAutofit/>
          </a:bodyPr>
          <a:lstStyle/>
          <a:p>
            <a:pPr marL="0" indent="0">
              <a:buNone/>
            </a:pPr>
            <a:r>
              <a:rPr lang="en-US" dirty="0"/>
              <a:t>@media only screen and (min-width: 40em) {</a:t>
            </a:r>
          </a:p>
          <a:p>
            <a:pPr marL="0" indent="0">
              <a:buNone/>
            </a:pPr>
            <a:r>
              <a:rPr lang="es-ES_tradnl" dirty="0" smtClean="0"/>
              <a:t>	</a:t>
            </a:r>
            <a:r>
              <a:rPr lang="es-ES_tradnl" b="1" dirty="0" err="1" smtClean="0">
                <a:solidFill>
                  <a:srgbClr val="FFFF00"/>
                </a:solidFill>
                <a:effectLst>
                  <a:glow rad="139700">
                    <a:schemeClr val="accent6">
                      <a:satMod val="175000"/>
                      <a:alpha val="40000"/>
                    </a:schemeClr>
                  </a:glow>
                </a:effectLst>
              </a:rPr>
              <a:t>body</a:t>
            </a:r>
            <a:r>
              <a:rPr lang="es-ES_tradnl" dirty="0" smtClean="0">
                <a:solidFill>
                  <a:srgbClr val="FFFF00"/>
                </a:solidFill>
                <a:effectLst>
                  <a:glow rad="139700">
                    <a:schemeClr val="accent6">
                      <a:satMod val="175000"/>
                      <a:alpha val="40000"/>
                    </a:schemeClr>
                  </a:glow>
                </a:effectLst>
              </a:rPr>
              <a:t> </a:t>
            </a:r>
            <a:r>
              <a:rPr lang="es-ES_tradnl" dirty="0"/>
              <a:t>{ background-color: blue; }</a:t>
            </a:r>
          </a:p>
          <a:p>
            <a:pPr marL="0" indent="0">
              <a:buNone/>
            </a:pPr>
            <a:r>
              <a:rPr lang="es-ES_tradnl" dirty="0" smtClean="0"/>
              <a:t>	</a:t>
            </a:r>
            <a:r>
              <a:rPr lang="es-ES_tradnl" b="1" dirty="0" smtClean="0">
                <a:solidFill>
                  <a:srgbClr val="00B050"/>
                </a:solidFill>
                <a:effectLst>
                  <a:glow rad="139700">
                    <a:schemeClr val="accent3">
                      <a:satMod val="175000"/>
                      <a:alpha val="40000"/>
                    </a:schemeClr>
                  </a:glow>
                </a:effectLst>
              </a:rPr>
              <a:t>p</a:t>
            </a:r>
            <a:r>
              <a:rPr lang="es-ES_tradnl" dirty="0" smtClean="0"/>
              <a:t> </a:t>
            </a:r>
            <a:r>
              <a:rPr lang="es-ES_tradnl" dirty="0"/>
              <a:t>{ </a:t>
            </a:r>
            <a:r>
              <a:rPr lang="es-ES_tradnl" dirty="0" err="1"/>
              <a:t>padding</a:t>
            </a:r>
            <a:r>
              <a:rPr lang="es-ES_tradnl" dirty="0"/>
              <a:t>: 5px 5%; }</a:t>
            </a:r>
          </a:p>
          <a:p>
            <a:pPr marL="0" indent="0">
              <a:buNone/>
            </a:pPr>
            <a:r>
              <a:rPr lang="es-ES_tradnl" dirty="0" smtClean="0"/>
              <a:t>	</a:t>
            </a:r>
            <a:r>
              <a:rPr lang="es-ES_tradnl" dirty="0" smtClean="0">
                <a:solidFill>
                  <a:srgbClr val="FF0000"/>
                </a:solidFill>
              </a:rPr>
              <a:t>.</a:t>
            </a:r>
            <a:r>
              <a:rPr lang="es-ES_tradnl" dirty="0" err="1">
                <a:solidFill>
                  <a:srgbClr val="FF0000"/>
                </a:solidFill>
              </a:rPr>
              <a:t>example</a:t>
            </a:r>
            <a:r>
              <a:rPr lang="es-ES_tradnl" dirty="0">
                <a:solidFill>
                  <a:srgbClr val="FF0000"/>
                </a:solidFill>
              </a:rPr>
              <a:t> </a:t>
            </a:r>
            <a:r>
              <a:rPr lang="es-ES_tradnl" dirty="0"/>
              <a:t>{ color: red; }</a:t>
            </a:r>
          </a:p>
          <a:p>
            <a:pPr marL="0" indent="0">
              <a:buNone/>
            </a:pPr>
            <a:r>
              <a:rPr lang="es-ES_tradnl" dirty="0"/>
              <a:t>}</a:t>
            </a:r>
            <a:endParaRPr lang="es-ES_tradnl" dirty="0"/>
          </a:p>
        </p:txBody>
      </p:sp>
      <p:sp>
        <p:nvSpPr>
          <p:cNvPr id="4" name="3 Rectángulo"/>
          <p:cNvSpPr/>
          <p:nvPr/>
        </p:nvSpPr>
        <p:spPr>
          <a:xfrm>
            <a:off x="1187624" y="1707654"/>
            <a:ext cx="5976664" cy="1656184"/>
          </a:xfrm>
          <a:prstGeom prst="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4 Rectángulo"/>
          <p:cNvSpPr/>
          <p:nvPr/>
        </p:nvSpPr>
        <p:spPr>
          <a:xfrm>
            <a:off x="467544" y="1131590"/>
            <a:ext cx="8208912" cy="2952328"/>
          </a:xfrm>
          <a:prstGeom prst="rect">
            <a:avLst/>
          </a:prstGeom>
          <a:solidFill>
            <a:srgbClr val="FFC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86362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200"/>
                                        <p:tgtEl>
                                          <p:spTgt spid="5"/>
                                        </p:tgtEl>
                                      </p:cBhvr>
                                    </p:animEffect>
                                  </p:childTnLst>
                                </p:cTn>
                              </p:par>
                              <p:par>
                                <p:cTn id="8" presetID="10" presetClass="entr" presetSubtype="0" repeatCount="indefinite" fill="hold" grpId="0" nodeType="withEffect">
                                  <p:stCondLst>
                                    <p:cond delay="45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4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5979"/>
            <a:ext cx="8229600" cy="857250"/>
          </a:xfrm>
          <a:solidFill>
            <a:srgbClr val="B6F8C3"/>
          </a:solidFill>
        </p:spPr>
        <p:txBody>
          <a:bodyPr>
            <a:normAutofit fontScale="90000"/>
          </a:bodyPr>
          <a:lstStyle/>
          <a:p>
            <a:r>
              <a:rPr lang="es-ES" dirty="0"/>
              <a:t>Estructura de consulta de </a:t>
            </a:r>
            <a:r>
              <a:rPr lang="es-ES" dirty="0" smtClean="0"/>
              <a:t>medios …</a:t>
            </a:r>
            <a:endParaRPr lang="es-ES_tradnl" dirty="0"/>
          </a:p>
        </p:txBody>
      </p:sp>
      <p:sp>
        <p:nvSpPr>
          <p:cNvPr id="3" name="2 Marcador de contenido"/>
          <p:cNvSpPr>
            <a:spLocks noGrp="1"/>
          </p:cNvSpPr>
          <p:nvPr>
            <p:ph idx="1"/>
          </p:nvPr>
        </p:nvSpPr>
        <p:spPr>
          <a:xfrm>
            <a:off x="539552" y="1203598"/>
            <a:ext cx="8229600" cy="3394472"/>
          </a:xfrm>
          <a:solidFill>
            <a:srgbClr val="B6F8C3"/>
          </a:solidFill>
        </p:spPr>
        <p:txBody>
          <a:bodyPr>
            <a:normAutofit fontScale="85000" lnSpcReduction="10000"/>
          </a:bodyPr>
          <a:lstStyle/>
          <a:p>
            <a:r>
              <a:rPr lang="es-ES" dirty="0"/>
              <a:t>Tenga en cuenta que una vez que comience a utilizar consultas de medios, no colocará todos sus estilos en consultas de medios para tener en cuenta todas las posibilidades.</a:t>
            </a:r>
          </a:p>
          <a:p>
            <a:r>
              <a:rPr lang="es-ES" dirty="0"/>
              <a:t>Comenzará con declaraciones de estilo que no sean de consulta de medios que se apliquen a todos los anchos de la vista, luego solo las anulará para ciertos anchos con consultas de medios.</a:t>
            </a:r>
            <a:endParaRPr lang="es-ES_tradnl" dirty="0"/>
          </a:p>
        </p:txBody>
      </p:sp>
    </p:spTree>
    <p:extLst>
      <p:ext uri="{BB962C8B-B14F-4D97-AF65-F5344CB8AC3E}">
        <p14:creationId xmlns:p14="http://schemas.microsoft.com/office/powerpoint/2010/main" val="5956537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5979"/>
            <a:ext cx="8229600" cy="857250"/>
          </a:xfrm>
          <a:solidFill>
            <a:srgbClr val="B6F8C3"/>
          </a:solidFill>
        </p:spPr>
        <p:txBody>
          <a:bodyPr>
            <a:normAutofit fontScale="90000"/>
          </a:bodyPr>
          <a:lstStyle/>
          <a:p>
            <a:r>
              <a:rPr lang="es-ES" dirty="0"/>
              <a:t>Estructura de consulta de </a:t>
            </a:r>
            <a:r>
              <a:rPr lang="es-ES" dirty="0" smtClean="0"/>
              <a:t>medios …</a:t>
            </a:r>
            <a:endParaRPr lang="es-ES_tradnl" dirty="0"/>
          </a:p>
        </p:txBody>
      </p:sp>
      <p:sp>
        <p:nvSpPr>
          <p:cNvPr id="3" name="2 Marcador de contenido"/>
          <p:cNvSpPr>
            <a:spLocks noGrp="1"/>
          </p:cNvSpPr>
          <p:nvPr>
            <p:ph idx="1"/>
          </p:nvPr>
        </p:nvSpPr>
        <p:spPr>
          <a:xfrm>
            <a:off x="539552" y="1203598"/>
            <a:ext cx="8229600" cy="3394472"/>
          </a:xfrm>
          <a:solidFill>
            <a:srgbClr val="B6F8C3"/>
          </a:solidFill>
        </p:spPr>
        <p:txBody>
          <a:bodyPr>
            <a:normAutofit lnSpcReduction="10000"/>
          </a:bodyPr>
          <a:lstStyle/>
          <a:p>
            <a:r>
              <a:rPr lang="es-ES" dirty="0"/>
              <a:t>Entonces, en el ejemplo del comienzo </a:t>
            </a:r>
            <a:r>
              <a:rPr lang="es-ES" dirty="0" smtClean="0"/>
              <a:t>de la lección, </a:t>
            </a:r>
            <a:r>
              <a:rPr lang="es-ES" dirty="0"/>
              <a:t>comenzamos con verde para el color de fondo en todos los anchos de la vista. </a:t>
            </a:r>
            <a:endParaRPr lang="es-ES" dirty="0" smtClean="0"/>
          </a:p>
          <a:p>
            <a:r>
              <a:rPr lang="es-ES" dirty="0" smtClean="0"/>
              <a:t>La </a:t>
            </a:r>
            <a:r>
              <a:rPr lang="es-ES" dirty="0"/>
              <a:t>consulta de medios anula eso con azul para anchos de 40 </a:t>
            </a:r>
            <a:r>
              <a:rPr lang="es-ES" dirty="0" err="1"/>
              <a:t>ems</a:t>
            </a:r>
            <a:r>
              <a:rPr lang="es-ES" dirty="0"/>
              <a:t> o más anchos, pero deja todo lo demás (visores más estrechos que 40 </a:t>
            </a:r>
            <a:r>
              <a:rPr lang="es-ES" dirty="0" err="1"/>
              <a:t>ems</a:t>
            </a:r>
            <a:r>
              <a:rPr lang="es-ES" dirty="0"/>
              <a:t>) con el verde original:</a:t>
            </a:r>
            <a:endParaRPr lang="es-ES_tradnl" dirty="0"/>
          </a:p>
        </p:txBody>
      </p:sp>
    </p:spTree>
    <p:extLst>
      <p:ext uri="{BB962C8B-B14F-4D97-AF65-F5344CB8AC3E}">
        <p14:creationId xmlns:p14="http://schemas.microsoft.com/office/powerpoint/2010/main" val="14743422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5979"/>
            <a:ext cx="8229600" cy="857250"/>
          </a:xfrm>
          <a:solidFill>
            <a:srgbClr val="B6F8C3"/>
          </a:solidFill>
        </p:spPr>
        <p:txBody>
          <a:bodyPr>
            <a:normAutofit fontScale="90000"/>
          </a:bodyPr>
          <a:lstStyle/>
          <a:p>
            <a:r>
              <a:rPr lang="es-ES" dirty="0"/>
              <a:t>Estructura de consulta de </a:t>
            </a:r>
            <a:r>
              <a:rPr lang="es-ES" dirty="0" smtClean="0"/>
              <a:t>medios …</a:t>
            </a:r>
            <a:endParaRPr lang="es-ES_tradnl" dirty="0"/>
          </a:p>
        </p:txBody>
      </p:sp>
      <p:sp>
        <p:nvSpPr>
          <p:cNvPr id="3" name="2 Marcador de contenido"/>
          <p:cNvSpPr>
            <a:spLocks noGrp="1"/>
          </p:cNvSpPr>
          <p:nvPr>
            <p:ph idx="1"/>
          </p:nvPr>
        </p:nvSpPr>
        <p:spPr>
          <a:xfrm>
            <a:off x="539552" y="1203598"/>
            <a:ext cx="8229600" cy="3394472"/>
          </a:xfrm>
          <a:solidFill>
            <a:srgbClr val="B6F8C3"/>
          </a:solidFill>
        </p:spPr>
        <p:txBody>
          <a:bodyPr>
            <a:normAutofit/>
          </a:bodyPr>
          <a:lstStyle/>
          <a:p>
            <a:pPr marL="0" indent="0">
              <a:buNone/>
            </a:pPr>
            <a:r>
              <a:rPr lang="es-ES_tradnl" dirty="0" err="1">
                <a:solidFill>
                  <a:srgbClr val="FF0000"/>
                </a:solidFill>
                <a:effectLst>
                  <a:glow rad="139700">
                    <a:schemeClr val="accent5">
                      <a:satMod val="175000"/>
                      <a:alpha val="40000"/>
                    </a:schemeClr>
                  </a:glow>
                </a:effectLst>
              </a:rPr>
              <a:t>body</a:t>
            </a:r>
            <a:r>
              <a:rPr lang="es-ES_tradnl" dirty="0">
                <a:solidFill>
                  <a:srgbClr val="FF0000"/>
                </a:solidFill>
                <a:effectLst>
                  <a:glow rad="139700">
                    <a:schemeClr val="accent5">
                      <a:satMod val="175000"/>
                      <a:alpha val="40000"/>
                    </a:schemeClr>
                  </a:glow>
                </a:effectLst>
              </a:rPr>
              <a:t> { background-color: </a:t>
            </a:r>
            <a:r>
              <a:rPr lang="es-ES_tradnl" dirty="0" err="1">
                <a:solidFill>
                  <a:srgbClr val="00B050"/>
                </a:solidFill>
                <a:effectLst>
                  <a:glow rad="139700">
                    <a:schemeClr val="accent5">
                      <a:satMod val="175000"/>
                      <a:alpha val="40000"/>
                    </a:schemeClr>
                  </a:glow>
                </a:effectLst>
              </a:rPr>
              <a:t>green</a:t>
            </a:r>
            <a:r>
              <a:rPr lang="es-ES_tradnl" dirty="0">
                <a:solidFill>
                  <a:srgbClr val="FF0000"/>
                </a:solidFill>
                <a:effectLst>
                  <a:glow rad="139700">
                    <a:schemeClr val="accent5">
                      <a:satMod val="175000"/>
                      <a:alpha val="40000"/>
                    </a:schemeClr>
                  </a:glow>
                </a:effectLst>
              </a:rPr>
              <a:t>; }</a:t>
            </a:r>
          </a:p>
          <a:p>
            <a:pPr marL="0" indent="0">
              <a:buNone/>
            </a:pPr>
            <a:r>
              <a:rPr lang="en-US" dirty="0"/>
              <a:t>@media only screen and (min-width: 40em) {</a:t>
            </a:r>
          </a:p>
          <a:p>
            <a:pPr marL="0" indent="0">
              <a:buNone/>
            </a:pPr>
            <a:r>
              <a:rPr lang="es-ES_tradnl" dirty="0" smtClean="0"/>
              <a:t>	</a:t>
            </a:r>
            <a:r>
              <a:rPr lang="es-ES_tradnl" b="1" dirty="0" err="1" smtClean="0">
                <a:solidFill>
                  <a:srgbClr val="FFFF00"/>
                </a:solidFill>
                <a:effectLst>
                  <a:glow rad="139700">
                    <a:schemeClr val="accent6">
                      <a:satMod val="175000"/>
                      <a:alpha val="40000"/>
                    </a:schemeClr>
                  </a:glow>
                </a:effectLst>
              </a:rPr>
              <a:t>body</a:t>
            </a:r>
            <a:r>
              <a:rPr lang="es-ES_tradnl" b="1" dirty="0" smtClean="0">
                <a:solidFill>
                  <a:srgbClr val="FFFF00"/>
                </a:solidFill>
                <a:effectLst>
                  <a:glow rad="139700">
                    <a:schemeClr val="accent6">
                      <a:satMod val="175000"/>
                      <a:alpha val="40000"/>
                    </a:schemeClr>
                  </a:glow>
                </a:effectLst>
              </a:rPr>
              <a:t> </a:t>
            </a:r>
            <a:r>
              <a:rPr lang="es-ES_tradnl" b="1" dirty="0">
                <a:solidFill>
                  <a:srgbClr val="FFFF00"/>
                </a:solidFill>
                <a:effectLst>
                  <a:glow rad="139700">
                    <a:schemeClr val="accent6">
                      <a:satMod val="175000"/>
                      <a:alpha val="40000"/>
                    </a:schemeClr>
                  </a:glow>
                </a:effectLst>
              </a:rPr>
              <a:t>{ background-color: </a:t>
            </a:r>
            <a:r>
              <a:rPr lang="es-ES_tradnl" b="1" dirty="0">
                <a:solidFill>
                  <a:srgbClr val="0070C0"/>
                </a:solidFill>
                <a:effectLst>
                  <a:glow rad="139700">
                    <a:schemeClr val="accent6">
                      <a:satMod val="175000"/>
                      <a:alpha val="40000"/>
                    </a:schemeClr>
                  </a:glow>
                </a:effectLst>
              </a:rPr>
              <a:t>blue</a:t>
            </a:r>
            <a:r>
              <a:rPr lang="es-ES_tradnl" b="1" dirty="0">
                <a:solidFill>
                  <a:srgbClr val="FFFF00"/>
                </a:solidFill>
                <a:effectLst>
                  <a:glow rad="139700">
                    <a:schemeClr val="accent6">
                      <a:satMod val="175000"/>
                      <a:alpha val="40000"/>
                    </a:schemeClr>
                  </a:glow>
                </a:effectLst>
              </a:rPr>
              <a:t>; }</a:t>
            </a:r>
          </a:p>
          <a:p>
            <a:pPr marL="0" indent="0">
              <a:buNone/>
            </a:pPr>
            <a:r>
              <a:rPr lang="es-ES_tradnl" dirty="0"/>
              <a:t>}</a:t>
            </a:r>
            <a:endParaRPr lang="es-ES_tradnl" dirty="0"/>
          </a:p>
        </p:txBody>
      </p:sp>
    </p:spTree>
    <p:extLst>
      <p:ext uri="{BB962C8B-B14F-4D97-AF65-F5344CB8AC3E}">
        <p14:creationId xmlns:p14="http://schemas.microsoft.com/office/powerpoint/2010/main" val="19652989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solidFill>
            <a:srgbClr val="B6F8C3"/>
          </a:solidFill>
        </p:spPr>
        <p:txBody>
          <a:bodyPr>
            <a:normAutofit/>
          </a:bodyPr>
          <a:lstStyle/>
          <a:p>
            <a:r>
              <a:rPr lang="es-ES" dirty="0" smtClean="0"/>
              <a:t>Luego veremos…</a:t>
            </a:r>
            <a:endParaRPr lang="es-ES_tradnl" dirty="0"/>
          </a:p>
        </p:txBody>
      </p:sp>
      <p:sp>
        <p:nvSpPr>
          <p:cNvPr id="3" name="2 Marcador de contenido"/>
          <p:cNvSpPr>
            <a:spLocks noGrp="1"/>
          </p:cNvSpPr>
          <p:nvPr>
            <p:ph type="subTitle" idx="1"/>
          </p:nvPr>
        </p:nvSpPr>
        <p:spPr>
          <a:solidFill>
            <a:srgbClr val="B6F8C3"/>
          </a:solidFill>
        </p:spPr>
        <p:txBody>
          <a:bodyPr>
            <a:normAutofit/>
          </a:bodyPr>
          <a:lstStyle/>
          <a:p>
            <a:pPr marL="0" indent="0">
              <a:buNone/>
            </a:pPr>
            <a:r>
              <a:rPr lang="es-ES_tradnl" dirty="0"/>
              <a:t>Uso de consultas de medios en enlaces de hojas de estilo</a:t>
            </a:r>
            <a:endParaRPr lang="es-ES_tradnl" dirty="0"/>
          </a:p>
        </p:txBody>
      </p:sp>
    </p:spTree>
    <p:extLst>
      <p:ext uri="{BB962C8B-B14F-4D97-AF65-F5344CB8AC3E}">
        <p14:creationId xmlns:p14="http://schemas.microsoft.com/office/powerpoint/2010/main" val="7229556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241"/>
          <a:stretch/>
        </p:blipFill>
        <p:spPr bwMode="auto">
          <a:xfrm>
            <a:off x="0" y="15600"/>
            <a:ext cx="9329432" cy="5128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415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170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7900" fill="hold"/>
                                        <p:tgtEl>
                                          <p:spTgt spid="1026"/>
                                        </p:tgtEl>
                                        <p:attrNameLst>
                                          <p:attrName>ppt_x</p:attrName>
                                        </p:attrNameLst>
                                      </p:cBhvr>
                                      <p:tavLst>
                                        <p:tav tm="0">
                                          <p:val>
                                            <p:strVal val="#ppt_x"/>
                                          </p:val>
                                        </p:tav>
                                        <p:tav tm="100000">
                                          <p:val>
                                            <p:strVal val="#ppt_x"/>
                                          </p:val>
                                        </p:tav>
                                      </p:tavLst>
                                    </p:anim>
                                    <p:anim calcmode="lin" valueType="num">
                                      <p:cBhvr additive="base">
                                        <p:cTn id="8" dur="79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Presentación…</a:t>
            </a:r>
            <a:endParaRPr lang="es-ES_tradnl" dirty="0"/>
          </a:p>
        </p:txBody>
      </p:sp>
      <p:sp>
        <p:nvSpPr>
          <p:cNvPr id="3" name="2 Marcador de contenido"/>
          <p:cNvSpPr>
            <a:spLocks noGrp="1"/>
          </p:cNvSpPr>
          <p:nvPr>
            <p:ph idx="1"/>
          </p:nvPr>
        </p:nvSpPr>
        <p:spPr/>
        <p:txBody>
          <a:bodyPr>
            <a:normAutofit lnSpcReduction="10000"/>
          </a:bodyPr>
          <a:lstStyle/>
          <a:p>
            <a:r>
              <a:rPr lang="es-ES" dirty="0"/>
              <a:t>En esta lección, aprenderá cómo estructurar una consulta de medios y dónde agregarla a sus estilos. </a:t>
            </a:r>
          </a:p>
          <a:p>
            <a:r>
              <a:rPr lang="es-ES" dirty="0" smtClean="0"/>
              <a:t>Aprenderá para qué se pueden usar las consultas de medios, no solo el ancho obvio de la ventana gráfica, y cómo los navegadores admiten las consultas de medios.</a:t>
            </a:r>
          </a:p>
        </p:txBody>
      </p:sp>
    </p:spTree>
    <p:extLst>
      <p:ext uri="{BB962C8B-B14F-4D97-AF65-F5344CB8AC3E}">
        <p14:creationId xmlns:p14="http://schemas.microsoft.com/office/powerpoint/2010/main" val="47420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Presentación…</a:t>
            </a:r>
            <a:endParaRPr lang="es-ES_tradnl" dirty="0"/>
          </a:p>
        </p:txBody>
      </p:sp>
      <p:sp>
        <p:nvSpPr>
          <p:cNvPr id="3" name="2 Marcador de contenido"/>
          <p:cNvSpPr>
            <a:spLocks noGrp="1"/>
          </p:cNvSpPr>
          <p:nvPr>
            <p:ph idx="1"/>
          </p:nvPr>
        </p:nvSpPr>
        <p:spPr/>
        <p:txBody>
          <a:bodyPr>
            <a:normAutofit lnSpcReduction="10000"/>
          </a:bodyPr>
          <a:lstStyle/>
          <a:p>
            <a:r>
              <a:rPr lang="es-ES" dirty="0" smtClean="0"/>
              <a:t>Aprenderá cómo comenzar a pensar en el diseño de su sitio, comenzando con los anchos de pantalla más pequeños y avanzando hacia arriba con una mejora progresiva. </a:t>
            </a:r>
          </a:p>
          <a:p>
            <a:r>
              <a:rPr lang="es-ES" dirty="0" smtClean="0"/>
              <a:t>Aprenderá qué son un punto de interrupción y un rango de diseño, y cómo usarlos en sus diseños.</a:t>
            </a:r>
          </a:p>
        </p:txBody>
      </p:sp>
    </p:spTree>
    <p:extLst>
      <p:ext uri="{BB962C8B-B14F-4D97-AF65-F5344CB8AC3E}">
        <p14:creationId xmlns:p14="http://schemas.microsoft.com/office/powerpoint/2010/main" val="3013544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Presentación</a:t>
            </a:r>
            <a:endParaRPr lang="es-ES_tradnl" dirty="0"/>
          </a:p>
        </p:txBody>
      </p:sp>
      <p:sp>
        <p:nvSpPr>
          <p:cNvPr id="3" name="2 Marcador de contenido"/>
          <p:cNvSpPr>
            <a:spLocks noGrp="1"/>
          </p:cNvSpPr>
          <p:nvPr>
            <p:ph idx="1"/>
          </p:nvPr>
        </p:nvSpPr>
        <p:spPr/>
        <p:txBody>
          <a:bodyPr>
            <a:normAutofit/>
          </a:bodyPr>
          <a:lstStyle/>
          <a:p>
            <a:r>
              <a:rPr lang="es-ES" dirty="0" smtClean="0"/>
              <a:t>Finalmente, volveremos a nuestro sitio de ejemplo y agregaremos algunas consultas de medios para crear una versión de dos columnas del diseño para pantallas más anchas, y haremos otros cambios de diseño que dependan del ancho de la ventana gráfica.</a:t>
            </a:r>
            <a:endParaRPr lang="es-ES_tradnl" dirty="0"/>
          </a:p>
        </p:txBody>
      </p:sp>
    </p:spTree>
    <p:extLst>
      <p:ext uri="{BB962C8B-B14F-4D97-AF65-F5344CB8AC3E}">
        <p14:creationId xmlns:p14="http://schemas.microsoft.com/office/powerpoint/2010/main" val="3466165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B7ECF7"/>
          </a:solidFill>
        </p:spPr>
        <p:txBody>
          <a:bodyPr/>
          <a:lstStyle/>
          <a:p>
            <a:r>
              <a:rPr lang="es-ES_tradnl" dirty="0" smtClean="0"/>
              <a:t>¿Qué es un media </a:t>
            </a:r>
            <a:r>
              <a:rPr lang="es-ES_tradnl" dirty="0" err="1" smtClean="0"/>
              <a:t>query</a:t>
            </a:r>
            <a:r>
              <a:rPr lang="es-ES_tradnl" dirty="0" smtClean="0"/>
              <a:t>?…</a:t>
            </a:r>
            <a:endParaRPr lang="es-ES_tradnl" dirty="0"/>
          </a:p>
        </p:txBody>
      </p:sp>
      <p:sp>
        <p:nvSpPr>
          <p:cNvPr id="3" name="2 Marcador de contenido"/>
          <p:cNvSpPr>
            <a:spLocks noGrp="1"/>
          </p:cNvSpPr>
          <p:nvPr>
            <p:ph idx="1"/>
          </p:nvPr>
        </p:nvSpPr>
        <p:spPr>
          <a:solidFill>
            <a:srgbClr val="B7ECF7"/>
          </a:solidFill>
        </p:spPr>
        <p:txBody>
          <a:bodyPr>
            <a:normAutofit/>
          </a:bodyPr>
          <a:lstStyle/>
          <a:p>
            <a:r>
              <a:rPr lang="es-ES" dirty="0"/>
              <a:t>Aunque las consultas de medios pueden hacer cosas bastante asombrosas en la pantalla, la sintaxis es bastante simple.</a:t>
            </a:r>
          </a:p>
          <a:p>
            <a:r>
              <a:rPr lang="es-ES" dirty="0"/>
              <a:t>Básicamente, comenzará con una pregunta, </a:t>
            </a:r>
            <a:r>
              <a:rPr lang="es-ES" dirty="0" smtClean="0"/>
              <a:t>tal como </a:t>
            </a:r>
          </a:p>
          <a:p>
            <a:r>
              <a:rPr lang="es-ES" dirty="0" smtClean="0"/>
              <a:t>"¿</a:t>
            </a:r>
            <a:r>
              <a:rPr lang="es-ES" dirty="0"/>
              <a:t>La pantalla tiene más de 40 </a:t>
            </a:r>
            <a:r>
              <a:rPr lang="es-ES" dirty="0" err="1"/>
              <a:t>ems</a:t>
            </a:r>
            <a:r>
              <a:rPr lang="es-ES" dirty="0"/>
              <a:t>?" </a:t>
            </a:r>
            <a:endParaRPr lang="es-ES" dirty="0" smtClean="0"/>
          </a:p>
        </p:txBody>
      </p:sp>
    </p:spTree>
    <p:extLst>
      <p:ext uri="{BB962C8B-B14F-4D97-AF65-F5344CB8AC3E}">
        <p14:creationId xmlns:p14="http://schemas.microsoft.com/office/powerpoint/2010/main" val="2751382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B7ECF7"/>
          </a:solidFill>
        </p:spPr>
        <p:txBody>
          <a:bodyPr/>
          <a:lstStyle/>
          <a:p>
            <a:r>
              <a:rPr lang="es-ES_tradnl" dirty="0" smtClean="0"/>
              <a:t>¿Qué es un media </a:t>
            </a:r>
            <a:r>
              <a:rPr lang="es-ES_tradnl" dirty="0" err="1" smtClean="0"/>
              <a:t>query</a:t>
            </a:r>
            <a:r>
              <a:rPr lang="es-ES_tradnl" dirty="0" smtClean="0"/>
              <a:t>?…</a:t>
            </a:r>
            <a:endParaRPr lang="es-ES_tradnl" dirty="0"/>
          </a:p>
        </p:txBody>
      </p:sp>
      <p:sp>
        <p:nvSpPr>
          <p:cNvPr id="3" name="2 Marcador de contenido"/>
          <p:cNvSpPr>
            <a:spLocks noGrp="1"/>
          </p:cNvSpPr>
          <p:nvPr>
            <p:ph idx="1"/>
          </p:nvPr>
        </p:nvSpPr>
        <p:spPr>
          <a:solidFill>
            <a:srgbClr val="B7ECF7"/>
          </a:solidFill>
        </p:spPr>
        <p:txBody>
          <a:bodyPr>
            <a:normAutofit/>
          </a:bodyPr>
          <a:lstStyle/>
          <a:p>
            <a:r>
              <a:rPr lang="es-ES" dirty="0" smtClean="0"/>
              <a:t>Seguirás </a:t>
            </a:r>
            <a:r>
              <a:rPr lang="es-ES" dirty="0"/>
              <a:t>eso con un poco de CSS. </a:t>
            </a:r>
            <a:endParaRPr lang="es-ES" dirty="0" smtClean="0"/>
          </a:p>
          <a:p>
            <a:r>
              <a:rPr lang="es-ES" dirty="0" smtClean="0"/>
              <a:t>Si </a:t>
            </a:r>
            <a:r>
              <a:rPr lang="es-ES" dirty="0"/>
              <a:t>la respuesta a la pregunta es "verdadera", entonces el navegador aplicará ese CSS a la página web. </a:t>
            </a:r>
            <a:endParaRPr lang="es-ES" dirty="0" smtClean="0"/>
          </a:p>
          <a:p>
            <a:r>
              <a:rPr lang="es-ES" dirty="0" smtClean="0"/>
              <a:t>Si </a:t>
            </a:r>
            <a:r>
              <a:rPr lang="es-ES" dirty="0"/>
              <a:t>la respuesta es "falsa", el navegador ignorará ese CSS</a:t>
            </a:r>
            <a:r>
              <a:rPr lang="es-ES" dirty="0" smtClean="0"/>
              <a:t>.</a:t>
            </a:r>
            <a:endParaRPr lang="es-ES" dirty="0"/>
          </a:p>
        </p:txBody>
      </p:sp>
    </p:spTree>
    <p:extLst>
      <p:ext uri="{BB962C8B-B14F-4D97-AF65-F5344CB8AC3E}">
        <p14:creationId xmlns:p14="http://schemas.microsoft.com/office/powerpoint/2010/main" val="11539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B7ECF7"/>
          </a:solidFill>
        </p:spPr>
        <p:txBody>
          <a:bodyPr/>
          <a:lstStyle/>
          <a:p>
            <a:r>
              <a:rPr lang="es-ES_tradnl" dirty="0" smtClean="0"/>
              <a:t>¿Qué es un media </a:t>
            </a:r>
            <a:r>
              <a:rPr lang="es-ES_tradnl" dirty="0" err="1" smtClean="0"/>
              <a:t>query</a:t>
            </a:r>
            <a:r>
              <a:rPr lang="es-ES_tradnl" dirty="0" smtClean="0"/>
              <a:t>?…</a:t>
            </a:r>
            <a:endParaRPr lang="es-ES_tradnl" dirty="0"/>
          </a:p>
        </p:txBody>
      </p:sp>
      <p:sp>
        <p:nvSpPr>
          <p:cNvPr id="3" name="2 Marcador de contenido"/>
          <p:cNvSpPr>
            <a:spLocks noGrp="1"/>
          </p:cNvSpPr>
          <p:nvPr>
            <p:ph idx="1"/>
          </p:nvPr>
        </p:nvSpPr>
        <p:spPr>
          <a:solidFill>
            <a:srgbClr val="B7ECF7"/>
          </a:solidFill>
        </p:spPr>
        <p:txBody>
          <a:bodyPr>
            <a:normAutofit fontScale="92500" lnSpcReduction="20000"/>
          </a:bodyPr>
          <a:lstStyle/>
          <a:p>
            <a:r>
              <a:rPr lang="es-ES" dirty="0" smtClean="0"/>
              <a:t>Si </a:t>
            </a:r>
            <a:r>
              <a:rPr lang="es-ES" dirty="0"/>
              <a:t>eres un programador, puedes considerarlo como una declaración </a:t>
            </a:r>
            <a:r>
              <a:rPr lang="es-ES" dirty="0" smtClean="0"/>
              <a:t>if/</a:t>
            </a:r>
            <a:r>
              <a:rPr lang="es-ES" dirty="0" err="1" smtClean="0"/>
              <a:t>then</a:t>
            </a:r>
            <a:r>
              <a:rPr lang="es-ES" dirty="0"/>
              <a:t>.</a:t>
            </a:r>
          </a:p>
          <a:p>
            <a:r>
              <a:rPr lang="es-ES" dirty="0" smtClean="0"/>
              <a:t>No </a:t>
            </a:r>
            <a:r>
              <a:rPr lang="es-ES" dirty="0"/>
              <a:t>fue </a:t>
            </a:r>
            <a:r>
              <a:rPr lang="es-ES" dirty="0" smtClean="0"/>
              <a:t>sino hasta </a:t>
            </a:r>
            <a:r>
              <a:rPr lang="es-ES" dirty="0"/>
              <a:t>CSS3 que pudimos hacer consultas de medios basadas en las cualidades del dispositivo, como el ancho de la ventana gráfica. </a:t>
            </a:r>
            <a:endParaRPr lang="es-ES" dirty="0" smtClean="0"/>
          </a:p>
          <a:p>
            <a:r>
              <a:rPr lang="es-ES" dirty="0" smtClean="0"/>
              <a:t>Aquí </a:t>
            </a:r>
            <a:r>
              <a:rPr lang="es-ES" dirty="0"/>
              <a:t>hay un ejemplo de una simple consulta de medios:</a:t>
            </a:r>
            <a:endParaRPr lang="es-ES_tradnl" dirty="0"/>
          </a:p>
        </p:txBody>
      </p:sp>
    </p:spTree>
    <p:extLst>
      <p:ext uri="{BB962C8B-B14F-4D97-AF65-F5344CB8AC3E}">
        <p14:creationId xmlns:p14="http://schemas.microsoft.com/office/powerpoint/2010/main" val="484154611"/>
      </p:ext>
    </p:extLst>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2265</Words>
  <Application>Microsoft Office PowerPoint</Application>
  <PresentationFormat>Presentación en pantalla (16:9)</PresentationFormat>
  <Paragraphs>145</Paragraphs>
  <Slides>38</Slides>
  <Notes>0</Notes>
  <HiddenSlides>0</HiddenSlides>
  <MMClips>0</MMClips>
  <ScaleCrop>false</ScaleCrop>
  <HeadingPairs>
    <vt:vector size="4" baseType="variant">
      <vt:variant>
        <vt:lpstr>Tema</vt:lpstr>
      </vt:variant>
      <vt:variant>
        <vt:i4>1</vt:i4>
      </vt:variant>
      <vt:variant>
        <vt:lpstr>Títulos de diapositiva</vt:lpstr>
      </vt:variant>
      <vt:variant>
        <vt:i4>38</vt:i4>
      </vt:variant>
    </vt:vector>
  </HeadingPairs>
  <TitlesOfParts>
    <vt:vector size="39" baseType="lpstr">
      <vt:lpstr>Tema de Office</vt:lpstr>
      <vt:lpstr>Presentación de PowerPoint</vt:lpstr>
      <vt:lpstr>Presentación…</vt:lpstr>
      <vt:lpstr>Presentación…</vt:lpstr>
      <vt:lpstr>Presentación…</vt:lpstr>
      <vt:lpstr>Presentación…</vt:lpstr>
      <vt:lpstr>Presentación</vt:lpstr>
      <vt:lpstr>¿Qué es un media query?…</vt:lpstr>
      <vt:lpstr>¿Qué es un media query?…</vt:lpstr>
      <vt:lpstr>¿Qué es un media query?…</vt:lpstr>
      <vt:lpstr>¿Qué es un media query?…</vt:lpstr>
      <vt:lpstr>¿Qué es un media query?…</vt:lpstr>
      <vt:lpstr>¿Qué es un media query?…</vt:lpstr>
      <vt:lpstr>¿Qué es un media query?…</vt:lpstr>
      <vt:lpstr>¿Qué es un media query?…</vt:lpstr>
      <vt:lpstr>¿Qué es un media query?…</vt:lpstr>
      <vt:lpstr>¿Qué es un media query?</vt:lpstr>
      <vt:lpstr>Estructura de consulta de medios …</vt:lpstr>
      <vt:lpstr>Estructura de consulta de medios …</vt:lpstr>
      <vt:lpstr>Estructura de consulta de medios …</vt:lpstr>
      <vt:lpstr>Estructura de consulta de medios …</vt:lpstr>
      <vt:lpstr>Estructura de consulta de medios …</vt:lpstr>
      <vt:lpstr>Estructura de consulta de medios …</vt:lpstr>
      <vt:lpstr>Estructura de consulta de medios …</vt:lpstr>
      <vt:lpstr>Estructura de consulta de medios …</vt:lpstr>
      <vt:lpstr>Estructura de consulta de medios …</vt:lpstr>
      <vt:lpstr>Estructura de consulta de medios …</vt:lpstr>
      <vt:lpstr>Estructura de consulta de medios …</vt:lpstr>
      <vt:lpstr>Estructura de consulta de medios …</vt:lpstr>
      <vt:lpstr>Estructura de consulta de medios …</vt:lpstr>
      <vt:lpstr>Estructura de consulta de medios …</vt:lpstr>
      <vt:lpstr>Estructura de consulta de medios …</vt:lpstr>
      <vt:lpstr>Estructura de consulta de medios …</vt:lpstr>
      <vt:lpstr>Estructura de consulta de medios …</vt:lpstr>
      <vt:lpstr>Estructura de consulta de medios …</vt:lpstr>
      <vt:lpstr>Estructura de consulta de medios …</vt:lpstr>
      <vt:lpstr>Estructura de consulta de medios …</vt:lpstr>
      <vt:lpstr>Luego veremos…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Arturo Linares Valverde</dc:creator>
  <cp:lastModifiedBy>Arturo</cp:lastModifiedBy>
  <cp:revision>18</cp:revision>
  <dcterms:created xsi:type="dcterms:W3CDTF">2020-06-21T00:57:20Z</dcterms:created>
  <dcterms:modified xsi:type="dcterms:W3CDTF">2020-06-24T02:21:30Z</dcterms:modified>
</cp:coreProperties>
</file>