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0" r:id="rId5"/>
    <p:sldId id="261" r:id="rId6"/>
    <p:sldId id="262" r:id="rId7"/>
    <p:sldId id="263" r:id="rId8"/>
    <p:sldId id="264" r:id="rId9"/>
    <p:sldId id="265" r:id="rId10"/>
    <p:sldId id="266" r:id="rId11"/>
    <p:sldId id="267" r:id="rId12"/>
    <p:sldId id="275" r:id="rId13"/>
    <p:sldId id="268" r:id="rId14"/>
    <p:sldId id="270" r:id="rId15"/>
    <p:sldId id="273" r:id="rId16"/>
    <p:sldId id="269" r:id="rId17"/>
    <p:sldId id="274" r:id="rId18"/>
    <p:sldId id="271" r:id="rId19"/>
    <p:sldId id="272"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59" r:id="rId36"/>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5" d="100"/>
          <a:sy n="135" d="100"/>
        </p:scale>
        <p:origin x="-72" y="-28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05979"/>
            <a:ext cx="6019800" cy="43886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24/06/2020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1000"/>
            <a:lum/>
          </a:blip>
          <a:srcRect/>
          <a:stretch>
            <a:fillRect t="-17000" b="-17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24/06/2020</a:t>
            </a:fld>
            <a:endParaRPr lang="es-ES"/>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grids.subtraction.com/" TargetMode="External"/><Relationship Id="rId2" Type="http://schemas.openxmlformats.org/officeDocument/2006/relationships/hyperlink" Target="http://css-tricks.com/dont-overthink-it-grid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131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lstStyle/>
          <a:p>
            <a:r>
              <a:rPr lang="es-ES_tradnl" dirty="0" smtClean="0"/>
              <a:t>Rangos de </a:t>
            </a:r>
            <a:r>
              <a:rPr lang="es-ES_tradnl" dirty="0" smtClean="0"/>
              <a:t>diseño</a:t>
            </a:r>
            <a:endParaRPr lang="es-ES_tradnl" dirty="0"/>
          </a:p>
        </p:txBody>
      </p:sp>
      <p:sp>
        <p:nvSpPr>
          <p:cNvPr id="3" name="2 Subtítulo"/>
          <p:cNvSpPr>
            <a:spLocks noGrp="1"/>
          </p:cNvSpPr>
          <p:nvPr>
            <p:ph idx="1"/>
          </p:nvPr>
        </p:nvSpPr>
        <p:spPr>
          <a:solidFill>
            <a:schemeClr val="accent5">
              <a:lumMod val="20000"/>
              <a:lumOff val="80000"/>
            </a:schemeClr>
          </a:solidFill>
        </p:spPr>
        <p:txBody>
          <a:bodyPr>
            <a:normAutofit fontScale="70000" lnSpcReduction="20000"/>
          </a:bodyPr>
          <a:lstStyle/>
          <a:p>
            <a:r>
              <a:rPr lang="es-ES" dirty="0"/>
              <a:t>Por supuesto, las capturas de pantalla de </a:t>
            </a:r>
            <a:r>
              <a:rPr lang="es-ES" dirty="0" smtClean="0"/>
              <a:t>las Figuras anteriores </a:t>
            </a:r>
            <a:r>
              <a:rPr lang="es-ES" dirty="0"/>
              <a:t>solo representan algunos puntos en cada rango de diseño, ya que no es factible incluir capturas de pantalla de todos los anchos de ventana posibles en este </a:t>
            </a:r>
            <a:r>
              <a:rPr lang="es-ES" dirty="0" smtClean="0"/>
              <a:t>curso.</a:t>
            </a:r>
            <a:endParaRPr lang="es-ES" dirty="0"/>
          </a:p>
          <a:p>
            <a:r>
              <a:rPr lang="es-ES" dirty="0"/>
              <a:t>Esta es la razón por la cual los prototipos receptivos, de los que aprenderá </a:t>
            </a:r>
            <a:r>
              <a:rPr lang="es-ES" dirty="0" smtClean="0"/>
              <a:t>más adelante, </a:t>
            </a:r>
            <a:r>
              <a:rPr lang="es-ES" dirty="0"/>
              <a:t>son tan útiles durante el proceso de diseño: puede abrir el prototipo en su navegador y cambiar el tamaño de la ventana del navegador lentamente para ver cómo se ve el diseño en cada ancho de pantalla.</a:t>
            </a:r>
          </a:p>
          <a:p>
            <a:r>
              <a:rPr lang="es-ES" dirty="0"/>
              <a:t>A medida que agreguemos consultas de medios adicionales a nuestro ejemplo, dividirá nuestro diseño en rangos adicionales.</a:t>
            </a:r>
            <a:endParaRPr lang="es-ES_tradnl" dirty="0"/>
          </a:p>
        </p:txBody>
      </p:sp>
    </p:spTree>
    <p:extLst>
      <p:ext uri="{BB962C8B-B14F-4D97-AF65-F5344CB8AC3E}">
        <p14:creationId xmlns:p14="http://schemas.microsoft.com/office/powerpoint/2010/main" val="4397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a:bodyPr>
          <a:lstStyle/>
          <a:p>
            <a:r>
              <a:rPr lang="es-ES" dirty="0"/>
              <a:t>Diseñando </a:t>
            </a:r>
            <a:r>
              <a:rPr lang="es-ES" dirty="0" smtClean="0"/>
              <a:t>Responsivamente …</a:t>
            </a:r>
            <a:endParaRPr lang="es-ES_tradnl" dirty="0"/>
          </a:p>
        </p:txBody>
      </p:sp>
      <p:sp>
        <p:nvSpPr>
          <p:cNvPr id="3" name="2 Marcador de contenido"/>
          <p:cNvSpPr>
            <a:spLocks noGrp="1"/>
          </p:cNvSpPr>
          <p:nvPr>
            <p:ph idx="1"/>
          </p:nvPr>
        </p:nvSpPr>
        <p:spPr>
          <a:solidFill>
            <a:schemeClr val="accent4">
              <a:lumMod val="20000"/>
              <a:lumOff val="80000"/>
            </a:schemeClr>
          </a:solidFill>
        </p:spPr>
        <p:txBody>
          <a:bodyPr>
            <a:normAutofit/>
          </a:bodyPr>
          <a:lstStyle/>
          <a:p>
            <a:r>
              <a:rPr lang="es-ES" dirty="0" smtClean="0"/>
              <a:t>Antes </a:t>
            </a:r>
            <a:r>
              <a:rPr lang="es-ES" dirty="0"/>
              <a:t>de comenzar a agregar consultas de medios a nuestro sitio de ejemplo, necesitamos hablar un poco sobre la mejor manera de armar un sitio web receptivo</a:t>
            </a:r>
            <a:r>
              <a:rPr lang="es-ES" dirty="0" smtClean="0"/>
              <a:t>.</a:t>
            </a:r>
            <a:endParaRPr lang="es-ES" dirty="0"/>
          </a:p>
        </p:txBody>
      </p:sp>
    </p:spTree>
    <p:extLst>
      <p:ext uri="{BB962C8B-B14F-4D97-AF65-F5344CB8AC3E}">
        <p14:creationId xmlns:p14="http://schemas.microsoft.com/office/powerpoint/2010/main" val="1162896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666"/>
            <a:ext cx="6788163" cy="5128834"/>
          </a:xfrm>
          <a:prstGeom prst="rect">
            <a:avLst/>
          </a:prstGeom>
        </p:spPr>
      </p:pic>
    </p:spTree>
    <p:extLst>
      <p:ext uri="{BB962C8B-B14F-4D97-AF65-F5344CB8AC3E}">
        <p14:creationId xmlns:p14="http://schemas.microsoft.com/office/powerpoint/2010/main" val="446373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a:bodyPr>
          <a:lstStyle/>
          <a:p>
            <a:r>
              <a:rPr lang="es-ES" dirty="0"/>
              <a:t>MEJORA </a:t>
            </a:r>
            <a:r>
              <a:rPr lang="es-ES" dirty="0" smtClean="0"/>
              <a:t>PROGRESIVA …</a:t>
            </a:r>
            <a:endParaRPr lang="es-ES_tradnl" dirty="0"/>
          </a:p>
        </p:txBody>
      </p:sp>
      <p:sp>
        <p:nvSpPr>
          <p:cNvPr id="3" name="2 Marcador de contenido"/>
          <p:cNvSpPr>
            <a:spLocks noGrp="1"/>
          </p:cNvSpPr>
          <p:nvPr>
            <p:ph idx="1"/>
          </p:nvPr>
        </p:nvSpPr>
        <p:spPr>
          <a:solidFill>
            <a:schemeClr val="accent4">
              <a:lumMod val="20000"/>
              <a:lumOff val="80000"/>
            </a:schemeClr>
          </a:solidFill>
        </p:spPr>
        <p:txBody>
          <a:bodyPr>
            <a:normAutofit fontScale="85000" lnSpcReduction="10000"/>
          </a:bodyPr>
          <a:lstStyle/>
          <a:p>
            <a:r>
              <a:rPr lang="es-ES" dirty="0" smtClean="0">
                <a:solidFill>
                  <a:srgbClr val="FF0000"/>
                </a:solidFill>
                <a:effectLst>
                  <a:glow rad="101600">
                    <a:schemeClr val="accent6">
                      <a:satMod val="175000"/>
                      <a:alpha val="40000"/>
                    </a:schemeClr>
                  </a:glow>
                </a:effectLst>
              </a:rPr>
              <a:t>La </a:t>
            </a:r>
            <a:r>
              <a:rPr lang="es-ES" dirty="0">
                <a:solidFill>
                  <a:srgbClr val="FF0000"/>
                </a:solidFill>
                <a:effectLst>
                  <a:glow rad="101600">
                    <a:schemeClr val="accent6">
                      <a:satMod val="175000"/>
                      <a:alpha val="40000"/>
                    </a:schemeClr>
                  </a:glow>
                </a:effectLst>
              </a:rPr>
              <a:t>mejora progresiva es la idea de que comiences con lo básico y agregues desde allí para los navegadores y dispositivos que pueden manejar más</a:t>
            </a:r>
            <a:r>
              <a:rPr lang="es-ES" dirty="0"/>
              <a:t>.</a:t>
            </a:r>
          </a:p>
          <a:p>
            <a:r>
              <a:rPr lang="es-ES" dirty="0"/>
              <a:t>Su diseño predeterminado (antes de las consultas de medios) es para las pantallas más estrechas, pero también debe ser adecuado para los dispositivos más básicos, aquellos que pueden no ser capaces de reconocer consultas de medios, CSS3 o JavaScript.</a:t>
            </a:r>
            <a:endParaRPr lang="es-ES_tradnl" dirty="0"/>
          </a:p>
        </p:txBody>
      </p:sp>
    </p:spTree>
    <p:extLst>
      <p:ext uri="{BB962C8B-B14F-4D97-AF65-F5344CB8AC3E}">
        <p14:creationId xmlns:p14="http://schemas.microsoft.com/office/powerpoint/2010/main" val="3664547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a:effectLst>
            <a:glow rad="101600">
              <a:schemeClr val="accent2">
                <a:satMod val="175000"/>
                <a:alpha val="40000"/>
              </a:schemeClr>
            </a:glow>
          </a:effectLst>
        </p:spPr>
        <p:txBody>
          <a:bodyPr>
            <a:normAutofit/>
          </a:bodyPr>
          <a:lstStyle/>
          <a:p>
            <a:r>
              <a:rPr lang="es-ES" dirty="0"/>
              <a:t>MEJORA </a:t>
            </a:r>
            <a:r>
              <a:rPr lang="es-ES" dirty="0" smtClean="0"/>
              <a:t>PROGRESIVA …</a:t>
            </a:r>
            <a:endParaRPr lang="es-ES_tradnl" dirty="0"/>
          </a:p>
        </p:txBody>
      </p:sp>
      <p:sp>
        <p:nvSpPr>
          <p:cNvPr id="3" name="2 Marcador de contenido"/>
          <p:cNvSpPr>
            <a:spLocks noGrp="1"/>
          </p:cNvSpPr>
          <p:nvPr>
            <p:ph idx="1"/>
          </p:nvPr>
        </p:nvSpPr>
        <p:spPr>
          <a:solidFill>
            <a:schemeClr val="accent4">
              <a:lumMod val="20000"/>
              <a:lumOff val="80000"/>
            </a:schemeClr>
          </a:solidFill>
          <a:effectLst>
            <a:glow rad="101600">
              <a:schemeClr val="accent2">
                <a:satMod val="175000"/>
                <a:alpha val="40000"/>
              </a:schemeClr>
            </a:glow>
          </a:effectLst>
        </p:spPr>
        <p:txBody>
          <a:bodyPr>
            <a:normAutofit/>
          </a:bodyPr>
          <a:lstStyle/>
          <a:p>
            <a:r>
              <a:rPr lang="es-ES" dirty="0"/>
              <a:t>Cuando crea un sitio web, comienza con el contenido y usa HTML para darle una estructura semántica. </a:t>
            </a:r>
            <a:endParaRPr lang="es-ES" dirty="0" smtClean="0"/>
          </a:p>
          <a:p>
            <a:r>
              <a:rPr lang="es-ES" b="1" dirty="0" smtClean="0">
                <a:solidFill>
                  <a:srgbClr val="FF0000"/>
                </a:solidFill>
              </a:rPr>
              <a:t>Esta </a:t>
            </a:r>
            <a:r>
              <a:rPr lang="es-ES" b="1" dirty="0">
                <a:solidFill>
                  <a:srgbClr val="FF0000"/>
                </a:solidFill>
              </a:rPr>
              <a:t>es la primera capa</a:t>
            </a:r>
            <a:r>
              <a:rPr lang="es-ES" dirty="0"/>
              <a:t>. </a:t>
            </a:r>
            <a:endParaRPr lang="es-ES" dirty="0" smtClean="0"/>
          </a:p>
          <a:p>
            <a:r>
              <a:rPr lang="es-ES" dirty="0" smtClean="0"/>
              <a:t>Cualquier </a:t>
            </a:r>
            <a:r>
              <a:rPr lang="es-ES" dirty="0"/>
              <a:t>navegador podrá leer tu HTML</a:t>
            </a:r>
            <a:r>
              <a:rPr lang="es-ES" dirty="0" smtClean="0"/>
              <a:t>.</a:t>
            </a: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5143500"/>
          </a:xfrm>
          <a:prstGeom prst="rect">
            <a:avLst/>
          </a:prstGeom>
        </p:spPr>
      </p:pic>
      <p:sp>
        <p:nvSpPr>
          <p:cNvPr id="5" name="4 Flecha derecha"/>
          <p:cNvSpPr/>
          <p:nvPr/>
        </p:nvSpPr>
        <p:spPr>
          <a:xfrm>
            <a:off x="2627784" y="4227934"/>
            <a:ext cx="2664296" cy="915566"/>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6 Flecha izquierda"/>
          <p:cNvSpPr/>
          <p:nvPr/>
        </p:nvSpPr>
        <p:spPr>
          <a:xfrm rot="2489964">
            <a:off x="7460940" y="2110097"/>
            <a:ext cx="1080120" cy="792088"/>
          </a:xfrm>
          <a:prstGeom prst="left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7 Flecha izquierda"/>
          <p:cNvSpPr/>
          <p:nvPr/>
        </p:nvSpPr>
        <p:spPr>
          <a:xfrm>
            <a:off x="7308304" y="1131590"/>
            <a:ext cx="1080120" cy="792088"/>
          </a:xfrm>
          <a:prstGeom prst="leftArrow">
            <a:avLst/>
          </a:prstGeom>
          <a:solidFill>
            <a:schemeClr val="accent3">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46512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800"/>
                                        <p:tgtEl>
                                          <p:spTgt spid="4"/>
                                        </p:tgtEl>
                                      </p:cBhvr>
                                    </p:animEffect>
                                  </p:childTnLst>
                                </p:cTn>
                              </p:par>
                              <p:par>
                                <p:cTn id="8" presetID="8" presetClass="emph" presetSubtype="0" fill="hold" nodeType="withEffect">
                                  <p:stCondLst>
                                    <p:cond delay="1100"/>
                                  </p:stCondLst>
                                  <p:childTnLst>
                                    <p:animRot by="21600000">
                                      <p:cBhvr>
                                        <p:cTn id="9" dur="3200" fill="hold"/>
                                        <p:tgtEl>
                                          <p:spTgt spid="4"/>
                                        </p:tgtEl>
                                        <p:attrNameLst>
                                          <p:attrName>r</p:attrName>
                                        </p:attrNameLst>
                                      </p:cBhvr>
                                    </p:animRot>
                                  </p:childTnLst>
                                </p:cTn>
                              </p:par>
                            </p:childTnLst>
                          </p:cTn>
                        </p:par>
                        <p:par>
                          <p:cTn id="10" fill="hold">
                            <p:stCondLst>
                              <p:cond delay="4300"/>
                            </p:stCondLst>
                            <p:childTnLst>
                              <p:par>
                                <p:cTn id="11" presetID="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ppt_x"/>
                                          </p:val>
                                        </p:tav>
                                        <p:tav tm="100000">
                                          <p:val>
                                            <p:strVal val="#ppt_x"/>
                                          </p:val>
                                        </p:tav>
                                      </p:tavLst>
                                    </p:anim>
                                    <p:anim calcmode="lin" valueType="num">
                                      <p:cBhvr additive="base">
                                        <p:cTn id="14" dur="10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3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1500" fill="hold"/>
                                        <p:tgtEl>
                                          <p:spTgt spid="7"/>
                                        </p:tgtEl>
                                        <p:attrNameLst>
                                          <p:attrName>ppt_x</p:attrName>
                                        </p:attrNameLst>
                                      </p:cBhvr>
                                      <p:tavLst>
                                        <p:tav tm="0">
                                          <p:val>
                                            <p:strVal val="#ppt_x"/>
                                          </p:val>
                                        </p:tav>
                                        <p:tav tm="100000">
                                          <p:val>
                                            <p:strVal val="#ppt_x"/>
                                          </p:val>
                                        </p:tav>
                                      </p:tavLst>
                                    </p:anim>
                                    <p:anim calcmode="lin" valueType="num">
                                      <p:cBhvr additive="base">
                                        <p:cTn id="19" dur="1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6800"/>
                            </p:stCondLst>
                            <p:childTnLst>
                              <p:par>
                                <p:cTn id="21" presetID="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6100" fill="hold"/>
                                        <p:tgtEl>
                                          <p:spTgt spid="8"/>
                                        </p:tgtEl>
                                        <p:attrNameLst>
                                          <p:attrName>ppt_x</p:attrName>
                                        </p:attrNameLst>
                                      </p:cBhvr>
                                      <p:tavLst>
                                        <p:tav tm="0">
                                          <p:val>
                                            <p:strVal val="#ppt_x"/>
                                          </p:val>
                                        </p:tav>
                                        <p:tav tm="100000">
                                          <p:val>
                                            <p:strVal val="#ppt_x"/>
                                          </p:val>
                                        </p:tav>
                                      </p:tavLst>
                                    </p:anim>
                                    <p:anim calcmode="lin" valueType="num">
                                      <p:cBhvr additive="base">
                                        <p:cTn id="24" dur="61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bg/>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3">
                                            <p:txEl>
                                              <p:pRg st="1" end="1"/>
                                            </p:txEl>
                                          </p:spTgt>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P spid="5" grpId="0" animBg="1"/>
      <p:bldP spid="5" grpId="1" animBg="1"/>
      <p:bldP spid="7" grpId="0" animBg="1"/>
      <p:bldP spid="7" grpId="1" animBg="1"/>
      <p:bldP spid="8" grpId="0" animBg="1"/>
      <p:bldP spid="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a:bodyPr>
          <a:lstStyle/>
          <a:p>
            <a:r>
              <a:rPr lang="es-ES" dirty="0"/>
              <a:t>MEJORA </a:t>
            </a:r>
            <a:r>
              <a:rPr lang="es-ES" dirty="0" smtClean="0"/>
              <a:t>PROGRESIVA …</a:t>
            </a:r>
            <a:endParaRPr lang="es-ES_tradnl" dirty="0"/>
          </a:p>
        </p:txBody>
      </p:sp>
      <p:sp>
        <p:nvSpPr>
          <p:cNvPr id="3" name="2 Marcador de contenido"/>
          <p:cNvSpPr>
            <a:spLocks noGrp="1"/>
          </p:cNvSpPr>
          <p:nvPr>
            <p:ph idx="1"/>
          </p:nvPr>
        </p:nvSpPr>
        <p:spPr>
          <a:solidFill>
            <a:schemeClr val="accent4">
              <a:lumMod val="20000"/>
              <a:lumOff val="80000"/>
            </a:schemeClr>
          </a:solidFill>
        </p:spPr>
        <p:txBody>
          <a:bodyPr>
            <a:normAutofit/>
          </a:bodyPr>
          <a:lstStyle/>
          <a:p>
            <a:r>
              <a:rPr lang="es-ES" b="1" dirty="0" smtClean="0">
                <a:solidFill>
                  <a:srgbClr val="FF0000"/>
                </a:solidFill>
                <a:effectLst>
                  <a:glow rad="101600">
                    <a:schemeClr val="accent6">
                      <a:satMod val="175000"/>
                      <a:alpha val="40000"/>
                    </a:schemeClr>
                  </a:glow>
                </a:effectLst>
              </a:rPr>
              <a:t>La </a:t>
            </a:r>
            <a:r>
              <a:rPr lang="es-ES" b="1" dirty="0">
                <a:solidFill>
                  <a:srgbClr val="FF0000"/>
                </a:solidFill>
                <a:effectLst>
                  <a:glow rad="101600">
                    <a:schemeClr val="accent6">
                      <a:satMod val="175000"/>
                      <a:alpha val="40000"/>
                    </a:schemeClr>
                  </a:glow>
                </a:effectLst>
              </a:rPr>
              <a:t>siguiente capa es para presentación</a:t>
            </a:r>
            <a:r>
              <a:rPr lang="es-ES" dirty="0"/>
              <a:t>. </a:t>
            </a:r>
            <a:endParaRPr lang="es-ES" dirty="0" smtClean="0"/>
          </a:p>
          <a:p>
            <a:r>
              <a:rPr lang="es-ES" dirty="0" smtClean="0"/>
              <a:t>En </a:t>
            </a:r>
            <a:r>
              <a:rPr lang="es-ES" dirty="0"/>
              <a:t>la capa de presentación, utiliza CSS para determinar cómo aparecerá todo en la página: diseño, colores, tipografía. </a:t>
            </a:r>
            <a:endParaRPr lang="es-ES"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2859782"/>
            <a:ext cx="2470248" cy="185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Flecha izquierda"/>
          <p:cNvSpPr/>
          <p:nvPr/>
        </p:nvSpPr>
        <p:spPr>
          <a:xfrm rot="2489964">
            <a:off x="7651175" y="3622266"/>
            <a:ext cx="1080120" cy="792088"/>
          </a:xfrm>
          <a:prstGeom prst="leftArrow">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21515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a:bodyPr>
          <a:lstStyle/>
          <a:p>
            <a:r>
              <a:rPr lang="es-ES" dirty="0"/>
              <a:t>MEJORA </a:t>
            </a:r>
            <a:r>
              <a:rPr lang="es-ES" dirty="0" smtClean="0"/>
              <a:t>PROGRESIVA …</a:t>
            </a:r>
            <a:endParaRPr lang="es-ES_tradnl" dirty="0"/>
          </a:p>
        </p:txBody>
      </p:sp>
      <p:sp>
        <p:nvSpPr>
          <p:cNvPr id="3" name="2 Marcador de contenido"/>
          <p:cNvSpPr>
            <a:spLocks noGrp="1"/>
          </p:cNvSpPr>
          <p:nvPr>
            <p:ph idx="1"/>
          </p:nvPr>
        </p:nvSpPr>
        <p:spPr>
          <a:solidFill>
            <a:schemeClr val="accent4">
              <a:lumMod val="20000"/>
              <a:lumOff val="80000"/>
            </a:schemeClr>
          </a:solidFill>
        </p:spPr>
        <p:txBody>
          <a:bodyPr>
            <a:normAutofit/>
          </a:bodyPr>
          <a:lstStyle/>
          <a:p>
            <a:r>
              <a:rPr lang="es-ES" dirty="0" smtClean="0"/>
              <a:t>Algunos </a:t>
            </a:r>
            <a:r>
              <a:rPr lang="es-ES" dirty="0"/>
              <a:t>navegadores no son compatibles con todos sus CSS, pero el sitio aún puede utilizarse sin él. </a:t>
            </a:r>
            <a:endParaRPr lang="es-ES" dirty="0" smtClean="0"/>
          </a:p>
          <a:p>
            <a:r>
              <a:rPr lang="es-ES" dirty="0" smtClean="0"/>
              <a:t>Pero </a:t>
            </a:r>
            <a:r>
              <a:rPr lang="es-ES" dirty="0"/>
              <a:t>para casi todos los navegadores, el CSS hace que el sitio se vea mucho mejor y facilita la navegación por el contenido</a:t>
            </a:r>
            <a:r>
              <a:rPr lang="es-ES" dirty="0" smtClean="0"/>
              <a:t>.</a:t>
            </a:r>
            <a:endParaRPr lang="es-ES" dirty="0"/>
          </a:p>
        </p:txBody>
      </p:sp>
    </p:spTree>
    <p:extLst>
      <p:ext uri="{BB962C8B-B14F-4D97-AF65-F5344CB8AC3E}">
        <p14:creationId xmlns:p14="http://schemas.microsoft.com/office/powerpoint/2010/main" val="4103107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a:bodyPr>
          <a:lstStyle/>
          <a:p>
            <a:r>
              <a:rPr lang="es-ES" dirty="0"/>
              <a:t>MEJORA </a:t>
            </a:r>
            <a:r>
              <a:rPr lang="es-ES" dirty="0" smtClean="0"/>
              <a:t>PROGRESIVA …</a:t>
            </a:r>
            <a:endParaRPr lang="es-ES_tradnl" dirty="0"/>
          </a:p>
        </p:txBody>
      </p:sp>
      <p:sp>
        <p:nvSpPr>
          <p:cNvPr id="3" name="2 Marcador de contenido"/>
          <p:cNvSpPr>
            <a:spLocks noGrp="1"/>
          </p:cNvSpPr>
          <p:nvPr>
            <p:ph idx="1"/>
          </p:nvPr>
        </p:nvSpPr>
        <p:spPr>
          <a:xfrm>
            <a:off x="467544" y="1203598"/>
            <a:ext cx="8229600" cy="3394472"/>
          </a:xfrm>
          <a:solidFill>
            <a:schemeClr val="accent4">
              <a:lumMod val="20000"/>
              <a:lumOff val="80000"/>
            </a:schemeClr>
          </a:solidFill>
        </p:spPr>
        <p:txBody>
          <a:bodyPr>
            <a:normAutofit/>
          </a:bodyPr>
          <a:lstStyle/>
          <a:p>
            <a:r>
              <a:rPr lang="es-ES" b="1" dirty="0" smtClean="0">
                <a:solidFill>
                  <a:srgbClr val="FF0000"/>
                </a:solidFill>
              </a:rPr>
              <a:t>La </a:t>
            </a:r>
            <a:r>
              <a:rPr lang="es-ES" b="1" dirty="0">
                <a:solidFill>
                  <a:srgbClr val="FF0000"/>
                </a:solidFill>
              </a:rPr>
              <a:t>tercera capa es el comportamiento</a:t>
            </a:r>
            <a:r>
              <a:rPr lang="es-ES" dirty="0"/>
              <a:t>, que se realiza con JavaScript. </a:t>
            </a:r>
            <a:endParaRPr lang="es-ES" dirty="0" smtClean="0"/>
          </a:p>
          <a:p>
            <a:r>
              <a:rPr lang="es-ES" dirty="0" smtClean="0"/>
              <a:t>No </a:t>
            </a:r>
            <a:r>
              <a:rPr lang="es-ES" dirty="0"/>
              <a:t>todos los navegadores admiten JavaScript, o un usuario podría haberlo desactivado por razones de seguridad. </a:t>
            </a:r>
            <a:endParaRPr lang="es-ES"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3220816"/>
            <a:ext cx="2376264" cy="178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7885510" y="2799506"/>
            <a:ext cx="1103313"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082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a:bodyPr>
          <a:lstStyle/>
          <a:p>
            <a:r>
              <a:rPr lang="es-ES" dirty="0"/>
              <a:t>MEJORA </a:t>
            </a:r>
            <a:r>
              <a:rPr lang="es-ES" dirty="0" smtClean="0"/>
              <a:t>PROGRESIVA …</a:t>
            </a:r>
            <a:endParaRPr lang="es-ES_tradnl" dirty="0"/>
          </a:p>
        </p:txBody>
      </p:sp>
      <p:sp>
        <p:nvSpPr>
          <p:cNvPr id="3" name="2 Marcador de contenido"/>
          <p:cNvSpPr>
            <a:spLocks noGrp="1"/>
          </p:cNvSpPr>
          <p:nvPr>
            <p:ph idx="1"/>
          </p:nvPr>
        </p:nvSpPr>
        <p:spPr>
          <a:solidFill>
            <a:schemeClr val="accent4">
              <a:lumMod val="20000"/>
              <a:lumOff val="80000"/>
            </a:schemeClr>
          </a:solidFill>
        </p:spPr>
        <p:txBody>
          <a:bodyPr>
            <a:normAutofit fontScale="85000" lnSpcReduction="10000"/>
          </a:bodyPr>
          <a:lstStyle/>
          <a:p>
            <a:r>
              <a:rPr lang="es-ES" dirty="0" smtClean="0"/>
              <a:t>Aunque </a:t>
            </a:r>
            <a:r>
              <a:rPr lang="es-ES" dirty="0"/>
              <a:t>puede usar JavaScript para hacer que un sitio haga cosas interesantes, como menús que se mueven, debe intentar asegurarse de que la funcionalidad esencial del sitio funcione sin JavaScript (lo que puede no ser posible en sitios extremadamente interactivos).</a:t>
            </a:r>
          </a:p>
          <a:p>
            <a:r>
              <a:rPr lang="es-ES" b="1" dirty="0">
                <a:solidFill>
                  <a:srgbClr val="FF0000"/>
                </a:solidFill>
              </a:rPr>
              <a:t>No establezca restricciones técnicas que no sean necesarias; </a:t>
            </a:r>
            <a:r>
              <a:rPr lang="es-ES" b="1" dirty="0" smtClean="0">
                <a:solidFill>
                  <a:srgbClr val="FF0000"/>
                </a:solidFill>
              </a:rPr>
              <a:t>esto </a:t>
            </a:r>
            <a:r>
              <a:rPr lang="es-ES" b="1" dirty="0">
                <a:solidFill>
                  <a:srgbClr val="FF0000"/>
                </a:solidFill>
              </a:rPr>
              <a:t>simplemente deja a la gente fuera</a:t>
            </a:r>
            <a:r>
              <a:rPr lang="es-ES" dirty="0" smtClean="0"/>
              <a:t>.</a:t>
            </a:r>
            <a:endParaRPr lang="es-ES" dirty="0"/>
          </a:p>
        </p:txBody>
      </p:sp>
    </p:spTree>
    <p:extLst>
      <p:ext uri="{BB962C8B-B14F-4D97-AF65-F5344CB8AC3E}">
        <p14:creationId xmlns:p14="http://schemas.microsoft.com/office/powerpoint/2010/main" val="30715810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4">
              <a:lumMod val="20000"/>
              <a:lumOff val="80000"/>
            </a:schemeClr>
          </a:solidFill>
        </p:spPr>
        <p:txBody>
          <a:bodyPr>
            <a:normAutofit/>
          </a:bodyPr>
          <a:lstStyle/>
          <a:p>
            <a:r>
              <a:rPr lang="es-ES" dirty="0"/>
              <a:t>MEJORA </a:t>
            </a:r>
            <a:r>
              <a:rPr lang="es-ES" dirty="0" smtClean="0"/>
              <a:t>PROGRESIVA</a:t>
            </a:r>
            <a:endParaRPr lang="es-ES_tradnl" dirty="0"/>
          </a:p>
        </p:txBody>
      </p:sp>
      <p:sp>
        <p:nvSpPr>
          <p:cNvPr id="3" name="2 Marcador de contenido"/>
          <p:cNvSpPr>
            <a:spLocks noGrp="1"/>
          </p:cNvSpPr>
          <p:nvPr>
            <p:ph idx="1"/>
          </p:nvPr>
        </p:nvSpPr>
        <p:spPr>
          <a:solidFill>
            <a:schemeClr val="accent4">
              <a:lumMod val="20000"/>
              <a:lumOff val="80000"/>
            </a:schemeClr>
          </a:solidFill>
        </p:spPr>
        <p:txBody>
          <a:bodyPr>
            <a:normAutofit fontScale="85000" lnSpcReduction="20000"/>
          </a:bodyPr>
          <a:lstStyle/>
          <a:p>
            <a:r>
              <a:rPr lang="es-ES" dirty="0" smtClean="0"/>
              <a:t>Esto </a:t>
            </a:r>
            <a:r>
              <a:rPr lang="es-ES" dirty="0"/>
              <a:t>no significa que deba hacer que su sitio web sea simple y aburrido, sin ningún tipo de inconvenientes. </a:t>
            </a:r>
            <a:endParaRPr lang="es-ES" dirty="0" smtClean="0"/>
          </a:p>
          <a:p>
            <a:r>
              <a:rPr lang="es-ES" dirty="0" smtClean="0"/>
              <a:t>Simplemente </a:t>
            </a:r>
            <a:r>
              <a:rPr lang="es-ES" dirty="0"/>
              <a:t>significa que </a:t>
            </a:r>
            <a:r>
              <a:rPr lang="es-ES" b="1" dirty="0">
                <a:solidFill>
                  <a:srgbClr val="FF0000"/>
                </a:solidFill>
              </a:rPr>
              <a:t>debe comenzar con el sitio más simple posible, asegurarse de que funcione y luego agregar las campanas y silbatos además de eso</a:t>
            </a:r>
            <a:r>
              <a:rPr lang="es-ES" dirty="0"/>
              <a:t>. </a:t>
            </a:r>
            <a:endParaRPr lang="es-ES" dirty="0" smtClean="0"/>
          </a:p>
          <a:p>
            <a:r>
              <a:rPr lang="es-ES" dirty="0" smtClean="0"/>
              <a:t>No </a:t>
            </a:r>
            <a:r>
              <a:rPr lang="es-ES" dirty="0"/>
              <a:t>estás "diseñando para el mínimo común denominador", que es una crítica frecuente de la mejora progresiva; </a:t>
            </a:r>
            <a:r>
              <a:rPr lang="es-ES" dirty="0" smtClean="0"/>
              <a:t>comienza simplemente pero </a:t>
            </a:r>
            <a:r>
              <a:rPr lang="es-ES" dirty="0"/>
              <a:t>luego diseñas para todos.</a:t>
            </a:r>
            <a:endParaRPr lang="es-ES_tradnl" dirty="0"/>
          </a:p>
        </p:txBody>
      </p:sp>
    </p:spTree>
    <p:extLst>
      <p:ext uri="{BB962C8B-B14F-4D97-AF65-F5344CB8AC3E}">
        <p14:creationId xmlns:p14="http://schemas.microsoft.com/office/powerpoint/2010/main" val="1287283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solidFill>
            <a:schemeClr val="accent6">
              <a:lumMod val="20000"/>
              <a:lumOff val="80000"/>
            </a:schemeClr>
          </a:solidFill>
        </p:spPr>
        <p:txBody>
          <a:bodyPr/>
          <a:lstStyle/>
          <a:p>
            <a:r>
              <a:rPr lang="es-ES_tradnl" dirty="0" smtClean="0"/>
              <a:t>Media </a:t>
            </a:r>
            <a:r>
              <a:rPr lang="es-ES_tradnl" dirty="0" err="1" smtClean="0"/>
              <a:t>queries</a:t>
            </a:r>
            <a:endParaRPr lang="es-ES_tradnl" dirty="0"/>
          </a:p>
        </p:txBody>
      </p:sp>
      <p:sp>
        <p:nvSpPr>
          <p:cNvPr id="3" name="2 Subtítulo"/>
          <p:cNvSpPr>
            <a:spLocks noGrp="1"/>
          </p:cNvSpPr>
          <p:nvPr>
            <p:ph type="subTitle" idx="1"/>
          </p:nvPr>
        </p:nvSpPr>
        <p:spPr>
          <a:solidFill>
            <a:schemeClr val="accent6">
              <a:lumMod val="20000"/>
              <a:lumOff val="80000"/>
            </a:schemeClr>
          </a:solidFill>
        </p:spPr>
        <p:txBody>
          <a:bodyPr>
            <a:normAutofit/>
          </a:bodyPr>
          <a:lstStyle/>
          <a:p>
            <a:r>
              <a:rPr lang="es-ES_tradnl" dirty="0" err="1" smtClean="0"/>
              <a:t>Breakpoints</a:t>
            </a:r>
            <a:endParaRPr lang="es-ES_tradnl" dirty="0"/>
          </a:p>
        </p:txBody>
      </p:sp>
    </p:spTree>
    <p:extLst>
      <p:ext uri="{BB962C8B-B14F-4D97-AF65-F5344CB8AC3E}">
        <p14:creationId xmlns:p14="http://schemas.microsoft.com/office/powerpoint/2010/main" val="1330934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DISEÑANDO </a:t>
            </a:r>
            <a:r>
              <a:rPr lang="es-ES" dirty="0" smtClean="0"/>
              <a:t>CON Cuadrículas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85000" lnSpcReduction="10000"/>
          </a:bodyPr>
          <a:lstStyle/>
          <a:p>
            <a:r>
              <a:rPr lang="es-ES" dirty="0" smtClean="0"/>
              <a:t>Vamos </a:t>
            </a:r>
            <a:r>
              <a:rPr lang="es-ES" dirty="0"/>
              <a:t>a dar un paso atrás de los aspectos técnicos por un segundo y hablar sobre cómo decide dónde va todo en la página.</a:t>
            </a:r>
          </a:p>
          <a:p>
            <a:r>
              <a:rPr lang="es-ES" dirty="0"/>
              <a:t>Hay mucho más en el proceso de creación de un diseño, del que hablaremos </a:t>
            </a:r>
            <a:r>
              <a:rPr lang="es-ES" dirty="0" smtClean="0"/>
              <a:t>más adelante, </a:t>
            </a:r>
            <a:r>
              <a:rPr lang="es-ES" dirty="0"/>
              <a:t>pero en este momento solo veremos los conceptos básicos de cómo se utilizan las cuadrículas y columnas para crear lo que ves en una web página</a:t>
            </a:r>
            <a:r>
              <a:rPr lang="es-ES" dirty="0" smtClean="0"/>
              <a:t>.</a:t>
            </a:r>
            <a:endParaRPr lang="es-ES" dirty="0"/>
          </a:p>
        </p:txBody>
      </p:sp>
    </p:spTree>
    <p:extLst>
      <p:ext uri="{BB962C8B-B14F-4D97-AF65-F5344CB8AC3E}">
        <p14:creationId xmlns:p14="http://schemas.microsoft.com/office/powerpoint/2010/main" val="353817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DISEÑANDO </a:t>
            </a:r>
            <a:r>
              <a:rPr lang="es-ES" dirty="0" smtClean="0"/>
              <a:t>CON Cuadrículas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92500" lnSpcReduction="10000"/>
          </a:bodyPr>
          <a:lstStyle/>
          <a:p>
            <a:r>
              <a:rPr lang="es-ES" dirty="0" smtClean="0"/>
              <a:t>Mientras </a:t>
            </a:r>
            <a:r>
              <a:rPr lang="es-ES" dirty="0"/>
              <a:t>está armando su diseño, debe pensar en cómo encajarán las piezas en la pantalla.</a:t>
            </a:r>
          </a:p>
          <a:p>
            <a:r>
              <a:rPr lang="es-ES" dirty="0"/>
              <a:t>El diseño receptivo a menudo se describe como involucrando "cuadrículas flexibles".</a:t>
            </a:r>
          </a:p>
          <a:p>
            <a:r>
              <a:rPr lang="es-ES" dirty="0"/>
              <a:t>Aunque la flexibilidad es inherente al diseño receptivo, las cuadrículas no son realmente necesarias.</a:t>
            </a:r>
            <a:endParaRPr lang="es-ES_tradnl" dirty="0"/>
          </a:p>
        </p:txBody>
      </p:sp>
    </p:spTree>
    <p:extLst>
      <p:ext uri="{BB962C8B-B14F-4D97-AF65-F5344CB8AC3E}">
        <p14:creationId xmlns:p14="http://schemas.microsoft.com/office/powerpoint/2010/main" val="3421149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DISEÑANDO </a:t>
            </a:r>
            <a:r>
              <a:rPr lang="es-ES" dirty="0" smtClean="0"/>
              <a:t>CON Cuadrículas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92500"/>
          </a:bodyPr>
          <a:lstStyle/>
          <a:p>
            <a:r>
              <a:rPr lang="es-ES" dirty="0"/>
              <a:t>Sin embargo, las cuadrículas son una parte clave de la creación de un sitio web bien diseñado.</a:t>
            </a:r>
          </a:p>
          <a:p>
            <a:r>
              <a:rPr lang="es-ES" dirty="0"/>
              <a:t>En su libro </a:t>
            </a:r>
            <a:r>
              <a:rPr lang="es-ES" dirty="0" err="1"/>
              <a:t>Ordering</a:t>
            </a:r>
            <a:r>
              <a:rPr lang="es-ES" dirty="0"/>
              <a:t> </a:t>
            </a:r>
            <a:r>
              <a:rPr lang="es-ES" dirty="0" err="1"/>
              <a:t>Disorder</a:t>
            </a:r>
            <a:r>
              <a:rPr lang="es-ES" dirty="0"/>
              <a:t>: </a:t>
            </a:r>
            <a:r>
              <a:rPr lang="es-ES" dirty="0" err="1"/>
              <a:t>Grid</a:t>
            </a:r>
            <a:r>
              <a:rPr lang="es-ES" dirty="0"/>
              <a:t> </a:t>
            </a:r>
            <a:r>
              <a:rPr lang="es-ES" dirty="0" err="1"/>
              <a:t>Principles</a:t>
            </a:r>
            <a:r>
              <a:rPr lang="es-ES" dirty="0"/>
              <a:t> </a:t>
            </a:r>
            <a:r>
              <a:rPr lang="es-ES" dirty="0" err="1"/>
              <a:t>for</a:t>
            </a:r>
            <a:r>
              <a:rPr lang="es-ES" dirty="0"/>
              <a:t> Web Design (New </a:t>
            </a:r>
            <a:r>
              <a:rPr lang="es-ES" dirty="0" err="1"/>
              <a:t>Riders</a:t>
            </a:r>
            <a:r>
              <a:rPr lang="es-ES" dirty="0"/>
              <a:t>), </a:t>
            </a:r>
            <a:r>
              <a:rPr lang="es-ES" dirty="0" err="1"/>
              <a:t>Khoi</a:t>
            </a:r>
            <a:r>
              <a:rPr lang="es-ES" dirty="0"/>
              <a:t> </a:t>
            </a:r>
            <a:r>
              <a:rPr lang="es-ES" dirty="0" err="1"/>
              <a:t>Vinh</a:t>
            </a:r>
            <a:r>
              <a:rPr lang="es-ES" dirty="0"/>
              <a:t> explica que el propósito de los diseños exitosos es "crear orden a partir del desorden". </a:t>
            </a:r>
            <a:endParaRPr lang="es-ES" dirty="0" smtClean="0"/>
          </a:p>
        </p:txBody>
      </p:sp>
    </p:spTree>
    <p:extLst>
      <p:ext uri="{BB962C8B-B14F-4D97-AF65-F5344CB8AC3E}">
        <p14:creationId xmlns:p14="http://schemas.microsoft.com/office/powerpoint/2010/main" val="817284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DISEÑANDO </a:t>
            </a:r>
            <a:r>
              <a:rPr lang="es-ES" dirty="0" smtClean="0"/>
              <a:t>CON Cuadrículas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lnSpcReduction="10000"/>
          </a:bodyPr>
          <a:lstStyle/>
          <a:p>
            <a:r>
              <a:rPr lang="es-ES" dirty="0" smtClean="0"/>
              <a:t>El </a:t>
            </a:r>
            <a:r>
              <a:rPr lang="es-ES" dirty="0"/>
              <a:t>uso de cuadrículas, en lugar de crear columnas al azar, le da a su página web "orden, continuidad y armonía", lo que la hace más atractiva visualmente y crea una experiencia más agradable para el usuario.</a:t>
            </a:r>
          </a:p>
          <a:p>
            <a:r>
              <a:rPr lang="es-ES" dirty="0"/>
              <a:t>La idea de diseñar con cuadrículas proviene del diseño gráfico. </a:t>
            </a:r>
            <a:endParaRPr lang="es-ES" dirty="0" smtClean="0"/>
          </a:p>
        </p:txBody>
      </p:sp>
    </p:spTree>
    <p:extLst>
      <p:ext uri="{BB962C8B-B14F-4D97-AF65-F5344CB8AC3E}">
        <p14:creationId xmlns:p14="http://schemas.microsoft.com/office/powerpoint/2010/main" val="2712303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DISEÑANDO </a:t>
            </a:r>
            <a:r>
              <a:rPr lang="es-ES" dirty="0" smtClean="0"/>
              <a:t>CON Cuadrículas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92500"/>
          </a:bodyPr>
          <a:lstStyle/>
          <a:p>
            <a:r>
              <a:rPr lang="es-ES" dirty="0" smtClean="0"/>
              <a:t>Una </a:t>
            </a:r>
            <a:r>
              <a:rPr lang="es-ES" dirty="0"/>
              <a:t>cuadrícula simplemente significa que el diseño está formado por múltiples columnas de igual ancho, con canales iguales (márgenes) entre ellas, y todo en la página se basa en esas columnas. </a:t>
            </a:r>
            <a:endParaRPr lang="es-ES" dirty="0" smtClean="0"/>
          </a:p>
          <a:p>
            <a:r>
              <a:rPr lang="es-ES" dirty="0" smtClean="0"/>
              <a:t>Por </a:t>
            </a:r>
            <a:r>
              <a:rPr lang="es-ES" dirty="0"/>
              <a:t>ejemplo, la Figura </a:t>
            </a:r>
            <a:r>
              <a:rPr lang="es-ES" dirty="0" smtClean="0"/>
              <a:t>siguiente </a:t>
            </a:r>
            <a:r>
              <a:rPr lang="es-ES" dirty="0"/>
              <a:t>es una cuadrícula tipográfica basada en cinco columnas.</a:t>
            </a:r>
            <a:endParaRPr lang="es-ES_trad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0"/>
            <a:ext cx="77312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794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a:t>DISEÑANDO </a:t>
            </a:r>
            <a:r>
              <a:rPr lang="es-ES" dirty="0" smtClean="0"/>
              <a:t>CON Cuadrículas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a:bodyPr>
          <a:lstStyle/>
          <a:p>
            <a:r>
              <a:rPr lang="es-ES" dirty="0"/>
              <a:t>Puede ver que solo porque la cuadrícula tiene cinco columnas de texto, eso no significa que todo el diseño se divida en cinco columnas. </a:t>
            </a:r>
            <a:endParaRPr lang="es-ES" dirty="0" smtClean="0"/>
          </a:p>
          <a:p>
            <a:r>
              <a:rPr lang="es-ES" dirty="0" smtClean="0"/>
              <a:t>Las </a:t>
            </a:r>
            <a:r>
              <a:rPr lang="es-ES" dirty="0"/>
              <a:t>columnas de la cuadrícula se pueden combinar para crear las "columnas" reales en el diseño.</a:t>
            </a:r>
            <a:endParaRPr lang="es-ES" dirty="0" smtClean="0"/>
          </a:p>
        </p:txBody>
      </p:sp>
    </p:spTree>
    <p:extLst>
      <p:ext uri="{BB962C8B-B14F-4D97-AF65-F5344CB8AC3E}">
        <p14:creationId xmlns:p14="http://schemas.microsoft.com/office/powerpoint/2010/main" val="3573882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smtClean="0"/>
              <a:t>Columnas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85000" lnSpcReduction="10000"/>
          </a:bodyPr>
          <a:lstStyle/>
          <a:p>
            <a:r>
              <a:rPr lang="es-ES" dirty="0"/>
              <a:t>Es bastante común usar cuadrículas de 12 columnas para sitios web, porque le da mucha flexibilidad: 12 es divisible por 2, 3, 4 y 6, por lo que su diseño puede incluir secciones que usen cualquiera de esos números de columnas, incluso todo en la misma página.</a:t>
            </a:r>
          </a:p>
          <a:p>
            <a:r>
              <a:rPr lang="es-ES" dirty="0"/>
              <a:t>Por ejemplo, el sitio web de </a:t>
            </a:r>
            <a:r>
              <a:rPr lang="es-ES" dirty="0" err="1"/>
              <a:t>Monocle</a:t>
            </a:r>
            <a:r>
              <a:rPr lang="es-ES" dirty="0"/>
              <a:t> que se muestra en la Figura </a:t>
            </a:r>
            <a:r>
              <a:rPr lang="es-ES" dirty="0" smtClean="0"/>
              <a:t>está </a:t>
            </a:r>
            <a:r>
              <a:rPr lang="es-ES" dirty="0"/>
              <a:t>construido en una cuadrícula de 12 columnas. </a:t>
            </a:r>
            <a:endParaRPr lang="es-ES" dirty="0" smtClean="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a:stretch/>
        </p:blipFill>
        <p:spPr bwMode="auto">
          <a:xfrm>
            <a:off x="4788024" y="-1"/>
            <a:ext cx="1224136" cy="5115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40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8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smtClean="0"/>
              <a:t>Columnas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lnSpcReduction="10000"/>
          </a:bodyPr>
          <a:lstStyle/>
          <a:p>
            <a:r>
              <a:rPr lang="es-ES" dirty="0" smtClean="0"/>
              <a:t>Puede </a:t>
            </a:r>
            <a:r>
              <a:rPr lang="es-ES" dirty="0"/>
              <a:t>ver que diferentes secciones de la página tienen diferentes números de columnas, pero las fracciones siempre suman 12.</a:t>
            </a:r>
          </a:p>
          <a:p>
            <a:r>
              <a:rPr lang="es-ES" dirty="0"/>
              <a:t>Por ejemplo, cuatro columnas iguales son 3/12 + 3/12 + 3/12 + 3/12, y tres columnas iguales son 4/12 + 4/12 + 4/12</a:t>
            </a:r>
            <a:r>
              <a:rPr lang="es-ES" dirty="0" smtClean="0"/>
              <a:t>.</a:t>
            </a:r>
            <a:endParaRPr lang="es-ES" dirty="0"/>
          </a:p>
        </p:txBody>
      </p:sp>
    </p:spTree>
    <p:extLst>
      <p:ext uri="{BB962C8B-B14F-4D97-AF65-F5344CB8AC3E}">
        <p14:creationId xmlns:p14="http://schemas.microsoft.com/office/powerpoint/2010/main" val="32022772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smtClean="0"/>
              <a:t>Columnas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92500" lnSpcReduction="20000"/>
          </a:bodyPr>
          <a:lstStyle/>
          <a:p>
            <a:r>
              <a:rPr lang="es-ES" dirty="0" smtClean="0"/>
              <a:t>Aunque </a:t>
            </a:r>
            <a:r>
              <a:rPr lang="es-ES" dirty="0"/>
              <a:t>hay diferentes columnas a medida que se desplaza hacia abajo en la página, se ve ordenada y coherente.</a:t>
            </a:r>
          </a:p>
          <a:p>
            <a:r>
              <a:rPr lang="es-ES" dirty="0"/>
              <a:t>Por supuesto, en un sitio receptivo, las cajas simplemente se pueden reorganizar en diferentes anchos de ventana de visualización, de modo que encajen en la misma cuadrícula o en una cuadrícula diferente</a:t>
            </a:r>
            <a:r>
              <a:rPr lang="es-ES" dirty="0" smtClean="0"/>
              <a:t>.</a:t>
            </a:r>
            <a:endParaRPr lang="es-ES" dirty="0"/>
          </a:p>
        </p:txBody>
      </p:sp>
    </p:spTree>
    <p:extLst>
      <p:ext uri="{BB962C8B-B14F-4D97-AF65-F5344CB8AC3E}">
        <p14:creationId xmlns:p14="http://schemas.microsoft.com/office/powerpoint/2010/main" val="1993521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smtClean="0"/>
              <a:t>Columnas …</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77500" lnSpcReduction="20000"/>
          </a:bodyPr>
          <a:lstStyle/>
          <a:p>
            <a:r>
              <a:rPr lang="es-ES" dirty="0" smtClean="0"/>
              <a:t>Compare </a:t>
            </a:r>
            <a:r>
              <a:rPr lang="es-ES" dirty="0"/>
              <a:t>la cohesión visual del sitio </a:t>
            </a:r>
            <a:r>
              <a:rPr lang="es-ES" dirty="0" err="1"/>
              <a:t>Monocle</a:t>
            </a:r>
            <a:r>
              <a:rPr lang="es-ES" dirty="0"/>
              <a:t> con un sitio como </a:t>
            </a:r>
            <a:r>
              <a:rPr lang="es-ES" dirty="0" err="1"/>
              <a:t>Yahoo</a:t>
            </a:r>
            <a:r>
              <a:rPr lang="es-ES" dirty="0"/>
              <a:t> !, como se ve en la </a:t>
            </a:r>
            <a:r>
              <a:rPr lang="es-ES" dirty="0" smtClean="0"/>
              <a:t>Figura, que </a:t>
            </a:r>
            <a:r>
              <a:rPr lang="es-ES" dirty="0"/>
              <a:t>tiene componentes de contenido que parecen haber sido reunidos al azar. </a:t>
            </a:r>
            <a:endParaRPr lang="es-ES" dirty="0" smtClean="0"/>
          </a:p>
          <a:p>
            <a:r>
              <a:rPr lang="es-ES" dirty="0" smtClean="0"/>
              <a:t>Agregué </a:t>
            </a:r>
            <a:r>
              <a:rPr lang="es-ES" dirty="0"/>
              <a:t>líneas en la página para mostrar las columnas en las diferentes secciones de la página.</a:t>
            </a:r>
          </a:p>
          <a:p>
            <a:r>
              <a:rPr lang="es-ES" dirty="0"/>
              <a:t>A medida que trabajemos en nuestro sitio de ejemplo más </a:t>
            </a:r>
            <a:r>
              <a:rPr lang="es-ES" dirty="0" smtClean="0"/>
              <a:t>adelante, </a:t>
            </a:r>
            <a:r>
              <a:rPr lang="es-ES" dirty="0"/>
              <a:t>utilizaremos una cuadrícula para determinar dónde deben ir nuestras columnas en la página.</a:t>
            </a:r>
            <a:endParaRPr lang="es-ES" dirty="0" smtClean="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b="52048"/>
          <a:stretch/>
        </p:blipFill>
        <p:spPr bwMode="auto">
          <a:xfrm>
            <a:off x="395536" y="-20191"/>
            <a:ext cx="2592288" cy="518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85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11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20000"/>
              <a:lumOff val="80000"/>
            </a:schemeClr>
          </a:solidFill>
        </p:spPr>
        <p:txBody>
          <a:bodyPr/>
          <a:lstStyle/>
          <a:p>
            <a:r>
              <a:rPr lang="es-ES_tradnl" dirty="0" err="1" smtClean="0"/>
              <a:t>Breakpoints</a:t>
            </a:r>
            <a:r>
              <a:rPr lang="es-ES_tradnl" dirty="0" smtClean="0"/>
              <a:t> …</a:t>
            </a:r>
            <a:endParaRPr lang="es-ES_tradnl" dirty="0"/>
          </a:p>
        </p:txBody>
      </p:sp>
      <p:sp>
        <p:nvSpPr>
          <p:cNvPr id="3" name="2 Subtítulo"/>
          <p:cNvSpPr>
            <a:spLocks noGrp="1"/>
          </p:cNvSpPr>
          <p:nvPr>
            <p:ph idx="1"/>
          </p:nvPr>
        </p:nvSpPr>
        <p:spPr>
          <a:solidFill>
            <a:schemeClr val="accent6">
              <a:lumMod val="20000"/>
              <a:lumOff val="80000"/>
            </a:schemeClr>
          </a:solidFill>
        </p:spPr>
        <p:txBody>
          <a:bodyPr>
            <a:normAutofit/>
          </a:bodyPr>
          <a:lstStyle/>
          <a:p>
            <a:r>
              <a:rPr lang="es-ES" dirty="0" smtClean="0"/>
              <a:t>Un </a:t>
            </a:r>
            <a:r>
              <a:rPr lang="es-ES" dirty="0"/>
              <a:t>concepto importante en el diseño receptivo son los puntos de interrupción.</a:t>
            </a:r>
          </a:p>
          <a:p>
            <a:r>
              <a:rPr lang="es-ES" dirty="0"/>
              <a:t>Un punto de interrupción es el punto en el que utiliza una consulta de medios para cambiar el diseño.</a:t>
            </a:r>
          </a:p>
          <a:p>
            <a:r>
              <a:rPr lang="es-ES" dirty="0"/>
              <a:t>Divide su diseño en dos (o más) variaciones</a:t>
            </a:r>
            <a:r>
              <a:rPr lang="es-ES" dirty="0" smtClean="0"/>
              <a:t>.</a:t>
            </a:r>
            <a:endParaRPr lang="es-ES" dirty="0"/>
          </a:p>
        </p:txBody>
      </p:sp>
    </p:spTree>
    <p:extLst>
      <p:ext uri="{BB962C8B-B14F-4D97-AF65-F5344CB8AC3E}">
        <p14:creationId xmlns:p14="http://schemas.microsoft.com/office/powerpoint/2010/main" val="284258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20000"/>
              <a:lumOff val="80000"/>
            </a:schemeClr>
          </a:solidFill>
        </p:spPr>
        <p:txBody>
          <a:bodyPr>
            <a:normAutofit/>
          </a:bodyPr>
          <a:lstStyle/>
          <a:p>
            <a:r>
              <a:rPr lang="es-ES" dirty="0" smtClean="0"/>
              <a:t>NOTA</a:t>
            </a:r>
            <a:endParaRPr lang="es-ES_tradnl" dirty="0"/>
          </a:p>
        </p:txBody>
      </p:sp>
      <p:sp>
        <p:nvSpPr>
          <p:cNvPr id="3" name="2 Marcador de contenido"/>
          <p:cNvSpPr>
            <a:spLocks noGrp="1"/>
          </p:cNvSpPr>
          <p:nvPr>
            <p:ph idx="1"/>
          </p:nvPr>
        </p:nvSpPr>
        <p:spPr>
          <a:solidFill>
            <a:schemeClr val="accent3">
              <a:lumMod val="20000"/>
              <a:lumOff val="80000"/>
            </a:schemeClr>
          </a:solidFill>
        </p:spPr>
        <p:txBody>
          <a:bodyPr>
            <a:normAutofit fontScale="85000" lnSpcReduction="10000"/>
          </a:bodyPr>
          <a:lstStyle/>
          <a:p>
            <a:r>
              <a:rPr lang="es-ES" dirty="0" smtClean="0"/>
              <a:t>Para </a:t>
            </a:r>
            <a:r>
              <a:rPr lang="es-ES" dirty="0"/>
              <a:t>obtener más información sobre cómo funcionan las cuadrículas en los sitios receptivos, consulte "No sobrepasar las cuadrículas" de Chris </a:t>
            </a:r>
            <a:r>
              <a:rPr lang="es-ES" dirty="0" err="1"/>
              <a:t>Coyier</a:t>
            </a:r>
            <a:r>
              <a:rPr lang="es-ES" dirty="0"/>
              <a:t> (</a:t>
            </a:r>
            <a:r>
              <a:rPr lang="es-ES" dirty="0">
                <a:hlinkClick r:id="rId2"/>
              </a:rPr>
              <a:t>http://css-tricks.com/dont-overthink-it-grids</a:t>
            </a:r>
            <a:r>
              <a:rPr lang="es-ES" dirty="0" smtClean="0">
                <a:hlinkClick r:id="rId2"/>
              </a:rPr>
              <a:t>/</a:t>
            </a:r>
            <a:r>
              <a:rPr lang="es-ES" dirty="0" smtClean="0"/>
              <a:t>) </a:t>
            </a:r>
            <a:r>
              <a:rPr lang="es-ES" dirty="0"/>
              <a:t>en CSS-</a:t>
            </a:r>
            <a:r>
              <a:rPr lang="es-ES" dirty="0" err="1"/>
              <a:t>Tricks</a:t>
            </a:r>
            <a:r>
              <a:rPr lang="es-ES" dirty="0"/>
              <a:t>.</a:t>
            </a:r>
          </a:p>
          <a:p>
            <a:r>
              <a:rPr lang="es-ES" dirty="0"/>
              <a:t>Si desea profundizar en la teoría y la metodología del diseño basado en cuadrículas, lea el Desorden de pedidos de </a:t>
            </a:r>
            <a:r>
              <a:rPr lang="es-ES" dirty="0" err="1"/>
              <a:t>Khoi</a:t>
            </a:r>
            <a:r>
              <a:rPr lang="es-ES" dirty="0"/>
              <a:t> </a:t>
            </a:r>
            <a:r>
              <a:rPr lang="es-ES" dirty="0" err="1"/>
              <a:t>Vinh</a:t>
            </a:r>
            <a:r>
              <a:rPr lang="es-ES" dirty="0"/>
              <a:t>: Principios de cuadrícula para diseño web (</a:t>
            </a:r>
            <a:r>
              <a:rPr lang="es-ES" dirty="0">
                <a:hlinkClick r:id="rId3"/>
              </a:rPr>
              <a:t>http://grids.subtraction.com</a:t>
            </a:r>
            <a:r>
              <a:rPr lang="es-ES" dirty="0" smtClean="0">
                <a:hlinkClick r:id="rId3"/>
              </a:rPr>
              <a:t>/</a:t>
            </a:r>
            <a:r>
              <a:rPr lang="es-ES" dirty="0" smtClean="0"/>
              <a:t>).</a:t>
            </a:r>
          </a:p>
        </p:txBody>
      </p:sp>
    </p:spTree>
    <p:extLst>
      <p:ext uri="{BB962C8B-B14F-4D97-AF65-F5344CB8AC3E}">
        <p14:creationId xmlns:p14="http://schemas.microsoft.com/office/powerpoint/2010/main" val="39707492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3 Elipse"/>
          <p:cNvSpPr/>
          <p:nvPr/>
        </p:nvSpPr>
        <p:spPr>
          <a:xfrm>
            <a:off x="1691680" y="3075806"/>
            <a:ext cx="1512168" cy="151216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4 Elipse"/>
          <p:cNvSpPr/>
          <p:nvPr/>
        </p:nvSpPr>
        <p:spPr>
          <a:xfrm>
            <a:off x="1691680" y="3068935"/>
            <a:ext cx="1512168"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DISEÑO PARA PANTALLAS PEQUEÑAS </a:t>
            </a:r>
            <a:r>
              <a:rPr lang="es-ES" sz="2800" dirty="0" smtClean="0"/>
              <a:t>PRIMERO …</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77500" lnSpcReduction="20000"/>
          </a:bodyPr>
          <a:lstStyle/>
          <a:p>
            <a:r>
              <a:rPr lang="es-ES" dirty="0" smtClean="0"/>
              <a:t>Cuando </a:t>
            </a:r>
            <a:r>
              <a:rPr lang="es-ES" dirty="0"/>
              <a:t>trabaje con consultas de medios para cambiar el diseño de su sitio en diferentes anchos de página, generalmente trabajará desde una dirección u otra, ya sea haciendo su diseño predeterminado para el ancho más estrecho y luego agregando consultas de medios para vistas más amplias , o comenzando con el ancho más ancho y agregando consultas de medios para anchos de ventana más pequeños.</a:t>
            </a:r>
          </a:p>
          <a:p>
            <a:r>
              <a:rPr lang="es-ES" dirty="0"/>
              <a:t>En general, funciona mejor diseñar primero para pantallas pequeñas. </a:t>
            </a:r>
            <a:endParaRPr lang="es-ES" dirty="0" smtClean="0"/>
          </a:p>
        </p:txBody>
      </p:sp>
    </p:spTree>
    <p:extLst>
      <p:ext uri="{BB962C8B-B14F-4D97-AF65-F5344CB8AC3E}">
        <p14:creationId xmlns:p14="http://schemas.microsoft.com/office/powerpoint/2010/main" val="354147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800"/>
                                        <p:tgtEl>
                                          <p:spTgt spid="5"/>
                                        </p:tgtEl>
                                      </p:cBhvr>
                                    </p:animEffect>
                                  </p:childTnLst>
                                </p:cTn>
                              </p:par>
                              <p:par>
                                <p:cTn id="8" presetID="10" presetClass="exit" presetSubtype="0" fill="hold" grpId="2" nodeType="withEffect">
                                  <p:stCondLst>
                                    <p:cond delay="2700"/>
                                  </p:stCondLst>
                                  <p:childTnLst>
                                    <p:animEffect transition="out" filter="fade">
                                      <p:cBhvr>
                                        <p:cTn id="9" dur="5500"/>
                                        <p:tgtEl>
                                          <p:spTgt spid="5"/>
                                        </p:tgtEl>
                                      </p:cBhvr>
                                    </p:animEffect>
                                    <p:set>
                                      <p:cBhvr>
                                        <p:cTn id="10" dur="1" fill="hold">
                                          <p:stCondLst>
                                            <p:cond delay="5499"/>
                                          </p:stCondLst>
                                        </p:cTn>
                                        <p:tgtEl>
                                          <p:spTgt spid="5"/>
                                        </p:tgtEl>
                                        <p:attrNameLst>
                                          <p:attrName>style.visibility</p:attrName>
                                        </p:attrNameLst>
                                      </p:cBhvr>
                                      <p:to>
                                        <p:strVal val="hidden"/>
                                      </p:to>
                                    </p:set>
                                  </p:childTnLst>
                                </p:cTn>
                              </p:par>
                              <p:par>
                                <p:cTn id="11" presetID="10" presetClass="entr" presetSubtype="0" fill="hold" grpId="0" nodeType="withEffect">
                                  <p:stCondLst>
                                    <p:cond delay="55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42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bg/>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2" animBg="1"/>
      <p:bldP spid="2" grpId="0" animBg="1"/>
      <p:bldP spid="3"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3 Elipse"/>
          <p:cNvSpPr/>
          <p:nvPr/>
        </p:nvSpPr>
        <p:spPr>
          <a:xfrm>
            <a:off x="1691680" y="3075806"/>
            <a:ext cx="1512168" cy="151216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4 Elipse"/>
          <p:cNvSpPr/>
          <p:nvPr/>
        </p:nvSpPr>
        <p:spPr>
          <a:xfrm>
            <a:off x="1691680" y="3068935"/>
            <a:ext cx="1512168"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DISEÑO PARA PANTALLAS PEQUEÑAS </a:t>
            </a:r>
            <a:r>
              <a:rPr lang="es-ES" sz="2800" dirty="0" smtClean="0"/>
              <a:t>PRIMERO …</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85000" lnSpcReduction="10000"/>
          </a:bodyPr>
          <a:lstStyle/>
          <a:p>
            <a:r>
              <a:rPr lang="es-ES" dirty="0" smtClean="0"/>
              <a:t>Aunque </a:t>
            </a:r>
            <a:r>
              <a:rPr lang="es-ES" dirty="0"/>
              <a:t>probablemente se sienta más cómodo trabajando con diseños de sitios web del tamaño de una computadora de escritorio, es mucho más fácil comenzar su diseño con el ancho de pantalla más estrecho, lo que lo obliga a centrarse en el contenido y solo incluye lo que realmente necesita.</a:t>
            </a:r>
          </a:p>
          <a:p>
            <a:r>
              <a:rPr lang="es-ES" dirty="0"/>
              <a:t>Es mucho más fácil crear un diseño y luego hacerlo más grande de lo que es hacer un diseño más pequeño. </a:t>
            </a:r>
            <a:endParaRPr lang="es-ES" dirty="0" smtClean="0"/>
          </a:p>
        </p:txBody>
      </p:sp>
    </p:spTree>
    <p:extLst>
      <p:ext uri="{BB962C8B-B14F-4D97-AF65-F5344CB8AC3E}">
        <p14:creationId xmlns:p14="http://schemas.microsoft.com/office/powerpoint/2010/main" val="17093709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3 Elipse"/>
          <p:cNvSpPr/>
          <p:nvPr/>
        </p:nvSpPr>
        <p:spPr>
          <a:xfrm>
            <a:off x="1691680" y="3075806"/>
            <a:ext cx="1512168" cy="151216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4 Elipse"/>
          <p:cNvSpPr/>
          <p:nvPr/>
        </p:nvSpPr>
        <p:spPr>
          <a:xfrm>
            <a:off x="1691680" y="3068935"/>
            <a:ext cx="1512168"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DISEÑO PARA PANTALLAS PEQUEÑAS </a:t>
            </a:r>
            <a:r>
              <a:rPr lang="es-ES" sz="2800" dirty="0" smtClean="0"/>
              <a:t>PRIMERO …</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92500" lnSpcReduction="20000"/>
          </a:bodyPr>
          <a:lstStyle/>
          <a:p>
            <a:r>
              <a:rPr lang="es-ES" dirty="0" smtClean="0"/>
              <a:t>Una </a:t>
            </a:r>
            <a:r>
              <a:rPr lang="es-ES" dirty="0"/>
              <a:t>vez que haya creado un diseño agradable para una ventana gráfica estrecha, tendrá mucho espacio en anchos más amplios para mover las cosas y darles más espacio. </a:t>
            </a:r>
            <a:endParaRPr lang="es-ES" dirty="0" smtClean="0"/>
          </a:p>
          <a:p>
            <a:r>
              <a:rPr lang="es-ES" dirty="0" smtClean="0"/>
              <a:t>Pero </a:t>
            </a:r>
            <a:r>
              <a:rPr lang="es-ES" dirty="0"/>
              <a:t>si intenta tomar un sitio del tamaño de una computadora de escritorio y comprimir todo en una pantalla pequeña, bueno, la palabra clave es </a:t>
            </a:r>
            <a:r>
              <a:rPr lang="es-ES" sz="3900" dirty="0">
                <a:solidFill>
                  <a:srgbClr val="FF0000"/>
                </a:solidFill>
              </a:rPr>
              <a:t>"aplastar</a:t>
            </a:r>
            <a:r>
              <a:rPr lang="es-ES" sz="3900" dirty="0" smtClean="0">
                <a:solidFill>
                  <a:srgbClr val="FF0000"/>
                </a:solidFill>
              </a:rPr>
              <a:t>".</a:t>
            </a:r>
            <a:endParaRPr lang="es-ES" dirty="0">
              <a:solidFill>
                <a:srgbClr val="FF0000"/>
              </a:solidFill>
            </a:endParaRPr>
          </a:p>
        </p:txBody>
      </p:sp>
    </p:spTree>
    <p:extLst>
      <p:ext uri="{BB962C8B-B14F-4D97-AF65-F5344CB8AC3E}">
        <p14:creationId xmlns:p14="http://schemas.microsoft.com/office/powerpoint/2010/main" val="3967864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3 Elipse"/>
          <p:cNvSpPr/>
          <p:nvPr/>
        </p:nvSpPr>
        <p:spPr>
          <a:xfrm>
            <a:off x="1691680" y="3075806"/>
            <a:ext cx="1512168" cy="151216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4 Elipse"/>
          <p:cNvSpPr/>
          <p:nvPr/>
        </p:nvSpPr>
        <p:spPr>
          <a:xfrm>
            <a:off x="1691680" y="3068935"/>
            <a:ext cx="1512168"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1 Título"/>
          <p:cNvSpPr>
            <a:spLocks noGrp="1"/>
          </p:cNvSpPr>
          <p:nvPr>
            <p:ph type="title"/>
          </p:nvPr>
        </p:nvSpPr>
        <p:spPr>
          <a:solidFill>
            <a:schemeClr val="accent2">
              <a:lumMod val="20000"/>
              <a:lumOff val="80000"/>
            </a:schemeClr>
          </a:solidFill>
        </p:spPr>
        <p:txBody>
          <a:bodyPr>
            <a:noAutofit/>
          </a:bodyPr>
          <a:lstStyle/>
          <a:p>
            <a:r>
              <a:rPr lang="es-ES" sz="2800" dirty="0"/>
              <a:t>DISEÑO PARA PANTALLAS PEQUEÑAS </a:t>
            </a:r>
            <a:r>
              <a:rPr lang="es-ES" sz="2800" dirty="0" smtClean="0"/>
              <a:t>PRIMERO</a:t>
            </a:r>
            <a:endParaRPr lang="es-ES_tradnl" sz="2800" dirty="0"/>
          </a:p>
        </p:txBody>
      </p:sp>
      <p:sp>
        <p:nvSpPr>
          <p:cNvPr id="3" name="2 Marcador de contenido"/>
          <p:cNvSpPr>
            <a:spLocks noGrp="1"/>
          </p:cNvSpPr>
          <p:nvPr>
            <p:ph idx="1"/>
          </p:nvPr>
        </p:nvSpPr>
        <p:spPr>
          <a:solidFill>
            <a:schemeClr val="accent2">
              <a:lumMod val="20000"/>
              <a:lumOff val="80000"/>
            </a:schemeClr>
          </a:solidFill>
        </p:spPr>
        <p:txBody>
          <a:bodyPr>
            <a:normAutofit fontScale="92500" lnSpcReduction="20000"/>
          </a:bodyPr>
          <a:lstStyle/>
          <a:p>
            <a:r>
              <a:rPr lang="es-ES" dirty="0" smtClean="0"/>
              <a:t>Si </a:t>
            </a:r>
            <a:r>
              <a:rPr lang="es-ES" dirty="0"/>
              <a:t>observa dónde lo dejamos con nuestro sitio de </a:t>
            </a:r>
            <a:r>
              <a:rPr lang="es-ES" dirty="0" smtClean="0"/>
              <a:t>ejemplo, en la lección 4, </a:t>
            </a:r>
            <a:r>
              <a:rPr lang="es-ES" dirty="0"/>
              <a:t>verá que tenemos un diseño que funciona en todos los tamaños de pantalla, pero se ve mejor en pantallas estrechas como las de un teléfono móvil (</a:t>
            </a:r>
            <a:r>
              <a:rPr lang="es-ES" dirty="0" smtClean="0"/>
              <a:t>Figura) </a:t>
            </a:r>
            <a:r>
              <a:rPr lang="es-ES" dirty="0"/>
              <a:t>.</a:t>
            </a:r>
          </a:p>
          <a:p>
            <a:r>
              <a:rPr lang="es-ES" dirty="0"/>
              <a:t>Tomaremos este diseño y agregaremos consultas de medios para que se vea bien en todos los tamaños de pantalla.</a:t>
            </a:r>
            <a:endParaRPr lang="es-ES_tradnl"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23478"/>
            <a:ext cx="2466975"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918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8592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20000"/>
              <a:lumOff val="80000"/>
            </a:schemeClr>
          </a:solidFill>
        </p:spPr>
        <p:txBody>
          <a:bodyPr/>
          <a:lstStyle/>
          <a:p>
            <a:r>
              <a:rPr lang="es-ES_tradnl" dirty="0" err="1" smtClean="0"/>
              <a:t>Breakpoints</a:t>
            </a:r>
            <a:r>
              <a:rPr lang="es-ES_tradnl" dirty="0" smtClean="0"/>
              <a:t> …</a:t>
            </a:r>
            <a:endParaRPr lang="es-ES_tradnl" dirty="0"/>
          </a:p>
        </p:txBody>
      </p:sp>
      <p:sp>
        <p:nvSpPr>
          <p:cNvPr id="3" name="2 Subtítulo"/>
          <p:cNvSpPr>
            <a:spLocks noGrp="1"/>
          </p:cNvSpPr>
          <p:nvPr>
            <p:ph idx="1"/>
          </p:nvPr>
        </p:nvSpPr>
        <p:spPr>
          <a:solidFill>
            <a:schemeClr val="accent6">
              <a:lumMod val="20000"/>
              <a:lumOff val="80000"/>
            </a:schemeClr>
          </a:solidFill>
        </p:spPr>
        <p:txBody>
          <a:bodyPr>
            <a:normAutofit fontScale="77500" lnSpcReduction="20000"/>
          </a:bodyPr>
          <a:lstStyle/>
          <a:p>
            <a:r>
              <a:rPr lang="es-ES" dirty="0" smtClean="0"/>
              <a:t>A </a:t>
            </a:r>
            <a:r>
              <a:rPr lang="es-ES" dirty="0"/>
              <a:t>veces es un cambio muy visible, como el número de columnas (por ejemplo, cambiar de una columna a dos columnas a 40 </a:t>
            </a:r>
            <a:r>
              <a:rPr lang="es-ES" dirty="0" err="1"/>
              <a:t>ems</a:t>
            </a:r>
            <a:r>
              <a:rPr lang="es-ES" dirty="0"/>
              <a:t>).</a:t>
            </a:r>
          </a:p>
          <a:p>
            <a:r>
              <a:rPr lang="es-ES" dirty="0"/>
              <a:t>Pero otras veces es un cambio muy sutil, como cambiar ligeramente el tamaño del texto para que se ajuste mejor.</a:t>
            </a:r>
          </a:p>
          <a:p>
            <a:r>
              <a:rPr lang="es-ES" dirty="0"/>
              <a:t>Una buena manera de pensarlo es imaginar una fila de todos los tamaños de pantalla posibles, con las pantallas más pequeñas en un extremo y las pantallas más anchas en el otro extremo.</a:t>
            </a:r>
            <a:endParaRPr lang="es-ES_trad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40" y="1779662"/>
            <a:ext cx="8900921" cy="15841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1624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4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6">
              <a:lumMod val="20000"/>
              <a:lumOff val="80000"/>
            </a:schemeClr>
          </a:solidFill>
        </p:spPr>
        <p:txBody>
          <a:bodyPr/>
          <a:lstStyle/>
          <a:p>
            <a:r>
              <a:rPr lang="es-ES_tradnl" dirty="0" err="1" smtClean="0"/>
              <a:t>Breakpoints</a:t>
            </a:r>
            <a:endParaRPr lang="es-ES_tradnl" dirty="0"/>
          </a:p>
        </p:txBody>
      </p:sp>
      <p:sp>
        <p:nvSpPr>
          <p:cNvPr id="3" name="2 Subtítulo"/>
          <p:cNvSpPr>
            <a:spLocks noGrp="1"/>
          </p:cNvSpPr>
          <p:nvPr>
            <p:ph idx="1"/>
          </p:nvPr>
        </p:nvSpPr>
        <p:spPr>
          <a:solidFill>
            <a:schemeClr val="accent6">
              <a:lumMod val="20000"/>
              <a:lumOff val="80000"/>
            </a:schemeClr>
          </a:solidFill>
        </p:spPr>
        <p:txBody>
          <a:bodyPr>
            <a:normAutofit fontScale="70000" lnSpcReduction="20000"/>
          </a:bodyPr>
          <a:lstStyle/>
          <a:p>
            <a:r>
              <a:rPr lang="es-ES" dirty="0"/>
              <a:t>Aprendiste anteriormente </a:t>
            </a:r>
            <a:r>
              <a:rPr lang="es-ES" dirty="0" smtClean="0"/>
              <a:t>que </a:t>
            </a:r>
            <a:r>
              <a:rPr lang="es-ES" dirty="0"/>
              <a:t>las consultas de medios se pueden usar para todo tipo de cosas: ancho de ventana, altura, orientación, relación de aspecto e incluso si la pantalla está en color o no.</a:t>
            </a:r>
          </a:p>
          <a:p>
            <a:r>
              <a:rPr lang="es-ES" i="1" dirty="0">
                <a:solidFill>
                  <a:srgbClr val="FF0000"/>
                </a:solidFill>
                <a:effectLst>
                  <a:glow rad="101600">
                    <a:schemeClr val="bg2">
                      <a:lumMod val="75000"/>
                      <a:alpha val="60000"/>
                    </a:schemeClr>
                  </a:glow>
                </a:effectLst>
              </a:rPr>
              <a:t>Pero debido a que el ancho es la única característica de medios que actualmente es compatible con la mayoría de los navegadores, es esencialmente la única característica de medios que se está utilizando en el diseño receptivo en este momento</a:t>
            </a:r>
            <a:r>
              <a:rPr lang="es-ES" dirty="0"/>
              <a:t>. </a:t>
            </a:r>
            <a:endParaRPr lang="es-ES" dirty="0" smtClean="0"/>
          </a:p>
          <a:p>
            <a:r>
              <a:rPr lang="es-ES" dirty="0" smtClean="0"/>
              <a:t>Por </a:t>
            </a:r>
            <a:r>
              <a:rPr lang="es-ES" dirty="0"/>
              <a:t>lo tanto, </a:t>
            </a:r>
            <a:r>
              <a:rPr lang="es-ES" dirty="0" smtClean="0"/>
              <a:t>nos centraremos </a:t>
            </a:r>
            <a:r>
              <a:rPr lang="es-ES" dirty="0"/>
              <a:t>en usar solo consultas de medios para la propiedad </a:t>
            </a:r>
            <a:r>
              <a:rPr lang="es-ES" dirty="0" err="1" smtClean="0"/>
              <a:t>width</a:t>
            </a:r>
            <a:r>
              <a:rPr lang="es-ES" dirty="0" smtClean="0"/>
              <a:t>.</a:t>
            </a:r>
            <a:endParaRPr lang="es-ES_tradnl" dirty="0"/>
          </a:p>
        </p:txBody>
      </p:sp>
    </p:spTree>
    <p:extLst>
      <p:ext uri="{BB962C8B-B14F-4D97-AF65-F5344CB8AC3E}">
        <p14:creationId xmlns:p14="http://schemas.microsoft.com/office/powerpoint/2010/main" val="3453630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lstStyle/>
          <a:p>
            <a:r>
              <a:rPr lang="es-ES_tradnl" dirty="0" smtClean="0"/>
              <a:t>Rangos de diseño …</a:t>
            </a:r>
            <a:endParaRPr lang="es-ES_tradnl" dirty="0"/>
          </a:p>
        </p:txBody>
      </p:sp>
      <p:sp>
        <p:nvSpPr>
          <p:cNvPr id="3" name="2 Subtítulo"/>
          <p:cNvSpPr>
            <a:spLocks noGrp="1"/>
          </p:cNvSpPr>
          <p:nvPr>
            <p:ph idx="1"/>
          </p:nvPr>
        </p:nvSpPr>
        <p:spPr>
          <a:solidFill>
            <a:schemeClr val="accent5">
              <a:lumMod val="20000"/>
              <a:lumOff val="80000"/>
            </a:schemeClr>
          </a:solidFill>
        </p:spPr>
        <p:txBody>
          <a:bodyPr>
            <a:normAutofit fontScale="85000" lnSpcReduction="20000"/>
          </a:bodyPr>
          <a:lstStyle/>
          <a:p>
            <a:r>
              <a:rPr lang="es-ES" dirty="0"/>
              <a:t>A medida que creamos sitios web receptivos, tendemos a centrarnos en los puntos de interrupción, porque esos son los números que estamos agregando a nuestro CSS, y esos son los puntos donde algo está sucediendo.</a:t>
            </a:r>
          </a:p>
          <a:p>
            <a:r>
              <a:rPr lang="es-ES" dirty="0"/>
              <a:t>Pero </a:t>
            </a:r>
            <a:r>
              <a:rPr lang="es-ES" dirty="0" smtClean="0"/>
              <a:t>aun siendo tan </a:t>
            </a:r>
            <a:r>
              <a:rPr lang="es-ES" dirty="0"/>
              <a:t>importantes como esos puntos son, son solo una pequeña parte de la imagen. </a:t>
            </a:r>
            <a:endParaRPr lang="es-ES" dirty="0" smtClean="0"/>
          </a:p>
          <a:p>
            <a:r>
              <a:rPr lang="es-ES" dirty="0" smtClean="0"/>
              <a:t>El </a:t>
            </a:r>
            <a:r>
              <a:rPr lang="es-ES" dirty="0"/>
              <a:t>diseño debe verse bien en cualquier ancho, no solo en ciertos puntos</a:t>
            </a:r>
            <a:r>
              <a:rPr lang="es-ES" dirty="0" smtClean="0"/>
              <a:t>.</a:t>
            </a:r>
            <a:endParaRPr lang="es-ES" dirty="0"/>
          </a:p>
        </p:txBody>
      </p:sp>
    </p:spTree>
    <p:extLst>
      <p:ext uri="{BB962C8B-B14F-4D97-AF65-F5344CB8AC3E}">
        <p14:creationId xmlns:p14="http://schemas.microsoft.com/office/powerpoint/2010/main" val="112233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lstStyle/>
          <a:p>
            <a:r>
              <a:rPr lang="es-ES_tradnl" dirty="0" smtClean="0"/>
              <a:t>Rangos de diseño …</a:t>
            </a:r>
            <a:endParaRPr lang="es-ES_tradnl" dirty="0"/>
          </a:p>
        </p:txBody>
      </p:sp>
      <p:sp>
        <p:nvSpPr>
          <p:cNvPr id="3" name="2 Subtítulo"/>
          <p:cNvSpPr>
            <a:spLocks noGrp="1"/>
          </p:cNvSpPr>
          <p:nvPr>
            <p:ph idx="1"/>
          </p:nvPr>
        </p:nvSpPr>
        <p:spPr>
          <a:solidFill>
            <a:schemeClr val="accent5">
              <a:lumMod val="20000"/>
              <a:lumOff val="80000"/>
            </a:schemeClr>
          </a:solidFill>
        </p:spPr>
        <p:txBody>
          <a:bodyPr>
            <a:normAutofit/>
          </a:bodyPr>
          <a:lstStyle/>
          <a:p>
            <a:r>
              <a:rPr lang="es-ES" dirty="0" smtClean="0"/>
              <a:t>Un </a:t>
            </a:r>
            <a:r>
              <a:rPr lang="es-ES" dirty="0"/>
              <a:t>rango de diseño, entonces, es el rango de tamaños de pantalla a cada lado de la línea.</a:t>
            </a:r>
          </a:p>
          <a:p>
            <a:r>
              <a:rPr lang="es-ES" dirty="0"/>
              <a:t>Cada rango de diseño obtiene una variación diferente del diseño</a:t>
            </a:r>
            <a:r>
              <a:rPr lang="es-ES" dirty="0" smtClean="0"/>
              <a:t>.</a:t>
            </a:r>
            <a:endParaRPr lang="es-ES" dirty="0"/>
          </a:p>
        </p:txBody>
      </p:sp>
    </p:spTree>
    <p:extLst>
      <p:ext uri="{BB962C8B-B14F-4D97-AF65-F5344CB8AC3E}">
        <p14:creationId xmlns:p14="http://schemas.microsoft.com/office/powerpoint/2010/main" val="1336421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lstStyle/>
          <a:p>
            <a:r>
              <a:rPr lang="es-ES_tradnl" dirty="0" smtClean="0"/>
              <a:t>Rangos de diseño …</a:t>
            </a:r>
            <a:endParaRPr lang="es-ES_tradnl" dirty="0"/>
          </a:p>
        </p:txBody>
      </p:sp>
      <p:sp>
        <p:nvSpPr>
          <p:cNvPr id="3" name="2 Subtítulo"/>
          <p:cNvSpPr>
            <a:spLocks noGrp="1"/>
          </p:cNvSpPr>
          <p:nvPr>
            <p:ph idx="1"/>
          </p:nvPr>
        </p:nvSpPr>
        <p:spPr>
          <a:solidFill>
            <a:schemeClr val="accent5">
              <a:lumMod val="20000"/>
              <a:lumOff val="80000"/>
            </a:schemeClr>
          </a:solidFill>
        </p:spPr>
        <p:txBody>
          <a:bodyPr>
            <a:normAutofit/>
          </a:bodyPr>
          <a:lstStyle/>
          <a:p>
            <a:r>
              <a:rPr lang="es-ES" dirty="0" smtClean="0"/>
              <a:t>En </a:t>
            </a:r>
            <a:r>
              <a:rPr lang="es-ES" dirty="0"/>
              <a:t>la siguiente sección, agregaremos una consulta de medios a nuestra página web que cambiará el diseño de una columna a dos columnas a 36 </a:t>
            </a:r>
            <a:r>
              <a:rPr lang="es-ES" dirty="0" err="1"/>
              <a:t>ems</a:t>
            </a:r>
            <a:r>
              <a:rPr lang="es-ES" dirty="0"/>
              <a:t>, dándonos dos rangos de diseño: 0–35 </a:t>
            </a:r>
            <a:r>
              <a:rPr lang="es-ES" dirty="0" err="1"/>
              <a:t>ems</a:t>
            </a:r>
            <a:r>
              <a:rPr lang="es-ES" dirty="0"/>
              <a:t>, como la Figura 5-3, y 36 -</a:t>
            </a:r>
            <a:r>
              <a:rPr lang="es-ES" dirty="0" err="1"/>
              <a:t>infinity</a:t>
            </a:r>
            <a:r>
              <a:rPr lang="es-ES" dirty="0"/>
              <a:t> </a:t>
            </a:r>
            <a:r>
              <a:rPr lang="es-ES" dirty="0" err="1"/>
              <a:t>ems</a:t>
            </a:r>
            <a:r>
              <a:rPr lang="es-ES" dirty="0"/>
              <a:t>, como en la </a:t>
            </a:r>
            <a:r>
              <a:rPr lang="es-ES" dirty="0" smtClean="0"/>
              <a:t>Figura 5-4. </a:t>
            </a:r>
          </a:p>
          <a:p>
            <a:endParaRPr lang="es-ES_tradnl"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131590"/>
            <a:ext cx="8343327"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59" y="1923678"/>
            <a:ext cx="8496870" cy="143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36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31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37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lstStyle/>
          <a:p>
            <a:r>
              <a:rPr lang="es-ES_tradnl" dirty="0" smtClean="0"/>
              <a:t>Rangos de diseño …</a:t>
            </a:r>
            <a:endParaRPr lang="es-ES_tradnl" dirty="0"/>
          </a:p>
        </p:txBody>
      </p:sp>
      <p:sp>
        <p:nvSpPr>
          <p:cNvPr id="3" name="2 Subtítulo"/>
          <p:cNvSpPr>
            <a:spLocks noGrp="1"/>
          </p:cNvSpPr>
          <p:nvPr>
            <p:ph idx="1"/>
          </p:nvPr>
        </p:nvSpPr>
        <p:spPr>
          <a:solidFill>
            <a:schemeClr val="accent5">
              <a:lumMod val="20000"/>
              <a:lumOff val="80000"/>
            </a:schemeClr>
          </a:solidFill>
        </p:spPr>
        <p:txBody>
          <a:bodyPr>
            <a:normAutofit lnSpcReduction="10000"/>
          </a:bodyPr>
          <a:lstStyle/>
          <a:p>
            <a:r>
              <a:rPr lang="es-ES" dirty="0" smtClean="0"/>
              <a:t>En </a:t>
            </a:r>
            <a:r>
              <a:rPr lang="es-ES" dirty="0"/>
              <a:t>la práctica, solo diseñamos para pantallas tan pequeñas como 240 píxeles (generalmente unos 15 </a:t>
            </a:r>
            <a:r>
              <a:rPr lang="es-ES" dirty="0" err="1"/>
              <a:t>ems</a:t>
            </a:r>
            <a:r>
              <a:rPr lang="es-ES" dirty="0"/>
              <a:t>) de ancho y quizás tan grandes como 3,200 píxeles (aproximadamente 200 </a:t>
            </a:r>
            <a:r>
              <a:rPr lang="es-ES" dirty="0" err="1"/>
              <a:t>ems</a:t>
            </a:r>
            <a:r>
              <a:rPr lang="es-ES" dirty="0"/>
              <a:t>) de ancho, por lo que nuestros dos rangos de diseño serían 15–35 </a:t>
            </a:r>
            <a:r>
              <a:rPr lang="es-ES" dirty="0" err="1"/>
              <a:t>ems</a:t>
            </a:r>
            <a:r>
              <a:rPr lang="es-ES" dirty="0"/>
              <a:t> y 36–200 </a:t>
            </a:r>
            <a:r>
              <a:rPr lang="es-ES" dirty="0" err="1"/>
              <a:t>ems</a:t>
            </a:r>
            <a:r>
              <a:rPr lang="es-ES" dirty="0"/>
              <a:t>.</a:t>
            </a:r>
            <a:endParaRPr lang="es-ES_tradnl" dirty="0"/>
          </a:p>
        </p:txBody>
      </p:sp>
    </p:spTree>
    <p:extLst>
      <p:ext uri="{BB962C8B-B14F-4D97-AF65-F5344CB8AC3E}">
        <p14:creationId xmlns:p14="http://schemas.microsoft.com/office/powerpoint/2010/main" val="2358487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1956</Words>
  <Application>Microsoft Office PowerPoint</Application>
  <PresentationFormat>Presentación en pantalla (16:9)</PresentationFormat>
  <Paragraphs>101</Paragraphs>
  <Slides>35</Slides>
  <Notes>0</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Tema de Office</vt:lpstr>
      <vt:lpstr>Presentación de PowerPoint</vt:lpstr>
      <vt:lpstr>Media queries</vt:lpstr>
      <vt:lpstr>Breakpoints …</vt:lpstr>
      <vt:lpstr>Breakpoints …</vt:lpstr>
      <vt:lpstr>Breakpoints</vt:lpstr>
      <vt:lpstr>Rangos de diseño …</vt:lpstr>
      <vt:lpstr>Rangos de diseño …</vt:lpstr>
      <vt:lpstr>Rangos de diseño …</vt:lpstr>
      <vt:lpstr>Rangos de diseño …</vt:lpstr>
      <vt:lpstr>Rangos de diseño</vt:lpstr>
      <vt:lpstr>Diseñando Responsivamente …</vt:lpstr>
      <vt:lpstr>Presentación de PowerPoint</vt:lpstr>
      <vt:lpstr>MEJORA PROGRESIVA …</vt:lpstr>
      <vt:lpstr>MEJORA PROGRESIVA …</vt:lpstr>
      <vt:lpstr>MEJORA PROGRESIVA …</vt:lpstr>
      <vt:lpstr>MEJORA PROGRESIVA …</vt:lpstr>
      <vt:lpstr>MEJORA PROGRESIVA …</vt:lpstr>
      <vt:lpstr>MEJORA PROGRESIVA …</vt:lpstr>
      <vt:lpstr>MEJORA PROGRESIVA</vt:lpstr>
      <vt:lpstr>DISEÑANDO CON Cuadrículas …</vt:lpstr>
      <vt:lpstr>DISEÑANDO CON Cuadrículas …</vt:lpstr>
      <vt:lpstr>DISEÑANDO CON Cuadrículas …</vt:lpstr>
      <vt:lpstr>DISEÑANDO CON Cuadrículas …</vt:lpstr>
      <vt:lpstr>DISEÑANDO CON Cuadrículas …</vt:lpstr>
      <vt:lpstr>DISEÑANDO CON Cuadrículas …</vt:lpstr>
      <vt:lpstr>Columnas …</vt:lpstr>
      <vt:lpstr>Columnas …</vt:lpstr>
      <vt:lpstr>Columnas …</vt:lpstr>
      <vt:lpstr>Columnas …</vt:lpstr>
      <vt:lpstr>NOTA</vt:lpstr>
      <vt:lpstr>DISEÑO PARA PANTALLAS PEQUEÑAS PRIMERO …</vt:lpstr>
      <vt:lpstr>DISEÑO PARA PANTALLAS PEQUEÑAS PRIMERO …</vt:lpstr>
      <vt:lpstr>DISEÑO PARA PANTALLAS PEQUEÑAS PRIMERO …</vt:lpstr>
      <vt:lpstr>DISEÑO PARA PANTALLAS PEQUEÑAS PRIMERO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Arturo Linares Valverde</dc:creator>
  <cp:lastModifiedBy>Arturo</cp:lastModifiedBy>
  <cp:revision>35</cp:revision>
  <dcterms:created xsi:type="dcterms:W3CDTF">2020-06-24T13:39:21Z</dcterms:created>
  <dcterms:modified xsi:type="dcterms:W3CDTF">2020-06-25T01:33:35Z</dcterms:modified>
</cp:coreProperties>
</file>