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259" r:id="rId40"/>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7" d="100"/>
          <a:sy n="147" d="100"/>
        </p:scale>
        <p:origin x="-594"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1000"/>
            <a:lum/>
          </a:blip>
          <a:srcRect/>
          <a:stretch>
            <a:fillRect t="-17000" b="-17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24/06/2020</a:t>
            </a:fld>
            <a:endParaRPr lang="es-ES"/>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viljamis.github.io/mqte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131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lstStyle/>
          <a:p>
            <a:r>
              <a:rPr lang="es-ES_tradnl" dirty="0" smtClean="0"/>
              <a:t>Usando </a:t>
            </a:r>
            <a:r>
              <a:rPr lang="es-ES_tradnl" dirty="0" err="1" smtClean="0"/>
              <a:t>floats</a:t>
            </a:r>
            <a:r>
              <a:rPr lang="es-ES_tradnl" dirty="0" smtClean="0"/>
              <a:t> …</a:t>
            </a:r>
            <a:endParaRPr lang="es-ES_tradnl" dirty="0"/>
          </a:p>
        </p:txBody>
      </p:sp>
      <p:sp>
        <p:nvSpPr>
          <p:cNvPr id="3" name="2 Marcador de contenido"/>
          <p:cNvSpPr>
            <a:spLocks noGrp="1"/>
          </p:cNvSpPr>
          <p:nvPr>
            <p:ph idx="1"/>
          </p:nvPr>
        </p:nvSpPr>
        <p:spPr>
          <a:solidFill>
            <a:schemeClr val="bg2">
              <a:lumMod val="90000"/>
            </a:schemeClr>
          </a:solidFill>
        </p:spPr>
        <p:txBody>
          <a:bodyPr>
            <a:normAutofit/>
          </a:bodyPr>
          <a:lstStyle/>
          <a:p>
            <a:r>
              <a:rPr lang="es-ES" dirty="0"/>
              <a:t>Sin embargo, cuando agregamos eso al CSS, encontramos que no es del todo correcto, porque obtenemos lo que se ve en la </a:t>
            </a:r>
            <a:r>
              <a:rPr lang="es-ES" dirty="0" smtClean="0"/>
              <a:t>Figura.</a:t>
            </a:r>
            <a:endParaRPr lang="es-ES_tradnl"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2734592"/>
            <a:ext cx="2520280" cy="2250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8824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lstStyle/>
          <a:p>
            <a:r>
              <a:rPr lang="es-ES_tradnl" dirty="0" smtClean="0"/>
              <a:t>Usando </a:t>
            </a:r>
            <a:r>
              <a:rPr lang="es-ES_tradnl" dirty="0" err="1" smtClean="0"/>
              <a:t>floats</a:t>
            </a:r>
            <a:endParaRPr lang="es-ES_tradnl" dirty="0"/>
          </a:p>
        </p:txBody>
      </p:sp>
      <p:sp>
        <p:nvSpPr>
          <p:cNvPr id="3" name="2 Marcador de contenido"/>
          <p:cNvSpPr>
            <a:spLocks noGrp="1"/>
          </p:cNvSpPr>
          <p:nvPr>
            <p:ph idx="1"/>
          </p:nvPr>
        </p:nvSpPr>
        <p:spPr>
          <a:solidFill>
            <a:schemeClr val="bg2">
              <a:lumMod val="90000"/>
            </a:schemeClr>
          </a:solidFill>
        </p:spPr>
        <p:txBody>
          <a:bodyPr>
            <a:normAutofit fontScale="77500" lnSpcReduction="20000"/>
          </a:bodyPr>
          <a:lstStyle/>
          <a:p>
            <a:r>
              <a:rPr lang="es-ES" dirty="0"/>
              <a:t>El problema es que cuando flota un elemento de bloque, el ancho predeterminado de auto significa que el elemento será tan ancho como lo requiera el contenido.</a:t>
            </a:r>
          </a:p>
          <a:p>
            <a:r>
              <a:rPr lang="es-ES" dirty="0"/>
              <a:t>Para el artículo, hay suficiente texto para ocupar todo el ancho de la pantalla, por lo que sigue siendo tan ancho como antes. </a:t>
            </a:r>
            <a:endParaRPr lang="es-ES" dirty="0" smtClean="0"/>
          </a:p>
          <a:p>
            <a:r>
              <a:rPr lang="es-ES" dirty="0" smtClean="0"/>
              <a:t>Los </a:t>
            </a:r>
            <a:r>
              <a:rPr lang="es-ES" dirty="0"/>
              <a:t>enlaces relacionados, sin embargo, tienen un contenido estrecho, por lo que su ancho automático es muy estrecho.</a:t>
            </a:r>
            <a:endParaRPr lang="es-ES_tradnl" dirty="0"/>
          </a:p>
        </p:txBody>
      </p:sp>
    </p:spTree>
    <p:extLst>
      <p:ext uri="{BB962C8B-B14F-4D97-AF65-F5344CB8AC3E}">
        <p14:creationId xmlns:p14="http://schemas.microsoft.com/office/powerpoint/2010/main" val="140504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a:t>UTILIZANDO UNA </a:t>
            </a:r>
            <a:r>
              <a:rPr lang="es-ES" dirty="0" smtClean="0"/>
              <a:t>Cuadrícula …</a:t>
            </a:r>
            <a:endParaRPr lang="es-ES_tradnl" dirty="0"/>
          </a:p>
        </p:txBody>
      </p:sp>
      <p:sp>
        <p:nvSpPr>
          <p:cNvPr id="3" name="2 Marcador de contenido"/>
          <p:cNvSpPr>
            <a:spLocks noGrp="1"/>
          </p:cNvSpPr>
          <p:nvPr>
            <p:ph idx="1"/>
          </p:nvPr>
        </p:nvSpPr>
        <p:spPr>
          <a:solidFill>
            <a:schemeClr val="bg1">
              <a:lumMod val="85000"/>
            </a:schemeClr>
          </a:solidFill>
        </p:spPr>
        <p:txBody>
          <a:bodyPr>
            <a:normAutofit/>
          </a:bodyPr>
          <a:lstStyle/>
          <a:p>
            <a:r>
              <a:rPr lang="es-ES" dirty="0" smtClean="0"/>
              <a:t>Para </a:t>
            </a:r>
            <a:r>
              <a:rPr lang="es-ES" dirty="0"/>
              <a:t>solucionar esto, debemos darles un ancho a esos dos elementos manualmente. </a:t>
            </a:r>
            <a:endParaRPr lang="es-ES" dirty="0" smtClean="0"/>
          </a:p>
          <a:p>
            <a:r>
              <a:rPr lang="es-ES" dirty="0" smtClean="0"/>
              <a:t>Vamos </a:t>
            </a:r>
            <a:r>
              <a:rPr lang="es-ES" dirty="0"/>
              <a:t>a utilizar el sistema de cuadrícula para determinar qué tan anchos deben ser cada uno.</a:t>
            </a:r>
          </a:p>
          <a:p>
            <a:r>
              <a:rPr lang="es-ES" dirty="0"/>
              <a:t>Todos los anchos se basan en porcentajes. </a:t>
            </a:r>
            <a:endParaRPr lang="es-ES" dirty="0" smtClean="0"/>
          </a:p>
        </p:txBody>
      </p:sp>
    </p:spTree>
    <p:extLst>
      <p:ext uri="{BB962C8B-B14F-4D97-AF65-F5344CB8AC3E}">
        <p14:creationId xmlns:p14="http://schemas.microsoft.com/office/powerpoint/2010/main" val="730784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a:t>UTILIZANDO UNA </a:t>
            </a:r>
            <a:r>
              <a:rPr lang="es-ES" dirty="0" smtClean="0"/>
              <a:t>Cuadrícula …</a:t>
            </a:r>
            <a:endParaRPr lang="es-ES_tradnl" dirty="0"/>
          </a:p>
        </p:txBody>
      </p:sp>
      <p:sp>
        <p:nvSpPr>
          <p:cNvPr id="3" name="2 Marcador de contenido"/>
          <p:cNvSpPr>
            <a:spLocks noGrp="1"/>
          </p:cNvSpPr>
          <p:nvPr>
            <p:ph idx="1"/>
          </p:nvPr>
        </p:nvSpPr>
        <p:spPr>
          <a:solidFill>
            <a:schemeClr val="bg1">
              <a:lumMod val="85000"/>
            </a:schemeClr>
          </a:solidFill>
        </p:spPr>
        <p:txBody>
          <a:bodyPr>
            <a:normAutofit fontScale="85000" lnSpcReduction="10000"/>
          </a:bodyPr>
          <a:lstStyle/>
          <a:p>
            <a:r>
              <a:rPr lang="es-ES" dirty="0" smtClean="0"/>
              <a:t>Voy </a:t>
            </a:r>
            <a:r>
              <a:rPr lang="es-ES" dirty="0"/>
              <a:t>a usar una cuadrícula de cuatro columnas, con cada una de las cuatro columnas con un ancho del 21%, las canaletas entre ellas con márgenes del 2% y 5% a la izquierda y a la derecha. </a:t>
            </a:r>
            <a:endParaRPr lang="es-ES" dirty="0" smtClean="0"/>
          </a:p>
          <a:p>
            <a:r>
              <a:rPr lang="es-ES" dirty="0" smtClean="0"/>
              <a:t>Todos </a:t>
            </a:r>
            <a:r>
              <a:rPr lang="es-ES" dirty="0"/>
              <a:t>esos números suman 100%, el ancho completo de la página. </a:t>
            </a:r>
            <a:endParaRPr lang="es-ES" dirty="0" smtClean="0"/>
          </a:p>
          <a:p>
            <a:r>
              <a:rPr lang="es-ES" dirty="0" smtClean="0"/>
              <a:t>Puede </a:t>
            </a:r>
            <a:r>
              <a:rPr lang="es-ES" dirty="0"/>
              <a:t>ver cómo funcionan todos los porcentajes en la Figura 5-11.</a:t>
            </a:r>
            <a:endParaRPr lang="es-ES_tradnl"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008" y="1563638"/>
            <a:ext cx="8928992" cy="2168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416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a:t>UTILIZANDO UNA </a:t>
            </a:r>
            <a:r>
              <a:rPr lang="es-ES" dirty="0" smtClean="0"/>
              <a:t>Cuadrícula …</a:t>
            </a:r>
            <a:endParaRPr lang="es-ES_tradnl" dirty="0"/>
          </a:p>
        </p:txBody>
      </p:sp>
      <p:sp>
        <p:nvSpPr>
          <p:cNvPr id="3" name="2 Marcador de contenido"/>
          <p:cNvSpPr>
            <a:spLocks noGrp="1"/>
          </p:cNvSpPr>
          <p:nvPr>
            <p:ph idx="1"/>
          </p:nvPr>
        </p:nvSpPr>
        <p:spPr>
          <a:solidFill>
            <a:schemeClr val="bg1">
              <a:lumMod val="85000"/>
            </a:schemeClr>
          </a:solidFill>
        </p:spPr>
        <p:txBody>
          <a:bodyPr>
            <a:normAutofit lnSpcReduction="10000"/>
          </a:bodyPr>
          <a:lstStyle/>
          <a:p>
            <a:r>
              <a:rPr lang="es-ES" dirty="0"/>
              <a:t>La columna izquierda, el &lt;artículo&gt;, tendrá tres columnas de ancho. </a:t>
            </a:r>
            <a:endParaRPr lang="es-ES" dirty="0" smtClean="0"/>
          </a:p>
          <a:p>
            <a:r>
              <a:rPr lang="es-ES" dirty="0" smtClean="0"/>
              <a:t>Juntos</a:t>
            </a:r>
            <a:r>
              <a:rPr lang="es-ES" dirty="0"/>
              <a:t>, los anchos de las columnas y las canaletas que contiene suman un 67%. </a:t>
            </a:r>
            <a:endParaRPr lang="es-ES" dirty="0" smtClean="0"/>
          </a:p>
          <a:p>
            <a:r>
              <a:rPr lang="es-ES" dirty="0" smtClean="0"/>
              <a:t>La </a:t>
            </a:r>
            <a:r>
              <a:rPr lang="es-ES" dirty="0"/>
              <a:t>columna derecha es el 21% del ancho total de la página, y hay un margen de 2% entre ellos. </a:t>
            </a:r>
            <a:endParaRPr lang="es-ES" dirty="0"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3003072"/>
            <a:ext cx="7998875" cy="1944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Elipse"/>
          <p:cNvSpPr/>
          <p:nvPr/>
        </p:nvSpPr>
        <p:spPr>
          <a:xfrm>
            <a:off x="2915816" y="3579862"/>
            <a:ext cx="1944216"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6893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6" presetClass="emph" presetSubtype="0" repeatCount="indefinite" fill="hold" grpId="1" nodeType="afterEffect">
                                  <p:stCondLst>
                                    <p:cond delay="0"/>
                                  </p:stCondLst>
                                  <p:childTnLst>
                                    <p:animScale>
                                      <p:cBhvr>
                                        <p:cTn id="14"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a:t>UTILIZANDO UNA </a:t>
            </a:r>
            <a:r>
              <a:rPr lang="es-ES" dirty="0" smtClean="0"/>
              <a:t>Cuadrícula …</a:t>
            </a:r>
            <a:endParaRPr lang="es-ES_tradnl" dirty="0"/>
          </a:p>
        </p:txBody>
      </p:sp>
      <p:sp>
        <p:nvSpPr>
          <p:cNvPr id="3" name="2 Marcador de contenido"/>
          <p:cNvSpPr>
            <a:spLocks noGrp="1"/>
          </p:cNvSpPr>
          <p:nvPr>
            <p:ph idx="1"/>
          </p:nvPr>
        </p:nvSpPr>
        <p:spPr>
          <a:solidFill>
            <a:schemeClr val="bg1">
              <a:lumMod val="85000"/>
            </a:schemeClr>
          </a:solidFill>
          <a:ln>
            <a:solidFill>
              <a:srgbClr val="FFFF00"/>
            </a:solidFill>
          </a:ln>
        </p:spPr>
        <p:txBody>
          <a:bodyPr>
            <a:normAutofit/>
          </a:bodyPr>
          <a:lstStyle/>
          <a:p>
            <a:r>
              <a:rPr lang="es-ES" dirty="0" smtClean="0"/>
              <a:t>Avancemos </a:t>
            </a:r>
            <a:r>
              <a:rPr lang="es-ES" dirty="0"/>
              <a:t>y agreguemos los anchos de columna al CSS:</a:t>
            </a:r>
          </a:p>
          <a:p>
            <a:pPr marL="0" indent="0">
              <a:buNone/>
            </a:pPr>
            <a:r>
              <a:rPr lang="en-US" dirty="0"/>
              <a:t>article { float: </a:t>
            </a:r>
            <a:r>
              <a:rPr lang="en-US" dirty="0">
                <a:solidFill>
                  <a:srgbClr val="FF0000"/>
                </a:solidFill>
              </a:rPr>
              <a:t>left</a:t>
            </a:r>
            <a:r>
              <a:rPr lang="en-US" dirty="0"/>
              <a:t>; width: 67%; }</a:t>
            </a:r>
          </a:p>
          <a:p>
            <a:pPr marL="0" indent="0">
              <a:buNone/>
            </a:pPr>
            <a:r>
              <a:rPr lang="en-US" dirty="0"/>
              <a:t>aside { float: </a:t>
            </a:r>
            <a:r>
              <a:rPr lang="en-US" dirty="0">
                <a:solidFill>
                  <a:srgbClr val="FF0000"/>
                </a:solidFill>
              </a:rPr>
              <a:t>right</a:t>
            </a:r>
            <a:r>
              <a:rPr lang="en-US" dirty="0"/>
              <a:t>; width: 21%; }</a:t>
            </a:r>
          </a:p>
          <a:p>
            <a:pPr marL="0" indent="0">
              <a:buNone/>
            </a:pPr>
            <a:r>
              <a:rPr lang="es-ES_tradnl" dirty="0"/>
              <a:t>footer { </a:t>
            </a:r>
            <a:r>
              <a:rPr lang="es-ES_tradnl" b="1" dirty="0" err="1">
                <a:solidFill>
                  <a:srgbClr val="FFFF00"/>
                </a:solidFill>
                <a:effectLst>
                  <a:glow rad="101600">
                    <a:schemeClr val="accent6">
                      <a:satMod val="175000"/>
                      <a:alpha val="40000"/>
                    </a:schemeClr>
                  </a:glow>
                </a:effectLst>
              </a:rPr>
              <a:t>clear</a:t>
            </a:r>
            <a:r>
              <a:rPr lang="es-ES_tradnl" b="1" dirty="0">
                <a:solidFill>
                  <a:srgbClr val="FFFF00"/>
                </a:solidFill>
                <a:effectLst>
                  <a:glow rad="101600">
                    <a:schemeClr val="accent6">
                      <a:satMod val="175000"/>
                      <a:alpha val="40000"/>
                    </a:schemeClr>
                  </a:glow>
                </a:effectLst>
              </a:rPr>
              <a:t>: </a:t>
            </a:r>
            <a:r>
              <a:rPr lang="es-ES_tradnl" b="1" dirty="0" err="1">
                <a:solidFill>
                  <a:srgbClr val="FFFF00"/>
                </a:solidFill>
                <a:effectLst>
                  <a:glow rad="101600">
                    <a:schemeClr val="accent6">
                      <a:satMod val="175000"/>
                      <a:alpha val="40000"/>
                    </a:schemeClr>
                  </a:glow>
                </a:effectLst>
              </a:rPr>
              <a:t>both</a:t>
            </a:r>
            <a:r>
              <a:rPr lang="es-ES_tradnl" dirty="0"/>
              <a:t>; </a:t>
            </a:r>
            <a:r>
              <a:rPr lang="es-ES_tradnl" dirty="0" smtClean="0"/>
              <a:t>}</a:t>
            </a:r>
            <a:endParaRPr lang="es-ES" dirty="0" smtClean="0"/>
          </a:p>
        </p:txBody>
      </p:sp>
    </p:spTree>
    <p:extLst>
      <p:ext uri="{BB962C8B-B14F-4D97-AF65-F5344CB8AC3E}">
        <p14:creationId xmlns:p14="http://schemas.microsoft.com/office/powerpoint/2010/main" val="1675231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a:t>UTILIZANDO UNA </a:t>
            </a:r>
            <a:r>
              <a:rPr lang="es-ES" dirty="0" smtClean="0"/>
              <a:t>Cuadrícula …</a:t>
            </a:r>
            <a:endParaRPr lang="es-ES_tradnl" dirty="0"/>
          </a:p>
        </p:txBody>
      </p:sp>
      <p:sp>
        <p:nvSpPr>
          <p:cNvPr id="3" name="2 Marcador de contenido"/>
          <p:cNvSpPr>
            <a:spLocks noGrp="1"/>
          </p:cNvSpPr>
          <p:nvPr>
            <p:ph idx="1"/>
          </p:nvPr>
        </p:nvSpPr>
        <p:spPr>
          <a:solidFill>
            <a:schemeClr val="bg1">
              <a:lumMod val="85000"/>
            </a:schemeClr>
          </a:solidFill>
          <a:ln>
            <a:solidFill>
              <a:srgbClr val="FFFF00"/>
            </a:solidFill>
          </a:ln>
        </p:spPr>
        <p:txBody>
          <a:bodyPr>
            <a:normAutofit/>
          </a:bodyPr>
          <a:lstStyle/>
          <a:p>
            <a:r>
              <a:rPr lang="es-ES" dirty="0" smtClean="0"/>
              <a:t>Nos </a:t>
            </a:r>
            <a:r>
              <a:rPr lang="es-ES" dirty="0"/>
              <a:t>estamos acercando, pero todavía tenemos un problema, como puede ver en la </a:t>
            </a:r>
            <a:r>
              <a:rPr lang="es-ES" dirty="0" smtClean="0"/>
              <a:t>Figura: </a:t>
            </a:r>
            <a:r>
              <a:rPr lang="es-ES" dirty="0"/>
              <a:t>las columnas deben estar una al lado de la otra, pero hay un problema con los márgenes.</a:t>
            </a:r>
            <a:endParaRPr lang="es-ES_tradnl"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8523" y="1059582"/>
            <a:ext cx="3391778"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8213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a:t>UTILIZANDO UNA </a:t>
            </a:r>
            <a:r>
              <a:rPr lang="es-ES" dirty="0" smtClean="0"/>
              <a:t>Cuadrícula …</a:t>
            </a:r>
            <a:endParaRPr lang="es-ES_tradnl" dirty="0"/>
          </a:p>
        </p:txBody>
      </p:sp>
      <p:sp>
        <p:nvSpPr>
          <p:cNvPr id="3" name="2 Marcador de contenido"/>
          <p:cNvSpPr>
            <a:spLocks noGrp="1"/>
          </p:cNvSpPr>
          <p:nvPr>
            <p:ph idx="1"/>
          </p:nvPr>
        </p:nvSpPr>
        <p:spPr>
          <a:solidFill>
            <a:schemeClr val="bg1">
              <a:lumMod val="85000"/>
            </a:schemeClr>
          </a:solidFill>
          <a:ln>
            <a:solidFill>
              <a:srgbClr val="FFFF00"/>
            </a:solidFill>
          </a:ln>
        </p:spPr>
        <p:txBody>
          <a:bodyPr>
            <a:normAutofit/>
          </a:bodyPr>
          <a:lstStyle/>
          <a:p>
            <a:r>
              <a:rPr lang="es-ES" dirty="0"/>
              <a:t>En este momento, el artículo tiene un ancho del 67%, más un margen izquierdo del 5% y un margen derecho del 5%. </a:t>
            </a:r>
            <a:endParaRPr lang="es-ES" dirty="0" smtClean="0"/>
          </a:p>
          <a:p>
            <a:r>
              <a:rPr lang="es-ES" dirty="0" smtClean="0"/>
              <a:t>Los </a:t>
            </a:r>
            <a:r>
              <a:rPr lang="es-ES" dirty="0"/>
              <a:t>enlaces relacionados tienen un ancho del 21%, más un margen izquierdo del 5% y un margen derecho del 5%. </a:t>
            </a:r>
            <a:endParaRPr lang="es-ES" dirty="0" smtClean="0"/>
          </a:p>
        </p:txBody>
      </p:sp>
    </p:spTree>
    <p:extLst>
      <p:ext uri="{BB962C8B-B14F-4D97-AF65-F5344CB8AC3E}">
        <p14:creationId xmlns:p14="http://schemas.microsoft.com/office/powerpoint/2010/main" val="2725583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a:t>UTILIZANDO UNA </a:t>
            </a:r>
            <a:r>
              <a:rPr lang="es-ES" dirty="0" smtClean="0"/>
              <a:t>Cuadrícula …</a:t>
            </a:r>
            <a:endParaRPr lang="es-ES_tradnl" dirty="0"/>
          </a:p>
        </p:txBody>
      </p:sp>
      <p:sp>
        <p:nvSpPr>
          <p:cNvPr id="3" name="2 Marcador de contenido"/>
          <p:cNvSpPr>
            <a:spLocks noGrp="1"/>
          </p:cNvSpPr>
          <p:nvPr>
            <p:ph idx="1"/>
          </p:nvPr>
        </p:nvSpPr>
        <p:spPr>
          <a:solidFill>
            <a:schemeClr val="bg1">
              <a:lumMod val="85000"/>
            </a:schemeClr>
          </a:solidFill>
          <a:ln>
            <a:solidFill>
              <a:srgbClr val="FFFF00"/>
            </a:solidFill>
          </a:ln>
        </p:spPr>
        <p:txBody>
          <a:bodyPr>
            <a:normAutofit/>
          </a:bodyPr>
          <a:lstStyle/>
          <a:p>
            <a:r>
              <a:rPr lang="es-ES" dirty="0" smtClean="0"/>
              <a:t>Todos </a:t>
            </a:r>
            <a:r>
              <a:rPr lang="es-ES" dirty="0"/>
              <a:t>esos números suman 108%, por lo que no encajan todos juntos. </a:t>
            </a:r>
            <a:endParaRPr lang="es-ES" dirty="0" smtClean="0"/>
          </a:p>
          <a:p>
            <a:r>
              <a:rPr lang="es-ES" dirty="0" smtClean="0"/>
              <a:t>Solo </a:t>
            </a:r>
            <a:r>
              <a:rPr lang="es-ES" dirty="0"/>
              <a:t>debe haber un 2% entre las dos columnas, no un 10%. </a:t>
            </a:r>
            <a:endParaRPr lang="es-ES" dirty="0" smtClean="0"/>
          </a:p>
        </p:txBody>
      </p:sp>
    </p:spTree>
    <p:extLst>
      <p:ext uri="{BB962C8B-B14F-4D97-AF65-F5344CB8AC3E}">
        <p14:creationId xmlns:p14="http://schemas.microsoft.com/office/powerpoint/2010/main" val="2640602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a:t>UTILIZANDO UNA </a:t>
            </a:r>
            <a:r>
              <a:rPr lang="es-ES" dirty="0" smtClean="0"/>
              <a:t>Cuadrícula …</a:t>
            </a:r>
            <a:endParaRPr lang="es-ES_tradnl" dirty="0"/>
          </a:p>
        </p:txBody>
      </p:sp>
      <p:sp>
        <p:nvSpPr>
          <p:cNvPr id="3" name="2 Marcador de contenido"/>
          <p:cNvSpPr>
            <a:spLocks noGrp="1"/>
          </p:cNvSpPr>
          <p:nvPr>
            <p:ph idx="1"/>
          </p:nvPr>
        </p:nvSpPr>
        <p:spPr>
          <a:solidFill>
            <a:schemeClr val="bg1">
              <a:lumMod val="85000"/>
            </a:schemeClr>
          </a:solidFill>
          <a:ln>
            <a:solidFill>
              <a:srgbClr val="FFFF00"/>
            </a:solidFill>
          </a:ln>
        </p:spPr>
        <p:txBody>
          <a:bodyPr>
            <a:normAutofit fontScale="92500" lnSpcReduction="10000"/>
          </a:bodyPr>
          <a:lstStyle/>
          <a:p>
            <a:r>
              <a:rPr lang="es-ES" dirty="0" smtClean="0"/>
              <a:t>Para </a:t>
            </a:r>
            <a:r>
              <a:rPr lang="es-ES" dirty="0"/>
              <a:t>reducir el espacio entre las dos columnas para que todo encaje, le daré al artículo un margen derecho de 0 y los Enlaces relacionados un margen izquierdo de 0</a:t>
            </a:r>
            <a:r>
              <a:rPr lang="es-ES" dirty="0" smtClean="0"/>
              <a:t>:</a:t>
            </a:r>
          </a:p>
          <a:p>
            <a:pPr marL="0" indent="0">
              <a:buNone/>
            </a:pPr>
            <a:r>
              <a:rPr lang="en-US" dirty="0"/>
              <a:t>article { width: 67%; </a:t>
            </a:r>
            <a:r>
              <a:rPr lang="en-US" b="1" dirty="0">
                <a:solidFill>
                  <a:srgbClr val="FF0000"/>
                </a:solidFill>
              </a:rPr>
              <a:t>float: left</a:t>
            </a:r>
            <a:r>
              <a:rPr lang="en-US" dirty="0"/>
              <a:t>; margin-right: 0; }</a:t>
            </a:r>
          </a:p>
          <a:p>
            <a:pPr marL="0" indent="0">
              <a:buNone/>
            </a:pPr>
            <a:r>
              <a:rPr lang="en-US" dirty="0"/>
              <a:t>aside { width: 21%; </a:t>
            </a:r>
            <a:r>
              <a:rPr lang="en-US" b="1" dirty="0">
                <a:solidFill>
                  <a:srgbClr val="FF0000"/>
                </a:solidFill>
              </a:rPr>
              <a:t>float: right</a:t>
            </a:r>
            <a:r>
              <a:rPr lang="en-US" dirty="0"/>
              <a:t>; margin-left: 0; }</a:t>
            </a:r>
          </a:p>
          <a:p>
            <a:pPr marL="0" indent="0">
              <a:buNone/>
            </a:pPr>
            <a:r>
              <a:rPr lang="es-ES_tradnl" dirty="0"/>
              <a:t>footer { </a:t>
            </a:r>
            <a:r>
              <a:rPr lang="es-ES_tradnl" b="1" dirty="0" err="1">
                <a:solidFill>
                  <a:srgbClr val="FF0000"/>
                </a:solidFill>
              </a:rPr>
              <a:t>clear</a:t>
            </a:r>
            <a:r>
              <a:rPr lang="es-ES_tradnl" b="1" dirty="0">
                <a:solidFill>
                  <a:srgbClr val="FF0000"/>
                </a:solidFill>
              </a:rPr>
              <a:t>: </a:t>
            </a:r>
            <a:r>
              <a:rPr lang="es-ES_tradnl" b="1" dirty="0" err="1">
                <a:solidFill>
                  <a:srgbClr val="FF0000"/>
                </a:solidFill>
              </a:rPr>
              <a:t>both</a:t>
            </a:r>
            <a:r>
              <a:rPr lang="es-ES_tradnl" dirty="0"/>
              <a:t>; }</a:t>
            </a:r>
            <a:endParaRPr lang="es-ES" dirty="0"/>
          </a:p>
        </p:txBody>
      </p:sp>
    </p:spTree>
    <p:extLst>
      <p:ext uri="{BB962C8B-B14F-4D97-AF65-F5344CB8AC3E}">
        <p14:creationId xmlns:p14="http://schemas.microsoft.com/office/powerpoint/2010/main" val="839880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solidFill>
            <a:schemeClr val="accent6">
              <a:lumMod val="20000"/>
              <a:lumOff val="80000"/>
            </a:schemeClr>
          </a:solidFill>
        </p:spPr>
        <p:txBody>
          <a:bodyPr/>
          <a:lstStyle/>
          <a:p>
            <a:r>
              <a:rPr lang="es-ES_tradnl" dirty="0" smtClean="0"/>
              <a:t>Media </a:t>
            </a:r>
            <a:r>
              <a:rPr lang="es-ES_tradnl" dirty="0" err="1" smtClean="0"/>
              <a:t>queries</a:t>
            </a:r>
            <a:endParaRPr lang="es-ES_tradnl" dirty="0"/>
          </a:p>
        </p:txBody>
      </p:sp>
      <p:sp>
        <p:nvSpPr>
          <p:cNvPr id="3" name="2 Subtítulo"/>
          <p:cNvSpPr>
            <a:spLocks noGrp="1"/>
          </p:cNvSpPr>
          <p:nvPr>
            <p:ph type="subTitle" idx="1"/>
          </p:nvPr>
        </p:nvSpPr>
        <p:spPr>
          <a:solidFill>
            <a:schemeClr val="accent6">
              <a:lumMod val="20000"/>
              <a:lumOff val="80000"/>
            </a:schemeClr>
          </a:solidFill>
        </p:spPr>
        <p:txBody>
          <a:bodyPr>
            <a:normAutofit/>
          </a:bodyPr>
          <a:lstStyle/>
          <a:p>
            <a:r>
              <a:rPr lang="es-ES_tradnl" dirty="0" err="1" smtClean="0"/>
              <a:t>Breakpoints</a:t>
            </a:r>
            <a:endParaRPr lang="es-ES_tradnl" dirty="0"/>
          </a:p>
        </p:txBody>
      </p:sp>
    </p:spTree>
    <p:extLst>
      <p:ext uri="{BB962C8B-B14F-4D97-AF65-F5344CB8AC3E}">
        <p14:creationId xmlns:p14="http://schemas.microsoft.com/office/powerpoint/2010/main" val="1330934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a:t>UTILIZANDO UNA </a:t>
            </a:r>
            <a:r>
              <a:rPr lang="es-ES" dirty="0" smtClean="0"/>
              <a:t>Cuadrícula …</a:t>
            </a:r>
            <a:endParaRPr lang="es-ES_tradnl" dirty="0"/>
          </a:p>
        </p:txBody>
      </p:sp>
      <p:sp>
        <p:nvSpPr>
          <p:cNvPr id="3" name="2 Marcador de contenido"/>
          <p:cNvSpPr>
            <a:spLocks noGrp="1"/>
          </p:cNvSpPr>
          <p:nvPr>
            <p:ph idx="1"/>
          </p:nvPr>
        </p:nvSpPr>
        <p:spPr>
          <a:solidFill>
            <a:schemeClr val="bg1">
              <a:lumMod val="85000"/>
            </a:schemeClr>
          </a:solidFill>
          <a:ln>
            <a:solidFill>
              <a:srgbClr val="FFFF00"/>
            </a:solidFill>
          </a:ln>
        </p:spPr>
        <p:txBody>
          <a:bodyPr>
            <a:normAutofit fontScale="92500" lnSpcReduction="20000"/>
          </a:bodyPr>
          <a:lstStyle/>
          <a:p>
            <a:r>
              <a:rPr lang="es-ES" dirty="0"/>
              <a:t>Ahora todo suma hasta el 98%, dejándome con un 2% extra.</a:t>
            </a:r>
          </a:p>
          <a:p>
            <a:r>
              <a:rPr lang="es-ES" dirty="0"/>
              <a:t>Debido a que el artículo está completamente a la izquierda y los enlaces relacionados están a la derecha, el 2% del espacio vacío será el margen entre ellos; no es necesario que lo especifiquemos. </a:t>
            </a:r>
            <a:endParaRPr lang="es-ES" dirty="0" smtClean="0"/>
          </a:p>
          <a:p>
            <a:r>
              <a:rPr lang="es-ES" dirty="0" smtClean="0"/>
              <a:t>Ahora </a:t>
            </a:r>
            <a:r>
              <a:rPr lang="es-ES" dirty="0"/>
              <a:t>tenemos lo que ves en la </a:t>
            </a:r>
            <a:r>
              <a:rPr lang="es-ES" dirty="0" smtClean="0"/>
              <a:t>Figura.</a:t>
            </a:r>
            <a:endParaRPr lang="es-E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059582"/>
            <a:ext cx="4762500"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62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lumMod val="85000"/>
            </a:schemeClr>
          </a:solidFill>
        </p:spPr>
        <p:txBody>
          <a:bodyPr>
            <a:normAutofit/>
          </a:bodyPr>
          <a:lstStyle/>
          <a:p>
            <a:r>
              <a:rPr lang="es-ES" dirty="0"/>
              <a:t>UTILIZANDO UNA </a:t>
            </a:r>
            <a:r>
              <a:rPr lang="es-ES" dirty="0" smtClean="0"/>
              <a:t>Cuadrícula …</a:t>
            </a:r>
            <a:endParaRPr lang="es-ES_tradnl" dirty="0"/>
          </a:p>
        </p:txBody>
      </p:sp>
      <p:sp>
        <p:nvSpPr>
          <p:cNvPr id="3" name="2 Marcador de contenido"/>
          <p:cNvSpPr>
            <a:spLocks noGrp="1"/>
          </p:cNvSpPr>
          <p:nvPr>
            <p:ph idx="1"/>
          </p:nvPr>
        </p:nvSpPr>
        <p:spPr>
          <a:solidFill>
            <a:schemeClr val="bg1">
              <a:lumMod val="85000"/>
            </a:schemeClr>
          </a:solidFill>
          <a:ln>
            <a:solidFill>
              <a:srgbClr val="FFFF00"/>
            </a:solidFill>
          </a:ln>
        </p:spPr>
        <p:txBody>
          <a:bodyPr>
            <a:normAutofit fontScale="92500" lnSpcReduction="20000"/>
          </a:bodyPr>
          <a:lstStyle/>
          <a:p>
            <a:r>
              <a:rPr lang="es-ES" dirty="0"/>
              <a:t>Ahora mi diseño se ve bien. </a:t>
            </a:r>
            <a:endParaRPr lang="es-ES" dirty="0" smtClean="0"/>
          </a:p>
          <a:p>
            <a:r>
              <a:rPr lang="es-ES" dirty="0" smtClean="0"/>
              <a:t>Si </a:t>
            </a:r>
            <a:r>
              <a:rPr lang="es-ES" dirty="0"/>
              <a:t>decido ajustar el ancho de las columnas, o el margen entre ellas, solo puedo cambiar los porcentajes.</a:t>
            </a:r>
          </a:p>
          <a:p>
            <a:r>
              <a:rPr lang="es-ES" dirty="0"/>
              <a:t>Pero solo quiero este diseño cuando la ventana gráfica es de 36 </a:t>
            </a:r>
            <a:r>
              <a:rPr lang="es-ES" dirty="0" err="1"/>
              <a:t>ems</a:t>
            </a:r>
            <a:r>
              <a:rPr lang="es-ES" dirty="0"/>
              <a:t> o más. </a:t>
            </a:r>
            <a:endParaRPr lang="es-ES" dirty="0" smtClean="0"/>
          </a:p>
          <a:p>
            <a:r>
              <a:rPr lang="es-ES" dirty="0" smtClean="0"/>
              <a:t>Necesito </a:t>
            </a:r>
            <a:r>
              <a:rPr lang="es-ES" dirty="0"/>
              <a:t>usar una consulta de medios para que eso suceda.</a:t>
            </a:r>
          </a:p>
        </p:txBody>
      </p:sp>
    </p:spTree>
    <p:extLst>
      <p:ext uri="{BB962C8B-B14F-4D97-AF65-F5344CB8AC3E}">
        <p14:creationId xmlns:p14="http://schemas.microsoft.com/office/powerpoint/2010/main" val="6403681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20000"/>
              <a:lumOff val="80000"/>
            </a:schemeClr>
          </a:solidFill>
        </p:spPr>
        <p:txBody>
          <a:bodyPr>
            <a:normAutofit/>
          </a:bodyPr>
          <a:lstStyle/>
          <a:p>
            <a:r>
              <a:rPr lang="es-ES" sz="3600" dirty="0"/>
              <a:t>AGREGAR UNA CONSULTA DE </a:t>
            </a:r>
            <a:r>
              <a:rPr lang="es-ES" sz="3600" dirty="0" smtClean="0"/>
              <a:t>MEDIOS …</a:t>
            </a:r>
            <a:endParaRPr lang="es-ES_tradnl" sz="3600" dirty="0"/>
          </a:p>
        </p:txBody>
      </p:sp>
      <p:sp>
        <p:nvSpPr>
          <p:cNvPr id="3" name="2 Marcador de contenido"/>
          <p:cNvSpPr>
            <a:spLocks noGrp="1"/>
          </p:cNvSpPr>
          <p:nvPr>
            <p:ph idx="1"/>
          </p:nvPr>
        </p:nvSpPr>
        <p:spPr>
          <a:solidFill>
            <a:schemeClr val="accent6">
              <a:lumMod val="20000"/>
              <a:lumOff val="80000"/>
            </a:schemeClr>
          </a:solidFill>
          <a:ln>
            <a:solidFill>
              <a:srgbClr val="FFFF00"/>
            </a:solidFill>
          </a:ln>
        </p:spPr>
        <p:txBody>
          <a:bodyPr>
            <a:normAutofit lnSpcReduction="10000"/>
          </a:bodyPr>
          <a:lstStyle/>
          <a:p>
            <a:r>
              <a:rPr lang="es-ES" dirty="0" smtClean="0"/>
              <a:t>Agregar </a:t>
            </a:r>
            <a:r>
              <a:rPr lang="es-ES" dirty="0"/>
              <a:t>una consulta de medios aquí es bastante simple. </a:t>
            </a:r>
            <a:endParaRPr lang="es-ES" dirty="0" smtClean="0"/>
          </a:p>
          <a:p>
            <a:r>
              <a:rPr lang="es-ES" dirty="0" smtClean="0"/>
              <a:t>Quiero </a:t>
            </a:r>
            <a:r>
              <a:rPr lang="es-ES" dirty="0"/>
              <a:t>que el punto de interrupción suceda a 36 </a:t>
            </a:r>
            <a:r>
              <a:rPr lang="es-ES" dirty="0" err="1"/>
              <a:t>ems</a:t>
            </a:r>
            <a:r>
              <a:rPr lang="es-ES" dirty="0"/>
              <a:t>, así que le diré al navegador que si la ventana gráfica tiene un ancho mínimo de 36 </a:t>
            </a:r>
            <a:r>
              <a:rPr lang="es-ES" dirty="0" err="1"/>
              <a:t>ems</a:t>
            </a:r>
            <a:r>
              <a:rPr lang="es-ES" dirty="0"/>
              <a:t>, debería aplicar esas tres nuevas líneas de CSS que acabo de inventar</a:t>
            </a:r>
            <a:r>
              <a:rPr lang="es-ES" dirty="0" smtClean="0"/>
              <a:t>.</a:t>
            </a:r>
            <a:endParaRPr lang="es-ES" dirty="0"/>
          </a:p>
        </p:txBody>
      </p:sp>
    </p:spTree>
    <p:extLst>
      <p:ext uri="{BB962C8B-B14F-4D97-AF65-F5344CB8AC3E}">
        <p14:creationId xmlns:p14="http://schemas.microsoft.com/office/powerpoint/2010/main" val="36262347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20000"/>
              <a:lumOff val="80000"/>
            </a:schemeClr>
          </a:solidFill>
        </p:spPr>
        <p:txBody>
          <a:bodyPr>
            <a:normAutofit/>
          </a:bodyPr>
          <a:lstStyle/>
          <a:p>
            <a:r>
              <a:rPr lang="es-ES" sz="3600" dirty="0"/>
              <a:t>AGREGAR UNA CONSULTA DE </a:t>
            </a:r>
            <a:r>
              <a:rPr lang="es-ES" sz="3600" dirty="0" smtClean="0"/>
              <a:t>MEDIOS …</a:t>
            </a:r>
            <a:endParaRPr lang="es-ES_tradnl" sz="3600" dirty="0"/>
          </a:p>
        </p:txBody>
      </p:sp>
      <p:sp>
        <p:nvSpPr>
          <p:cNvPr id="3" name="2 Marcador de contenido"/>
          <p:cNvSpPr>
            <a:spLocks noGrp="1"/>
          </p:cNvSpPr>
          <p:nvPr>
            <p:ph idx="1"/>
          </p:nvPr>
        </p:nvSpPr>
        <p:spPr>
          <a:solidFill>
            <a:schemeClr val="accent6">
              <a:lumMod val="20000"/>
              <a:lumOff val="80000"/>
            </a:schemeClr>
          </a:solidFill>
          <a:ln>
            <a:solidFill>
              <a:srgbClr val="FFFF00"/>
            </a:solidFill>
          </a:ln>
        </p:spPr>
        <p:txBody>
          <a:bodyPr>
            <a:normAutofit lnSpcReduction="10000"/>
          </a:bodyPr>
          <a:lstStyle/>
          <a:p>
            <a:r>
              <a:rPr lang="es-ES" dirty="0" smtClean="0"/>
              <a:t>Si </a:t>
            </a:r>
            <a:r>
              <a:rPr lang="es-ES" dirty="0"/>
              <a:t>la ventana gráfica tiene 36 </a:t>
            </a:r>
            <a:r>
              <a:rPr lang="es-ES" dirty="0" err="1"/>
              <a:t>ems</a:t>
            </a:r>
            <a:r>
              <a:rPr lang="es-ES" dirty="0"/>
              <a:t> o más, el navegador aplicará este CSS para hacer un diseño de dos columnas. </a:t>
            </a:r>
            <a:endParaRPr lang="es-ES" dirty="0" smtClean="0"/>
          </a:p>
          <a:p>
            <a:r>
              <a:rPr lang="es-ES" dirty="0" smtClean="0"/>
              <a:t>Si </a:t>
            </a:r>
            <a:r>
              <a:rPr lang="es-ES" dirty="0"/>
              <a:t>no tiene más de 36 </a:t>
            </a:r>
            <a:r>
              <a:rPr lang="es-ES" dirty="0" err="1"/>
              <a:t>ems</a:t>
            </a:r>
            <a:r>
              <a:rPr lang="es-ES" dirty="0"/>
              <a:t>, ignorará el CSS en la consulta de medios y permanecerá con el diseño de una columna con el que comenzamos. </a:t>
            </a:r>
            <a:endParaRPr lang="es-ES" dirty="0" smtClean="0"/>
          </a:p>
        </p:txBody>
      </p:sp>
    </p:spTree>
    <p:extLst>
      <p:ext uri="{BB962C8B-B14F-4D97-AF65-F5344CB8AC3E}">
        <p14:creationId xmlns:p14="http://schemas.microsoft.com/office/powerpoint/2010/main" val="899698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20000"/>
              <a:lumOff val="80000"/>
            </a:schemeClr>
          </a:solidFill>
        </p:spPr>
        <p:txBody>
          <a:bodyPr>
            <a:normAutofit/>
          </a:bodyPr>
          <a:lstStyle/>
          <a:p>
            <a:r>
              <a:rPr lang="es-ES" sz="3600" dirty="0"/>
              <a:t>AGREGAR UNA CONSULTA DE </a:t>
            </a:r>
            <a:r>
              <a:rPr lang="es-ES" sz="3600" dirty="0" smtClean="0"/>
              <a:t>MEDIOS …</a:t>
            </a:r>
            <a:endParaRPr lang="es-ES_tradnl" sz="3600" dirty="0"/>
          </a:p>
        </p:txBody>
      </p:sp>
      <p:sp>
        <p:nvSpPr>
          <p:cNvPr id="3" name="2 Marcador de contenido"/>
          <p:cNvSpPr>
            <a:spLocks noGrp="1"/>
          </p:cNvSpPr>
          <p:nvPr>
            <p:ph idx="1"/>
          </p:nvPr>
        </p:nvSpPr>
        <p:spPr>
          <a:solidFill>
            <a:schemeClr val="accent6">
              <a:lumMod val="20000"/>
              <a:lumOff val="80000"/>
            </a:schemeClr>
          </a:solidFill>
          <a:ln>
            <a:solidFill>
              <a:srgbClr val="FFFF00"/>
            </a:solidFill>
          </a:ln>
        </p:spPr>
        <p:txBody>
          <a:bodyPr>
            <a:normAutofit/>
          </a:bodyPr>
          <a:lstStyle/>
          <a:p>
            <a:r>
              <a:rPr lang="es-ES" dirty="0" smtClean="0"/>
              <a:t>Puede </a:t>
            </a:r>
            <a:r>
              <a:rPr lang="es-ES" dirty="0"/>
              <a:t>comparar los dos diseños en la </a:t>
            </a:r>
            <a:r>
              <a:rPr lang="es-ES" dirty="0" smtClean="0"/>
              <a:t>Figura. </a:t>
            </a:r>
            <a:endParaRPr lang="es-E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851670"/>
            <a:ext cx="6389687"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0609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20000"/>
              <a:lumOff val="80000"/>
            </a:schemeClr>
          </a:solidFill>
        </p:spPr>
        <p:txBody>
          <a:bodyPr>
            <a:normAutofit/>
          </a:bodyPr>
          <a:lstStyle/>
          <a:p>
            <a:r>
              <a:rPr lang="es-ES" sz="3600" dirty="0"/>
              <a:t>AGREGAR UNA CONSULTA DE </a:t>
            </a:r>
            <a:r>
              <a:rPr lang="es-ES" sz="3600" dirty="0" smtClean="0"/>
              <a:t>MEDIOS …</a:t>
            </a:r>
            <a:endParaRPr lang="es-ES_tradnl" sz="3600" dirty="0"/>
          </a:p>
        </p:txBody>
      </p:sp>
      <p:sp>
        <p:nvSpPr>
          <p:cNvPr id="3" name="2 Marcador de contenido"/>
          <p:cNvSpPr>
            <a:spLocks noGrp="1"/>
          </p:cNvSpPr>
          <p:nvPr>
            <p:ph idx="1"/>
          </p:nvPr>
        </p:nvSpPr>
        <p:spPr>
          <a:solidFill>
            <a:schemeClr val="accent6">
              <a:lumMod val="20000"/>
              <a:lumOff val="80000"/>
            </a:schemeClr>
          </a:solidFill>
          <a:ln>
            <a:solidFill>
              <a:srgbClr val="FFFF00"/>
            </a:solidFill>
          </a:ln>
        </p:spPr>
        <p:txBody>
          <a:bodyPr>
            <a:normAutofit/>
          </a:bodyPr>
          <a:lstStyle/>
          <a:p>
            <a:pPr marL="0" indent="0">
              <a:buNone/>
            </a:pPr>
            <a:r>
              <a:rPr lang="en-US" dirty="0" smtClean="0"/>
              <a:t>@</a:t>
            </a:r>
            <a:r>
              <a:rPr lang="en-US" dirty="0"/>
              <a:t>media only screen and (min-width: 36em) {</a:t>
            </a:r>
          </a:p>
          <a:p>
            <a:pPr marL="0" indent="0">
              <a:buNone/>
            </a:pPr>
            <a:r>
              <a:rPr lang="en-US" dirty="0" smtClean="0"/>
              <a:t>	</a:t>
            </a:r>
            <a:r>
              <a:rPr lang="en-US" sz="2600" dirty="0" smtClean="0"/>
              <a:t>article </a:t>
            </a:r>
            <a:r>
              <a:rPr lang="en-US" sz="2600" dirty="0"/>
              <a:t>{ width: 67%; float: left; </a:t>
            </a:r>
            <a:r>
              <a:rPr lang="en-US" sz="2600" dirty="0" smtClean="0"/>
              <a:t>margin-right</a:t>
            </a:r>
            <a:r>
              <a:rPr lang="en-US" sz="2600" dirty="0"/>
              <a:t>: 0; }</a:t>
            </a:r>
          </a:p>
          <a:p>
            <a:pPr marL="0" indent="0">
              <a:buNone/>
            </a:pPr>
            <a:r>
              <a:rPr lang="en-US" dirty="0" smtClean="0"/>
              <a:t>	</a:t>
            </a:r>
            <a:r>
              <a:rPr lang="en-US" sz="2400" dirty="0" smtClean="0"/>
              <a:t>aside </a:t>
            </a:r>
            <a:r>
              <a:rPr lang="en-US" sz="2400" dirty="0"/>
              <a:t>{ width: 21%; float: right; margin-left: 0; </a:t>
            </a:r>
            <a:r>
              <a:rPr lang="en-US" sz="2400" dirty="0" smtClean="0"/>
              <a:t>	}</a:t>
            </a:r>
            <a:r>
              <a:rPr lang="en-US" dirty="0" smtClean="0"/>
              <a:t>	</a:t>
            </a:r>
            <a:r>
              <a:rPr lang="es-ES_tradnl" sz="2400" dirty="0" smtClean="0"/>
              <a:t>footer </a:t>
            </a:r>
            <a:r>
              <a:rPr lang="es-ES_tradnl" sz="2400" dirty="0"/>
              <a:t>{ </a:t>
            </a:r>
            <a:r>
              <a:rPr lang="es-ES_tradnl" sz="2400" dirty="0" err="1"/>
              <a:t>clear</a:t>
            </a:r>
            <a:r>
              <a:rPr lang="es-ES_tradnl" sz="2400" dirty="0"/>
              <a:t>: </a:t>
            </a:r>
            <a:r>
              <a:rPr lang="es-ES_tradnl" sz="2400" dirty="0" err="1"/>
              <a:t>both</a:t>
            </a:r>
            <a:r>
              <a:rPr lang="es-ES_tradnl" sz="2400" dirty="0"/>
              <a:t>; }</a:t>
            </a:r>
            <a:endParaRPr lang="es-ES_tradnl" dirty="0"/>
          </a:p>
          <a:p>
            <a:pPr marL="0" indent="0">
              <a:buNone/>
            </a:pPr>
            <a:r>
              <a:rPr lang="es-ES_tradnl" dirty="0"/>
              <a:t>}</a:t>
            </a:r>
            <a:endParaRPr lang="es-ES" dirty="0"/>
          </a:p>
        </p:txBody>
      </p:sp>
    </p:spTree>
    <p:extLst>
      <p:ext uri="{BB962C8B-B14F-4D97-AF65-F5344CB8AC3E}">
        <p14:creationId xmlns:p14="http://schemas.microsoft.com/office/powerpoint/2010/main" val="1242044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20000"/>
              <a:lumOff val="80000"/>
            </a:schemeClr>
          </a:solidFill>
        </p:spPr>
        <p:txBody>
          <a:bodyPr>
            <a:normAutofit/>
          </a:bodyPr>
          <a:lstStyle/>
          <a:p>
            <a:r>
              <a:rPr lang="es-ES" sz="3600" dirty="0"/>
              <a:t>AGREGAR UNA CONSULTA DE </a:t>
            </a:r>
            <a:r>
              <a:rPr lang="es-ES" sz="3600" dirty="0" smtClean="0"/>
              <a:t>MEDIOS</a:t>
            </a:r>
            <a:endParaRPr lang="es-ES_tradnl" sz="3600" dirty="0"/>
          </a:p>
        </p:txBody>
      </p:sp>
      <p:sp>
        <p:nvSpPr>
          <p:cNvPr id="3" name="2 Marcador de contenido"/>
          <p:cNvSpPr>
            <a:spLocks noGrp="1"/>
          </p:cNvSpPr>
          <p:nvPr>
            <p:ph idx="1"/>
          </p:nvPr>
        </p:nvSpPr>
        <p:spPr>
          <a:solidFill>
            <a:schemeClr val="accent6">
              <a:lumMod val="20000"/>
              <a:lumOff val="80000"/>
            </a:schemeClr>
          </a:solidFill>
          <a:ln>
            <a:solidFill>
              <a:srgbClr val="FFFF00"/>
            </a:solidFill>
          </a:ln>
        </p:spPr>
        <p:txBody>
          <a:bodyPr>
            <a:normAutofit/>
          </a:bodyPr>
          <a:lstStyle/>
          <a:p>
            <a:r>
              <a:rPr lang="es-ES" dirty="0"/>
              <a:t>Si está probando el código, asegúrese de haber agregado la consulta de medios e intente cambiar el tamaño de la ventana de su navegador de estrecho a ancho. </a:t>
            </a:r>
            <a:endParaRPr lang="es-ES" dirty="0" smtClean="0"/>
          </a:p>
          <a:p>
            <a:r>
              <a:rPr lang="es-ES" dirty="0" smtClean="0"/>
              <a:t>A </a:t>
            </a:r>
            <a:r>
              <a:rPr lang="es-ES" dirty="0"/>
              <a:t>36 </a:t>
            </a:r>
            <a:r>
              <a:rPr lang="es-ES" dirty="0" err="1"/>
              <a:t>ems</a:t>
            </a:r>
            <a:r>
              <a:rPr lang="es-ES" dirty="0"/>
              <a:t>, cambiará de un diseño a otro.</a:t>
            </a:r>
          </a:p>
        </p:txBody>
      </p:sp>
    </p:spTree>
    <p:extLst>
      <p:ext uri="{BB962C8B-B14F-4D97-AF65-F5344CB8AC3E}">
        <p14:creationId xmlns:p14="http://schemas.microsoft.com/office/powerpoint/2010/main" val="21575425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normAutofit/>
          </a:bodyPr>
          <a:lstStyle/>
          <a:p>
            <a:r>
              <a:rPr lang="es-ES" dirty="0"/>
              <a:t>Establecer un ancho </a:t>
            </a:r>
            <a:r>
              <a:rPr lang="es-ES" dirty="0" smtClean="0"/>
              <a:t>máximo …</a:t>
            </a:r>
            <a:endParaRPr lang="es-ES_tradnl" dirty="0"/>
          </a:p>
        </p:txBody>
      </p:sp>
      <p:sp>
        <p:nvSpPr>
          <p:cNvPr id="3" name="2 Marcador de contenido"/>
          <p:cNvSpPr>
            <a:spLocks noGrp="1"/>
          </p:cNvSpPr>
          <p:nvPr>
            <p:ph idx="1"/>
          </p:nvPr>
        </p:nvSpPr>
        <p:spPr>
          <a:solidFill>
            <a:schemeClr val="accent5">
              <a:lumMod val="20000"/>
              <a:lumOff val="80000"/>
            </a:schemeClr>
          </a:solidFill>
        </p:spPr>
        <p:txBody>
          <a:bodyPr>
            <a:normAutofit fontScale="92500" lnSpcReduction="20000"/>
          </a:bodyPr>
          <a:lstStyle/>
          <a:p>
            <a:r>
              <a:rPr lang="es-ES" dirty="0" smtClean="0"/>
              <a:t>Eso </a:t>
            </a:r>
            <a:r>
              <a:rPr lang="es-ES" dirty="0"/>
              <a:t>es genial: ahora tenemos una buena longitud de línea nuevamente, pero a medida que ampliamos la vista, las líneas se volverán demasiado largas, aproximadamente a 63 </a:t>
            </a:r>
            <a:r>
              <a:rPr lang="es-ES" dirty="0" err="1"/>
              <a:t>ems</a:t>
            </a:r>
            <a:r>
              <a:rPr lang="es-ES" dirty="0"/>
              <a:t>.</a:t>
            </a:r>
          </a:p>
          <a:p>
            <a:r>
              <a:rPr lang="es-ES" dirty="0"/>
              <a:t>En un sitio web normal, podríamos agregar una tercera columna en este punto, pero con nuestro sitio simple, no tenemos ningún contenido para una tercera columna</a:t>
            </a:r>
            <a:r>
              <a:rPr lang="es-ES" dirty="0" smtClean="0"/>
              <a:t>.</a:t>
            </a:r>
            <a:endParaRPr lang="es-ES" dirty="0"/>
          </a:p>
        </p:txBody>
      </p:sp>
    </p:spTree>
    <p:extLst>
      <p:ext uri="{BB962C8B-B14F-4D97-AF65-F5344CB8AC3E}">
        <p14:creationId xmlns:p14="http://schemas.microsoft.com/office/powerpoint/2010/main" val="98444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normAutofit/>
          </a:bodyPr>
          <a:lstStyle/>
          <a:p>
            <a:r>
              <a:rPr lang="es-ES" dirty="0"/>
              <a:t>Establecer un ancho </a:t>
            </a:r>
            <a:r>
              <a:rPr lang="es-ES" dirty="0" smtClean="0"/>
              <a:t>máximo …</a:t>
            </a:r>
            <a:endParaRPr lang="es-ES_tradnl" dirty="0"/>
          </a:p>
        </p:txBody>
      </p:sp>
      <p:sp>
        <p:nvSpPr>
          <p:cNvPr id="3" name="2 Marcador de contenido"/>
          <p:cNvSpPr>
            <a:spLocks noGrp="1"/>
          </p:cNvSpPr>
          <p:nvPr>
            <p:ph idx="1"/>
          </p:nvPr>
        </p:nvSpPr>
        <p:spPr>
          <a:solidFill>
            <a:schemeClr val="accent5">
              <a:lumMod val="20000"/>
              <a:lumOff val="80000"/>
            </a:schemeClr>
          </a:solidFill>
        </p:spPr>
        <p:txBody>
          <a:bodyPr>
            <a:normAutofit fontScale="70000" lnSpcReduction="20000"/>
          </a:bodyPr>
          <a:lstStyle/>
          <a:p>
            <a:r>
              <a:rPr lang="es-ES" dirty="0" smtClean="0"/>
              <a:t>Otra </a:t>
            </a:r>
            <a:r>
              <a:rPr lang="es-ES" dirty="0"/>
              <a:t>posibilidad es simplemente evitar que todo el diseño de la página se ensanche en un punto determinado. </a:t>
            </a:r>
            <a:endParaRPr lang="es-ES" dirty="0" smtClean="0"/>
          </a:p>
          <a:p>
            <a:r>
              <a:rPr lang="es-ES" dirty="0" smtClean="0"/>
              <a:t>Esto </a:t>
            </a:r>
            <a:r>
              <a:rPr lang="es-ES" dirty="0"/>
              <a:t>es un poco controvertido como decisión de diseño: los usuarios con pantallas realmente anchas se quedarán con mucho espacio vacío, pero en nuestra situación, sin mucho contenido en la página, realmente no tenemos otras opciones.</a:t>
            </a:r>
          </a:p>
          <a:p>
            <a:r>
              <a:rPr lang="es-ES" dirty="0"/>
              <a:t>Para hacer esto, es más fácil si todo el contenido está dentro de un elemento, por lo que vamos a agregar un &lt;div&gt; que rodea todo en la página, solo dentro de las etiquetas &lt;</a:t>
            </a:r>
            <a:r>
              <a:rPr lang="es-ES" dirty="0" err="1"/>
              <a:t>body</a:t>
            </a:r>
            <a:r>
              <a:rPr lang="es-ES" dirty="0"/>
              <a:t>&gt;, y le daremos al &lt;div&gt; una identificación </a:t>
            </a:r>
            <a:r>
              <a:rPr lang="es-ES" dirty="0" err="1" smtClean="0"/>
              <a:t>fullpage</a:t>
            </a:r>
            <a:r>
              <a:rPr lang="es-ES" dirty="0" smtClean="0"/>
              <a:t>.</a:t>
            </a:r>
            <a:endParaRPr lang="es-ES_tradnl" dirty="0"/>
          </a:p>
        </p:txBody>
      </p:sp>
    </p:spTree>
    <p:extLst>
      <p:ext uri="{BB962C8B-B14F-4D97-AF65-F5344CB8AC3E}">
        <p14:creationId xmlns:p14="http://schemas.microsoft.com/office/powerpoint/2010/main" val="1939470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normAutofit/>
          </a:bodyPr>
          <a:lstStyle/>
          <a:p>
            <a:r>
              <a:rPr lang="es-ES" dirty="0"/>
              <a:t>Establecer un ancho </a:t>
            </a:r>
            <a:r>
              <a:rPr lang="es-ES" dirty="0" smtClean="0"/>
              <a:t>máximo …</a:t>
            </a:r>
            <a:endParaRPr lang="es-ES_tradnl" dirty="0"/>
          </a:p>
        </p:txBody>
      </p:sp>
      <p:sp>
        <p:nvSpPr>
          <p:cNvPr id="3" name="2 Marcador de contenido"/>
          <p:cNvSpPr>
            <a:spLocks noGrp="1"/>
          </p:cNvSpPr>
          <p:nvPr>
            <p:ph idx="1"/>
          </p:nvPr>
        </p:nvSpPr>
        <p:spPr>
          <a:solidFill>
            <a:schemeClr val="accent5">
              <a:lumMod val="20000"/>
              <a:lumOff val="80000"/>
            </a:schemeClr>
          </a:solidFill>
        </p:spPr>
        <p:txBody>
          <a:bodyPr>
            <a:normAutofit/>
          </a:bodyPr>
          <a:lstStyle/>
          <a:p>
            <a:r>
              <a:rPr lang="es-ES" dirty="0"/>
              <a:t>Vamos a utilizar una pieza de CSS sobre la que aprenderá más </a:t>
            </a:r>
            <a:r>
              <a:rPr lang="es-ES" dirty="0" smtClean="0"/>
              <a:t>adelante: </a:t>
            </a:r>
            <a:r>
              <a:rPr lang="es-ES" dirty="0" err="1" smtClean="0"/>
              <a:t>max-width</a:t>
            </a:r>
            <a:r>
              <a:rPr lang="es-ES" dirty="0" smtClean="0"/>
              <a:t>. </a:t>
            </a:r>
          </a:p>
          <a:p>
            <a:r>
              <a:rPr lang="es-ES" dirty="0" smtClean="0"/>
              <a:t>Para </a:t>
            </a:r>
            <a:r>
              <a:rPr lang="es-ES" dirty="0"/>
              <a:t>imágenes en diseño receptivo, lo usamos con un valor </a:t>
            </a:r>
            <a:r>
              <a:rPr lang="es-ES" dirty="0" smtClean="0"/>
              <a:t>de 100</a:t>
            </a:r>
            <a:r>
              <a:rPr lang="es-ES" dirty="0"/>
              <a:t>% para asegurarse de que las imágenes no se muestren más grandes que los elementos que las contienen</a:t>
            </a:r>
            <a:r>
              <a:rPr lang="es-ES" dirty="0" smtClean="0"/>
              <a:t>.</a:t>
            </a:r>
            <a:endParaRPr lang="es-ES" dirty="0"/>
          </a:p>
        </p:txBody>
      </p:sp>
    </p:spTree>
    <p:extLst>
      <p:ext uri="{BB962C8B-B14F-4D97-AF65-F5344CB8AC3E}">
        <p14:creationId xmlns:p14="http://schemas.microsoft.com/office/powerpoint/2010/main" val="4140313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1">
              <a:lumMod val="20000"/>
              <a:lumOff val="80000"/>
            </a:schemeClr>
          </a:solidFill>
        </p:spPr>
        <p:txBody>
          <a:bodyPr>
            <a:normAutofit/>
          </a:bodyPr>
          <a:lstStyle/>
          <a:p>
            <a:r>
              <a:rPr lang="es-ES" dirty="0"/>
              <a:t>Diseño de dos </a:t>
            </a:r>
            <a:r>
              <a:rPr lang="es-ES" dirty="0" smtClean="0"/>
              <a:t>columnas …</a:t>
            </a:r>
            <a:endParaRPr lang="es-ES_tradnl" dirty="0"/>
          </a:p>
        </p:txBody>
      </p:sp>
      <p:sp>
        <p:nvSpPr>
          <p:cNvPr id="3" name="2 Marcador de contenido"/>
          <p:cNvSpPr>
            <a:spLocks noGrp="1"/>
          </p:cNvSpPr>
          <p:nvPr>
            <p:ph idx="1"/>
          </p:nvPr>
        </p:nvSpPr>
        <p:spPr>
          <a:solidFill>
            <a:schemeClr val="accent1">
              <a:lumMod val="20000"/>
              <a:lumOff val="80000"/>
            </a:schemeClr>
          </a:solidFill>
        </p:spPr>
        <p:txBody>
          <a:bodyPr>
            <a:normAutofit fontScale="85000" lnSpcReduction="20000"/>
          </a:bodyPr>
          <a:lstStyle/>
          <a:p>
            <a:r>
              <a:rPr lang="es-ES" dirty="0" smtClean="0"/>
              <a:t>Primero </a:t>
            </a:r>
            <a:r>
              <a:rPr lang="es-ES" dirty="0"/>
              <a:t>nos concentraremos solo en la sección del artículo y el número de caracteres por línea </a:t>
            </a:r>
            <a:r>
              <a:rPr lang="es-ES" dirty="0" smtClean="0"/>
              <a:t>(más adelante </a:t>
            </a:r>
            <a:r>
              <a:rPr lang="es-ES" dirty="0"/>
              <a:t>haremos cambios en la navegación y otras partes de la página). </a:t>
            </a:r>
            <a:endParaRPr lang="es-ES" dirty="0" smtClean="0"/>
          </a:p>
          <a:p>
            <a:r>
              <a:rPr lang="es-ES" b="1" i="1" dirty="0" smtClean="0">
                <a:solidFill>
                  <a:srgbClr val="FF0000"/>
                </a:solidFill>
              </a:rPr>
              <a:t>Como </a:t>
            </a:r>
            <a:r>
              <a:rPr lang="es-ES" b="1" i="1" dirty="0">
                <a:solidFill>
                  <a:srgbClr val="FF0000"/>
                </a:solidFill>
              </a:rPr>
              <a:t>aprenderá </a:t>
            </a:r>
            <a:r>
              <a:rPr lang="es-ES" b="1" i="1" dirty="0" smtClean="0">
                <a:solidFill>
                  <a:srgbClr val="FF0000"/>
                </a:solidFill>
              </a:rPr>
              <a:t>posteriormente, </a:t>
            </a:r>
            <a:r>
              <a:rPr lang="es-ES" b="1" i="1" dirty="0">
                <a:solidFill>
                  <a:srgbClr val="FF0000"/>
                </a:solidFill>
              </a:rPr>
              <a:t>el texto es más fácil de leer con 45 a 75 caracteres en cada línea</a:t>
            </a:r>
            <a:r>
              <a:rPr lang="es-ES" dirty="0"/>
              <a:t>. </a:t>
            </a:r>
            <a:endParaRPr lang="es-ES" dirty="0" smtClean="0"/>
          </a:p>
          <a:p>
            <a:r>
              <a:rPr lang="es-ES" dirty="0" smtClean="0"/>
              <a:t>Esa </a:t>
            </a:r>
            <a:r>
              <a:rPr lang="es-ES" dirty="0"/>
              <a:t>no es una regla estricta, pero si su texto no está en ese estadio, generalmente disminuirá la facilidad de lectura</a:t>
            </a:r>
            <a:r>
              <a:rPr lang="es-ES" dirty="0" smtClean="0"/>
              <a:t>.</a:t>
            </a:r>
            <a:endParaRPr lang="es-ES" dirty="0"/>
          </a:p>
        </p:txBody>
      </p:sp>
    </p:spTree>
    <p:extLst>
      <p:ext uri="{BB962C8B-B14F-4D97-AF65-F5344CB8AC3E}">
        <p14:creationId xmlns:p14="http://schemas.microsoft.com/office/powerpoint/2010/main" val="21024253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normAutofit/>
          </a:bodyPr>
          <a:lstStyle/>
          <a:p>
            <a:r>
              <a:rPr lang="es-ES" dirty="0"/>
              <a:t>Establecer un ancho </a:t>
            </a:r>
            <a:r>
              <a:rPr lang="es-ES" dirty="0" smtClean="0"/>
              <a:t>máximo …</a:t>
            </a:r>
            <a:endParaRPr lang="es-ES_tradnl" dirty="0"/>
          </a:p>
        </p:txBody>
      </p:sp>
      <p:sp>
        <p:nvSpPr>
          <p:cNvPr id="3" name="2 Marcador de contenido"/>
          <p:cNvSpPr>
            <a:spLocks noGrp="1"/>
          </p:cNvSpPr>
          <p:nvPr>
            <p:ph idx="1"/>
          </p:nvPr>
        </p:nvSpPr>
        <p:spPr>
          <a:solidFill>
            <a:schemeClr val="accent5">
              <a:lumMod val="20000"/>
              <a:lumOff val="80000"/>
            </a:schemeClr>
          </a:solidFill>
        </p:spPr>
        <p:txBody>
          <a:bodyPr>
            <a:normAutofit/>
          </a:bodyPr>
          <a:lstStyle/>
          <a:p>
            <a:r>
              <a:rPr lang="es-ES" dirty="0" smtClean="0"/>
              <a:t>Pero </a:t>
            </a:r>
            <a:r>
              <a:rPr lang="es-ES" dirty="0"/>
              <a:t>en realidad puedes usar </a:t>
            </a:r>
            <a:r>
              <a:rPr lang="es-ES" dirty="0" err="1"/>
              <a:t>max-width</a:t>
            </a:r>
            <a:r>
              <a:rPr lang="es-ES" dirty="0"/>
              <a:t> en cualquier elemento, y puedes darle un número en lugar de un porcentaje. </a:t>
            </a:r>
            <a:endParaRPr lang="es-ES" dirty="0" smtClean="0"/>
          </a:p>
          <a:p>
            <a:r>
              <a:rPr lang="es-ES" dirty="0" smtClean="0"/>
              <a:t>Vamos </a:t>
            </a:r>
            <a:r>
              <a:rPr lang="es-ES" dirty="0"/>
              <a:t>a tomar nuestro &lt;div&gt; que rodea toda la página y darle una declaración de estilo de ancho máximo: 63em. </a:t>
            </a:r>
            <a:endParaRPr lang="es-ES" dirty="0" smtClean="0"/>
          </a:p>
        </p:txBody>
      </p:sp>
    </p:spTree>
    <p:extLst>
      <p:ext uri="{BB962C8B-B14F-4D97-AF65-F5344CB8AC3E}">
        <p14:creationId xmlns:p14="http://schemas.microsoft.com/office/powerpoint/2010/main" val="42844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normAutofit/>
          </a:bodyPr>
          <a:lstStyle/>
          <a:p>
            <a:r>
              <a:rPr lang="es-ES" dirty="0"/>
              <a:t>Establecer un ancho </a:t>
            </a:r>
            <a:r>
              <a:rPr lang="es-ES" dirty="0" smtClean="0"/>
              <a:t>máximo …</a:t>
            </a:r>
            <a:endParaRPr lang="es-ES_tradnl" dirty="0"/>
          </a:p>
        </p:txBody>
      </p:sp>
      <p:sp>
        <p:nvSpPr>
          <p:cNvPr id="3" name="2 Marcador de contenido"/>
          <p:cNvSpPr>
            <a:spLocks noGrp="1"/>
          </p:cNvSpPr>
          <p:nvPr>
            <p:ph idx="1"/>
          </p:nvPr>
        </p:nvSpPr>
        <p:spPr>
          <a:solidFill>
            <a:schemeClr val="accent5">
              <a:lumMod val="20000"/>
              <a:lumOff val="80000"/>
            </a:schemeClr>
          </a:solidFill>
        </p:spPr>
        <p:txBody>
          <a:bodyPr>
            <a:normAutofit fontScale="92500" lnSpcReduction="20000"/>
          </a:bodyPr>
          <a:lstStyle/>
          <a:p>
            <a:r>
              <a:rPr lang="es-ES" dirty="0"/>
              <a:t>Esto significa que el &lt;div&gt; nunca se ensanchará más de 63 </a:t>
            </a:r>
            <a:r>
              <a:rPr lang="es-ES" dirty="0" err="1"/>
              <a:t>ems</a:t>
            </a:r>
            <a:r>
              <a:rPr lang="es-ES" dirty="0"/>
              <a:t>, sin importar cuán ancho hagamos la ventana gráfica:</a:t>
            </a:r>
          </a:p>
          <a:p>
            <a:r>
              <a:rPr lang="es-ES_tradnl" dirty="0"/>
              <a:t>#</a:t>
            </a:r>
            <a:r>
              <a:rPr lang="es-ES_tradnl" dirty="0" err="1"/>
              <a:t>fullpage</a:t>
            </a:r>
            <a:r>
              <a:rPr lang="es-ES_tradnl" dirty="0"/>
              <a:t> { </a:t>
            </a:r>
            <a:r>
              <a:rPr lang="es-ES_tradnl" dirty="0" err="1"/>
              <a:t>max-width</a:t>
            </a:r>
            <a:r>
              <a:rPr lang="es-ES_tradnl" dirty="0"/>
              <a:t>: 63em; }</a:t>
            </a:r>
          </a:p>
          <a:p>
            <a:r>
              <a:rPr lang="es-ES" dirty="0" smtClean="0"/>
              <a:t>Efectivamente</a:t>
            </a:r>
            <a:r>
              <a:rPr lang="es-ES" dirty="0"/>
              <a:t>, si hacemos que la ventana del navegador sea más ancha que 63 </a:t>
            </a:r>
            <a:r>
              <a:rPr lang="es-ES" dirty="0" err="1"/>
              <a:t>ems</a:t>
            </a:r>
            <a:r>
              <a:rPr lang="es-ES" dirty="0"/>
              <a:t>, el diseño deja de ser más ancho. </a:t>
            </a:r>
            <a:endParaRPr lang="es-ES" dirty="0" smtClean="0"/>
          </a:p>
          <a:p>
            <a:r>
              <a:rPr lang="es-ES" dirty="0" smtClean="0"/>
              <a:t>Puedes </a:t>
            </a:r>
            <a:r>
              <a:rPr lang="es-ES" dirty="0"/>
              <a:t>ver esto en la Figura.</a:t>
            </a:r>
            <a:endParaRPr lang="es-ES_tradnl"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3694310"/>
            <a:ext cx="3046115" cy="137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1917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normAutofit/>
          </a:bodyPr>
          <a:lstStyle/>
          <a:p>
            <a:r>
              <a:rPr lang="es-ES" dirty="0"/>
              <a:t>Establecer un ancho </a:t>
            </a:r>
            <a:r>
              <a:rPr lang="es-ES" dirty="0" smtClean="0"/>
              <a:t>máximo …</a:t>
            </a:r>
            <a:endParaRPr lang="es-ES_tradnl" dirty="0"/>
          </a:p>
        </p:txBody>
      </p:sp>
      <p:sp>
        <p:nvSpPr>
          <p:cNvPr id="3" name="2 Marcador de contenido"/>
          <p:cNvSpPr>
            <a:spLocks noGrp="1"/>
          </p:cNvSpPr>
          <p:nvPr>
            <p:ph idx="1"/>
          </p:nvPr>
        </p:nvSpPr>
        <p:spPr>
          <a:solidFill>
            <a:schemeClr val="accent5">
              <a:lumMod val="20000"/>
              <a:lumOff val="80000"/>
            </a:schemeClr>
          </a:solidFill>
        </p:spPr>
        <p:txBody>
          <a:bodyPr>
            <a:normAutofit/>
          </a:bodyPr>
          <a:lstStyle/>
          <a:p>
            <a:r>
              <a:rPr lang="es-ES" dirty="0"/>
              <a:t>Una cosa más: nuestro diseño de página está completamente a la izquierda de la ventana gráfica, con todo el espacio en blanco a la derecha. </a:t>
            </a:r>
            <a:endParaRPr lang="es-ES" dirty="0" smtClean="0"/>
          </a:p>
          <a:p>
            <a:r>
              <a:rPr lang="es-ES" dirty="0" smtClean="0"/>
              <a:t>Se </a:t>
            </a:r>
            <a:r>
              <a:rPr lang="es-ES" dirty="0"/>
              <a:t>vería mejor centrado en el medio de la pantalla. </a:t>
            </a:r>
            <a:endParaRPr lang="es-ES_tradnl" dirty="0"/>
          </a:p>
        </p:txBody>
      </p:sp>
    </p:spTree>
    <p:extLst>
      <p:ext uri="{BB962C8B-B14F-4D97-AF65-F5344CB8AC3E}">
        <p14:creationId xmlns:p14="http://schemas.microsoft.com/office/powerpoint/2010/main" val="39002300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normAutofit/>
          </a:bodyPr>
          <a:lstStyle/>
          <a:p>
            <a:r>
              <a:rPr lang="es-ES" dirty="0"/>
              <a:t>Establecer un ancho </a:t>
            </a:r>
            <a:r>
              <a:rPr lang="es-ES" dirty="0" smtClean="0"/>
              <a:t>máximo …</a:t>
            </a:r>
            <a:endParaRPr lang="es-ES_tradnl" dirty="0"/>
          </a:p>
        </p:txBody>
      </p:sp>
      <p:sp>
        <p:nvSpPr>
          <p:cNvPr id="3" name="2 Marcador de contenido"/>
          <p:cNvSpPr>
            <a:spLocks noGrp="1"/>
          </p:cNvSpPr>
          <p:nvPr>
            <p:ph idx="1"/>
          </p:nvPr>
        </p:nvSpPr>
        <p:spPr>
          <a:solidFill>
            <a:schemeClr val="accent5">
              <a:lumMod val="20000"/>
              <a:lumOff val="80000"/>
            </a:schemeClr>
          </a:solidFill>
        </p:spPr>
        <p:txBody>
          <a:bodyPr>
            <a:normAutofit/>
          </a:bodyPr>
          <a:lstStyle/>
          <a:p>
            <a:r>
              <a:rPr lang="es-ES" dirty="0" smtClean="0"/>
              <a:t>Para </a:t>
            </a:r>
            <a:r>
              <a:rPr lang="es-ES" dirty="0"/>
              <a:t>hacer esto, solo establecemos los márgenes en ese &lt;div&gt; en auto, lo que significa que se dividirán equitativamente a izquierda y derecha (el resultado se muestra en la </a:t>
            </a:r>
            <a:r>
              <a:rPr lang="es-ES" dirty="0" smtClean="0"/>
              <a:t>Figura:</a:t>
            </a:r>
          </a:p>
          <a:p>
            <a:r>
              <a:rPr lang="en-US" dirty="0"/>
              <a:t>#</a:t>
            </a:r>
            <a:r>
              <a:rPr lang="en-US" dirty="0" err="1"/>
              <a:t>fullpage</a:t>
            </a:r>
            <a:r>
              <a:rPr lang="en-US" dirty="0"/>
              <a:t> { max-width: 63em; margin: auto; }</a:t>
            </a:r>
            <a:endParaRPr lang="es-ES_tradnl"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139702"/>
            <a:ext cx="6380302" cy="279556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652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945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4">
              <a:lumMod val="20000"/>
              <a:lumOff val="80000"/>
            </a:schemeClr>
          </a:solidFill>
        </p:spPr>
        <p:txBody>
          <a:bodyPr>
            <a:normAutofit fontScale="90000"/>
          </a:bodyPr>
          <a:lstStyle/>
          <a:p>
            <a:r>
              <a:rPr lang="es-ES" dirty="0"/>
              <a:t>Cómo elegir puntos de </a:t>
            </a:r>
            <a:r>
              <a:rPr lang="es-ES" dirty="0" smtClean="0"/>
              <a:t>interrupción …</a:t>
            </a:r>
            <a:endParaRPr lang="es-ES_tradnl" dirty="0"/>
          </a:p>
        </p:txBody>
      </p:sp>
      <p:sp>
        <p:nvSpPr>
          <p:cNvPr id="3" name="2 Marcador de contenido"/>
          <p:cNvSpPr>
            <a:spLocks noGrp="1"/>
          </p:cNvSpPr>
          <p:nvPr>
            <p:ph idx="1"/>
          </p:nvPr>
        </p:nvSpPr>
        <p:spPr>
          <a:solidFill>
            <a:schemeClr val="accent4">
              <a:lumMod val="20000"/>
              <a:lumOff val="80000"/>
            </a:schemeClr>
          </a:solidFill>
        </p:spPr>
        <p:txBody>
          <a:bodyPr>
            <a:normAutofit fontScale="85000" lnSpcReduction="10000"/>
          </a:bodyPr>
          <a:lstStyle/>
          <a:p>
            <a:r>
              <a:rPr lang="es-ES" dirty="0" smtClean="0"/>
              <a:t>Como </a:t>
            </a:r>
            <a:r>
              <a:rPr lang="es-ES" dirty="0"/>
              <a:t>aprendimos, se pueden agregar puntos de interrupción en cualquier ancho de navegador. </a:t>
            </a:r>
            <a:endParaRPr lang="es-ES" dirty="0" smtClean="0"/>
          </a:p>
          <a:p>
            <a:r>
              <a:rPr lang="es-ES" dirty="0" smtClean="0"/>
              <a:t>Probablemente </a:t>
            </a:r>
            <a:r>
              <a:rPr lang="es-ES" dirty="0"/>
              <a:t>tenga una idea general de dónde irán los puntos de interrupción mientras realiza sus bocetos preliminares, pero es difícil saber exactamente dónde deben ir hasta que pruebe su CSS en un navegador. </a:t>
            </a:r>
            <a:endParaRPr lang="es-ES" dirty="0" smtClean="0"/>
          </a:p>
          <a:p>
            <a:r>
              <a:rPr lang="es-ES" dirty="0" smtClean="0"/>
              <a:t>En una lección posterior, </a:t>
            </a:r>
            <a:r>
              <a:rPr lang="es-ES" dirty="0"/>
              <a:t>hablaremos más sobre los pasos del proceso de diseño</a:t>
            </a:r>
            <a:r>
              <a:rPr lang="es-ES" dirty="0" smtClean="0"/>
              <a:t>.</a:t>
            </a:r>
            <a:endParaRPr lang="es-ES" dirty="0"/>
          </a:p>
        </p:txBody>
      </p:sp>
    </p:spTree>
    <p:extLst>
      <p:ext uri="{BB962C8B-B14F-4D97-AF65-F5344CB8AC3E}">
        <p14:creationId xmlns:p14="http://schemas.microsoft.com/office/powerpoint/2010/main" val="17970479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4">
              <a:lumMod val="20000"/>
              <a:lumOff val="80000"/>
            </a:schemeClr>
          </a:solidFill>
        </p:spPr>
        <p:txBody>
          <a:bodyPr>
            <a:normAutofit fontScale="90000"/>
          </a:bodyPr>
          <a:lstStyle/>
          <a:p>
            <a:r>
              <a:rPr lang="es-ES" dirty="0"/>
              <a:t>Cómo elegir puntos de </a:t>
            </a:r>
            <a:r>
              <a:rPr lang="es-ES" dirty="0" smtClean="0"/>
              <a:t>interrupción …</a:t>
            </a:r>
            <a:endParaRPr lang="es-ES_tradnl" dirty="0"/>
          </a:p>
        </p:txBody>
      </p:sp>
      <p:sp>
        <p:nvSpPr>
          <p:cNvPr id="3" name="2 Marcador de contenido"/>
          <p:cNvSpPr>
            <a:spLocks noGrp="1"/>
          </p:cNvSpPr>
          <p:nvPr>
            <p:ph idx="1"/>
          </p:nvPr>
        </p:nvSpPr>
        <p:spPr>
          <a:solidFill>
            <a:schemeClr val="accent4">
              <a:lumMod val="20000"/>
              <a:lumOff val="80000"/>
            </a:schemeClr>
          </a:solidFill>
        </p:spPr>
        <p:txBody>
          <a:bodyPr>
            <a:normAutofit fontScale="92500" lnSpcReduction="20000"/>
          </a:bodyPr>
          <a:lstStyle/>
          <a:p>
            <a:r>
              <a:rPr lang="es-ES" dirty="0" smtClean="0"/>
              <a:t>Algunos </a:t>
            </a:r>
            <a:r>
              <a:rPr lang="es-ES" dirty="0"/>
              <a:t>diseñadores eligen sus puntos de interrupción para que coincidan con los tamaños de dispositivos comunes, como </a:t>
            </a:r>
            <a:r>
              <a:rPr lang="es-ES" dirty="0" err="1"/>
              <a:t>iPhones</a:t>
            </a:r>
            <a:r>
              <a:rPr lang="es-ES" dirty="0"/>
              <a:t> y </a:t>
            </a:r>
            <a:r>
              <a:rPr lang="es-ES" dirty="0" err="1"/>
              <a:t>iPads</a:t>
            </a:r>
            <a:r>
              <a:rPr lang="es-ES" dirty="0"/>
              <a:t>. </a:t>
            </a:r>
            <a:endParaRPr lang="es-ES" dirty="0" smtClean="0"/>
          </a:p>
          <a:p>
            <a:r>
              <a:rPr lang="es-ES" dirty="0" smtClean="0"/>
              <a:t>Pero </a:t>
            </a:r>
            <a:r>
              <a:rPr lang="es-ES" dirty="0"/>
              <a:t>hacer eso lo alienta a centrarse en cómo se ve su diseño en cada punto de interrupción, donde realmente necesita ver cómo se ve el diseño en cada ancho de ventana a través de cada rango de diseño completo</a:t>
            </a:r>
            <a:r>
              <a:rPr lang="es-ES" dirty="0" smtClean="0"/>
              <a:t>.</a:t>
            </a:r>
            <a:endParaRPr lang="es-ES" dirty="0"/>
          </a:p>
        </p:txBody>
      </p:sp>
    </p:spTree>
    <p:extLst>
      <p:ext uri="{BB962C8B-B14F-4D97-AF65-F5344CB8AC3E}">
        <p14:creationId xmlns:p14="http://schemas.microsoft.com/office/powerpoint/2010/main" val="3176487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4">
              <a:lumMod val="20000"/>
              <a:lumOff val="80000"/>
            </a:schemeClr>
          </a:solidFill>
        </p:spPr>
        <p:txBody>
          <a:bodyPr>
            <a:normAutofit fontScale="90000"/>
          </a:bodyPr>
          <a:lstStyle/>
          <a:p>
            <a:r>
              <a:rPr lang="es-ES" dirty="0"/>
              <a:t>Cómo elegir puntos de </a:t>
            </a:r>
            <a:r>
              <a:rPr lang="es-ES" dirty="0" smtClean="0"/>
              <a:t>interrupción …</a:t>
            </a:r>
            <a:endParaRPr lang="es-ES_tradnl" dirty="0"/>
          </a:p>
        </p:txBody>
      </p:sp>
      <p:sp>
        <p:nvSpPr>
          <p:cNvPr id="3" name="2 Marcador de contenido"/>
          <p:cNvSpPr>
            <a:spLocks noGrp="1"/>
          </p:cNvSpPr>
          <p:nvPr>
            <p:ph idx="1"/>
          </p:nvPr>
        </p:nvSpPr>
        <p:spPr>
          <a:solidFill>
            <a:schemeClr val="accent4">
              <a:lumMod val="20000"/>
              <a:lumOff val="80000"/>
            </a:schemeClr>
          </a:solidFill>
        </p:spPr>
        <p:txBody>
          <a:bodyPr>
            <a:normAutofit fontScale="77500" lnSpcReduction="20000"/>
          </a:bodyPr>
          <a:lstStyle/>
          <a:p>
            <a:r>
              <a:rPr lang="es-ES" dirty="0"/>
              <a:t>Claro, especialmente necesita asegurarse de que su diseño se vea bien en dispositivos que componen una gran parte de lo que usan los visitantes de su sitio, pero su objetivo no es crear un diseño que se vea bien solo en esos dispositivos, es crear un diseño que se ve bien en todos los dispositivos, sin importar el ancho de su ventana gráfica.</a:t>
            </a:r>
          </a:p>
          <a:p>
            <a:r>
              <a:rPr lang="es-ES" dirty="0" smtClean="0"/>
              <a:t>Entonces</a:t>
            </a:r>
            <a:r>
              <a:rPr lang="es-ES" dirty="0"/>
              <a:t>, ¿no deberías considerar los dispositivos en absoluto? </a:t>
            </a:r>
            <a:endParaRPr lang="es-ES" dirty="0" smtClean="0"/>
          </a:p>
          <a:p>
            <a:r>
              <a:rPr lang="es-ES" dirty="0" smtClean="0"/>
              <a:t>No</a:t>
            </a:r>
            <a:r>
              <a:rPr lang="es-ES" dirty="0"/>
              <a:t>, los dispositivos son importantes; No deberías pensar en ellos primero. </a:t>
            </a:r>
            <a:endParaRPr lang="es-ES" dirty="0" smtClean="0"/>
          </a:p>
        </p:txBody>
      </p:sp>
    </p:spTree>
    <p:extLst>
      <p:ext uri="{BB962C8B-B14F-4D97-AF65-F5344CB8AC3E}">
        <p14:creationId xmlns:p14="http://schemas.microsoft.com/office/powerpoint/2010/main" val="19685534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4">
              <a:lumMod val="20000"/>
              <a:lumOff val="80000"/>
            </a:schemeClr>
          </a:solidFill>
        </p:spPr>
        <p:txBody>
          <a:bodyPr>
            <a:normAutofit fontScale="90000"/>
          </a:bodyPr>
          <a:lstStyle/>
          <a:p>
            <a:r>
              <a:rPr lang="es-ES" dirty="0"/>
              <a:t>Cómo elegir puntos de </a:t>
            </a:r>
            <a:r>
              <a:rPr lang="es-ES" dirty="0" smtClean="0"/>
              <a:t>interrupción …</a:t>
            </a:r>
            <a:endParaRPr lang="es-ES_tradnl" dirty="0"/>
          </a:p>
        </p:txBody>
      </p:sp>
      <p:sp>
        <p:nvSpPr>
          <p:cNvPr id="3" name="2 Marcador de contenido"/>
          <p:cNvSpPr>
            <a:spLocks noGrp="1"/>
          </p:cNvSpPr>
          <p:nvPr>
            <p:ph idx="1"/>
          </p:nvPr>
        </p:nvSpPr>
        <p:spPr>
          <a:solidFill>
            <a:schemeClr val="accent4">
              <a:lumMod val="20000"/>
              <a:lumOff val="80000"/>
            </a:schemeClr>
          </a:solidFill>
        </p:spPr>
        <p:txBody>
          <a:bodyPr>
            <a:normAutofit fontScale="85000" lnSpcReduction="10000"/>
          </a:bodyPr>
          <a:lstStyle/>
          <a:p>
            <a:r>
              <a:rPr lang="es-ES" dirty="0" smtClean="0"/>
              <a:t>Es </a:t>
            </a:r>
            <a:r>
              <a:rPr lang="es-ES" dirty="0"/>
              <a:t>mejor no comenzar pensando en cómo se verá su diseño en dispositivos particulares, aunque puede pensarlo en términos más generales, como el tamaño del teléfono móvil, el tamaño de la tableta y el tamaño del escritorio.</a:t>
            </a:r>
          </a:p>
          <a:p>
            <a:r>
              <a:rPr lang="es-ES" dirty="0"/>
              <a:t>Después de determinar los puntos de interrupción cambiando el tamaño del diseño en su navegador, pruébelo en algunos dispositivos para ver cómo se ve. </a:t>
            </a:r>
            <a:endParaRPr lang="es-ES" dirty="0" smtClean="0"/>
          </a:p>
        </p:txBody>
      </p:sp>
    </p:spTree>
    <p:extLst>
      <p:ext uri="{BB962C8B-B14F-4D97-AF65-F5344CB8AC3E}">
        <p14:creationId xmlns:p14="http://schemas.microsoft.com/office/powerpoint/2010/main" val="1943978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4">
              <a:lumMod val="20000"/>
              <a:lumOff val="80000"/>
            </a:schemeClr>
          </a:solidFill>
        </p:spPr>
        <p:txBody>
          <a:bodyPr>
            <a:normAutofit fontScale="90000"/>
          </a:bodyPr>
          <a:lstStyle/>
          <a:p>
            <a:r>
              <a:rPr lang="es-ES" dirty="0"/>
              <a:t>Cómo elegir puntos de </a:t>
            </a:r>
            <a:r>
              <a:rPr lang="es-ES" dirty="0" smtClean="0"/>
              <a:t>interrupción</a:t>
            </a:r>
            <a:endParaRPr lang="es-ES_tradnl" dirty="0"/>
          </a:p>
        </p:txBody>
      </p:sp>
      <p:sp>
        <p:nvSpPr>
          <p:cNvPr id="3" name="2 Marcador de contenido"/>
          <p:cNvSpPr>
            <a:spLocks noGrp="1"/>
          </p:cNvSpPr>
          <p:nvPr>
            <p:ph idx="1"/>
          </p:nvPr>
        </p:nvSpPr>
        <p:spPr>
          <a:solidFill>
            <a:schemeClr val="accent4">
              <a:lumMod val="20000"/>
              <a:lumOff val="80000"/>
            </a:schemeClr>
          </a:solidFill>
        </p:spPr>
        <p:txBody>
          <a:bodyPr>
            <a:normAutofit fontScale="70000" lnSpcReduction="20000"/>
          </a:bodyPr>
          <a:lstStyle/>
          <a:p>
            <a:r>
              <a:rPr lang="es-ES" dirty="0" smtClean="0"/>
              <a:t>Puede </a:t>
            </a:r>
            <a:r>
              <a:rPr lang="es-ES" dirty="0"/>
              <a:t>ajustar un poco los puntos de interrupción, porque los números se basaron en caracteres por línea, y eso no necesita ser preciso.</a:t>
            </a:r>
          </a:p>
          <a:p>
            <a:r>
              <a:rPr lang="es-ES" dirty="0"/>
              <a:t>Por ejemplo, si el ancho del </a:t>
            </a:r>
            <a:r>
              <a:rPr lang="es-ES" dirty="0" err="1"/>
              <a:t>iPad</a:t>
            </a:r>
            <a:r>
              <a:rPr lang="es-ES" dirty="0"/>
              <a:t> está a solo unos pocos píxeles de un punto de interrupción, podría decidir mover el punto de interrupción un poco para que el </a:t>
            </a:r>
            <a:r>
              <a:rPr lang="es-ES" dirty="0" err="1"/>
              <a:t>iPad</a:t>
            </a:r>
            <a:r>
              <a:rPr lang="es-ES" dirty="0"/>
              <a:t> caiga en un rango de diseño diferente, por ejemplo, obtener el diseño de dos columnas en lugar de </a:t>
            </a:r>
            <a:r>
              <a:rPr lang="es-ES" dirty="0" smtClean="0"/>
              <a:t>un </a:t>
            </a:r>
            <a:r>
              <a:rPr lang="es-ES" dirty="0"/>
              <a:t>diseño de </a:t>
            </a:r>
            <a:r>
              <a:rPr lang="es-ES" dirty="0" smtClean="0"/>
              <a:t>una columna</a:t>
            </a:r>
            <a:r>
              <a:rPr lang="es-ES" dirty="0"/>
              <a:t>.</a:t>
            </a:r>
          </a:p>
          <a:p>
            <a:r>
              <a:rPr lang="es-ES" dirty="0"/>
              <a:t>Recuerde, y esto es realmente importante, así que lo repito, lo importante es cómo se ve el diseño en cada rango de diseño, no cómo se ve en cada punto de interrupción.</a:t>
            </a:r>
            <a:endParaRPr lang="es-ES_tradnl" dirty="0"/>
          </a:p>
        </p:txBody>
      </p:sp>
    </p:spTree>
    <p:extLst>
      <p:ext uri="{BB962C8B-B14F-4D97-AF65-F5344CB8AC3E}">
        <p14:creationId xmlns:p14="http://schemas.microsoft.com/office/powerpoint/2010/main" val="1860696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8592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1">
              <a:lumMod val="20000"/>
              <a:lumOff val="80000"/>
            </a:schemeClr>
          </a:solidFill>
        </p:spPr>
        <p:txBody>
          <a:bodyPr>
            <a:normAutofit/>
          </a:bodyPr>
          <a:lstStyle/>
          <a:p>
            <a:r>
              <a:rPr lang="es-ES" dirty="0"/>
              <a:t>Diseño de dos </a:t>
            </a:r>
            <a:r>
              <a:rPr lang="es-ES" dirty="0" smtClean="0"/>
              <a:t>columnas …</a:t>
            </a:r>
            <a:endParaRPr lang="es-ES_tradnl" dirty="0"/>
          </a:p>
        </p:txBody>
      </p:sp>
      <p:sp>
        <p:nvSpPr>
          <p:cNvPr id="3" name="2 Marcador de contenido"/>
          <p:cNvSpPr>
            <a:spLocks noGrp="1"/>
          </p:cNvSpPr>
          <p:nvPr>
            <p:ph idx="1"/>
          </p:nvPr>
        </p:nvSpPr>
        <p:spPr>
          <a:solidFill>
            <a:schemeClr val="accent1">
              <a:lumMod val="20000"/>
              <a:lumOff val="80000"/>
            </a:schemeClr>
          </a:solidFill>
        </p:spPr>
        <p:txBody>
          <a:bodyPr>
            <a:normAutofit lnSpcReduction="10000"/>
          </a:bodyPr>
          <a:lstStyle/>
          <a:p>
            <a:r>
              <a:rPr lang="es-ES" dirty="0" smtClean="0"/>
              <a:t>En </a:t>
            </a:r>
            <a:r>
              <a:rPr lang="es-ES" dirty="0"/>
              <a:t>el ancho de pantalla más estrecho, hay 45 caracteres por línea, lo cual es un poco menor que nuestro rango óptimo, pero sigue siendo bueno.</a:t>
            </a:r>
          </a:p>
          <a:p>
            <a:r>
              <a:rPr lang="es-ES" dirty="0"/>
              <a:t>Cuando el sitio se ve en anchos de pantalla más anchos, queremos que no tenga más de 75 caracteres por línea. </a:t>
            </a:r>
            <a:endParaRPr lang="es-ES" dirty="0" smtClean="0"/>
          </a:p>
        </p:txBody>
      </p:sp>
    </p:spTree>
    <p:extLst>
      <p:ext uri="{BB962C8B-B14F-4D97-AF65-F5344CB8AC3E}">
        <p14:creationId xmlns:p14="http://schemas.microsoft.com/office/powerpoint/2010/main" val="1463395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1">
              <a:lumMod val="20000"/>
              <a:lumOff val="80000"/>
            </a:schemeClr>
          </a:solidFill>
        </p:spPr>
        <p:txBody>
          <a:bodyPr>
            <a:normAutofit/>
          </a:bodyPr>
          <a:lstStyle/>
          <a:p>
            <a:r>
              <a:rPr lang="es-ES" dirty="0"/>
              <a:t>Diseño de dos </a:t>
            </a:r>
            <a:r>
              <a:rPr lang="es-ES" dirty="0" smtClean="0"/>
              <a:t>columnas …</a:t>
            </a:r>
            <a:endParaRPr lang="es-ES_tradnl" dirty="0"/>
          </a:p>
        </p:txBody>
      </p:sp>
      <p:sp>
        <p:nvSpPr>
          <p:cNvPr id="3" name="2 Marcador de contenido"/>
          <p:cNvSpPr>
            <a:spLocks noGrp="1"/>
          </p:cNvSpPr>
          <p:nvPr>
            <p:ph idx="1"/>
          </p:nvPr>
        </p:nvSpPr>
        <p:spPr>
          <a:solidFill>
            <a:schemeClr val="accent1">
              <a:lumMod val="20000"/>
              <a:lumOff val="80000"/>
            </a:schemeClr>
          </a:solidFill>
        </p:spPr>
        <p:txBody>
          <a:bodyPr>
            <a:normAutofit lnSpcReduction="10000"/>
          </a:bodyPr>
          <a:lstStyle/>
          <a:p>
            <a:r>
              <a:rPr lang="es-ES" dirty="0" smtClean="0"/>
              <a:t>Para </a:t>
            </a:r>
            <a:r>
              <a:rPr lang="es-ES" dirty="0"/>
              <a:t>encontrar este punto, lentamente ampliaremos la ventana del navegador y nos detendremos cuando el texto supere los 75 caracteres por línea, como puede ver en la </a:t>
            </a:r>
            <a:r>
              <a:rPr lang="es-ES" dirty="0" smtClean="0"/>
              <a:t>Figura. </a:t>
            </a:r>
          </a:p>
          <a:p>
            <a:r>
              <a:rPr lang="es-ES" dirty="0" smtClean="0"/>
              <a:t>Necesitamos </a:t>
            </a:r>
            <a:r>
              <a:rPr lang="es-ES" dirty="0"/>
              <a:t>agregar un punto de interrupción allí.</a:t>
            </a:r>
            <a:endParaRPr lang="es-ES_tradnl"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961832"/>
            <a:ext cx="2160240" cy="1944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889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1">
              <a:lumMod val="20000"/>
              <a:lumOff val="80000"/>
            </a:schemeClr>
          </a:solidFill>
        </p:spPr>
        <p:txBody>
          <a:bodyPr>
            <a:normAutofit/>
          </a:bodyPr>
          <a:lstStyle/>
          <a:p>
            <a:r>
              <a:rPr lang="es-ES" dirty="0"/>
              <a:t>Diseño de dos </a:t>
            </a:r>
            <a:r>
              <a:rPr lang="es-ES" dirty="0" smtClean="0"/>
              <a:t>columnas</a:t>
            </a:r>
            <a:endParaRPr lang="es-ES_tradnl" dirty="0"/>
          </a:p>
        </p:txBody>
      </p:sp>
      <p:sp>
        <p:nvSpPr>
          <p:cNvPr id="3" name="2 Marcador de contenido"/>
          <p:cNvSpPr>
            <a:spLocks noGrp="1"/>
          </p:cNvSpPr>
          <p:nvPr>
            <p:ph idx="1"/>
          </p:nvPr>
        </p:nvSpPr>
        <p:spPr>
          <a:solidFill>
            <a:schemeClr val="accent1">
              <a:lumMod val="20000"/>
              <a:lumOff val="80000"/>
            </a:schemeClr>
          </a:solidFill>
        </p:spPr>
        <p:txBody>
          <a:bodyPr>
            <a:normAutofit fontScale="70000" lnSpcReduction="20000"/>
          </a:bodyPr>
          <a:lstStyle/>
          <a:p>
            <a:r>
              <a:rPr lang="es-ES" dirty="0"/>
              <a:t>Si medimos el ancho de la ventana gráfica en ese punto, descubriremos que tiene unos 36 </a:t>
            </a:r>
            <a:r>
              <a:rPr lang="es-ES" dirty="0" err="1"/>
              <a:t>ems</a:t>
            </a:r>
            <a:r>
              <a:rPr lang="es-ES" dirty="0"/>
              <a:t> de ancho. </a:t>
            </a:r>
            <a:endParaRPr lang="es-ES" dirty="0" smtClean="0"/>
          </a:p>
          <a:p>
            <a:r>
              <a:rPr lang="es-ES" dirty="0" smtClean="0"/>
              <a:t>La </a:t>
            </a:r>
            <a:r>
              <a:rPr lang="es-ES" dirty="0"/>
              <a:t>forma más fácil de hacer esto es tener una herramienta como MQtest.io </a:t>
            </a:r>
            <a:r>
              <a:rPr lang="es-ES" dirty="0" smtClean="0"/>
              <a:t>(</a:t>
            </a:r>
            <a:r>
              <a:rPr lang="es-ES" dirty="0">
                <a:hlinkClick r:id="rId2"/>
              </a:rPr>
              <a:t>https://viljamis.github.io/mqtest/</a:t>
            </a:r>
            <a:r>
              <a:rPr lang="es-ES" dirty="0" smtClean="0"/>
              <a:t>) </a:t>
            </a:r>
            <a:r>
              <a:rPr lang="es-ES" dirty="0"/>
              <a:t>abierta en una pestaña separada en la misma ventana del navegador.</a:t>
            </a:r>
          </a:p>
          <a:p>
            <a:r>
              <a:rPr lang="es-ES" dirty="0"/>
              <a:t>Simplemente puede cambiar a esa pestaña y le dirá qué tan ancha es la ventana actualmente.</a:t>
            </a:r>
          </a:p>
          <a:p>
            <a:r>
              <a:rPr lang="es-ES" dirty="0"/>
              <a:t>Puede redondear al número entero más cercano: solo va a buscar un promedio de 75 caracteres por línea, por lo que no es necesario que sea exacto.</a:t>
            </a:r>
            <a:endParaRPr lang="es-ES_tradnl" dirty="0"/>
          </a:p>
        </p:txBody>
      </p:sp>
    </p:spTree>
    <p:extLst>
      <p:ext uri="{BB962C8B-B14F-4D97-AF65-F5344CB8AC3E}">
        <p14:creationId xmlns:p14="http://schemas.microsoft.com/office/powerpoint/2010/main" val="2255744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44" y="915566"/>
            <a:ext cx="9049105" cy="3312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solidFill>
            <a:schemeClr val="bg2">
              <a:lumMod val="90000"/>
            </a:schemeClr>
          </a:solidFill>
        </p:spPr>
        <p:txBody>
          <a:bodyPr/>
          <a:lstStyle/>
          <a:p>
            <a:r>
              <a:rPr lang="es-ES_tradnl" dirty="0" smtClean="0"/>
              <a:t>Usando </a:t>
            </a:r>
            <a:r>
              <a:rPr lang="es-ES_tradnl" dirty="0" err="1" smtClean="0"/>
              <a:t>floats</a:t>
            </a:r>
            <a:r>
              <a:rPr lang="es-ES_tradnl" dirty="0" smtClean="0"/>
              <a:t> …</a:t>
            </a:r>
            <a:endParaRPr lang="es-ES_tradnl" dirty="0"/>
          </a:p>
        </p:txBody>
      </p:sp>
      <p:sp>
        <p:nvSpPr>
          <p:cNvPr id="3" name="2 Marcador de contenido"/>
          <p:cNvSpPr>
            <a:spLocks noGrp="1"/>
          </p:cNvSpPr>
          <p:nvPr>
            <p:ph idx="1"/>
          </p:nvPr>
        </p:nvSpPr>
        <p:spPr>
          <a:solidFill>
            <a:schemeClr val="bg2">
              <a:lumMod val="90000"/>
            </a:schemeClr>
          </a:solidFill>
        </p:spPr>
        <p:txBody>
          <a:bodyPr>
            <a:normAutofit lnSpcReduction="10000"/>
          </a:bodyPr>
          <a:lstStyle/>
          <a:p>
            <a:r>
              <a:rPr lang="es-ES" dirty="0" smtClean="0"/>
              <a:t>Ahora</a:t>
            </a:r>
            <a:r>
              <a:rPr lang="es-ES" dirty="0"/>
              <a:t>, queremos cambiar el diseño para que el contenido se muestre en dos columnas. </a:t>
            </a:r>
            <a:endParaRPr lang="es-ES" dirty="0" smtClean="0"/>
          </a:p>
          <a:p>
            <a:r>
              <a:rPr lang="es-ES" dirty="0" smtClean="0"/>
              <a:t>Primero </a:t>
            </a:r>
            <a:r>
              <a:rPr lang="es-ES" dirty="0"/>
              <a:t>revisaremos el CSS necesario para ese diseño, y luego agregaremos una consulta de medios para indicarle al navegador que solo use ese CSS cuando la ventana gráfica sea de 36 </a:t>
            </a:r>
            <a:r>
              <a:rPr lang="es-ES" dirty="0" err="1"/>
              <a:t>ems</a:t>
            </a:r>
            <a:r>
              <a:rPr lang="es-ES" dirty="0"/>
              <a:t> o más</a:t>
            </a:r>
            <a:r>
              <a:rPr lang="es-ES" dirty="0" smtClean="0"/>
              <a:t>.</a:t>
            </a:r>
            <a:endParaRPr lang="es-ES" dirty="0"/>
          </a:p>
        </p:txBody>
      </p:sp>
    </p:spTree>
    <p:extLst>
      <p:ext uri="{BB962C8B-B14F-4D97-AF65-F5344CB8AC3E}">
        <p14:creationId xmlns:p14="http://schemas.microsoft.com/office/powerpoint/2010/main" val="29192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bg/>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lstStyle/>
          <a:p>
            <a:r>
              <a:rPr lang="es-ES_tradnl" dirty="0" smtClean="0"/>
              <a:t>Usando </a:t>
            </a:r>
            <a:r>
              <a:rPr lang="es-ES_tradnl" dirty="0" err="1" smtClean="0"/>
              <a:t>floats</a:t>
            </a:r>
            <a:r>
              <a:rPr lang="es-ES_tradnl" dirty="0" smtClean="0"/>
              <a:t> …</a:t>
            </a:r>
            <a:endParaRPr lang="es-ES_tradnl" dirty="0"/>
          </a:p>
        </p:txBody>
      </p:sp>
      <p:sp>
        <p:nvSpPr>
          <p:cNvPr id="3" name="2 Marcador de contenido"/>
          <p:cNvSpPr>
            <a:spLocks noGrp="1"/>
          </p:cNvSpPr>
          <p:nvPr>
            <p:ph idx="1"/>
          </p:nvPr>
        </p:nvSpPr>
        <p:spPr>
          <a:solidFill>
            <a:schemeClr val="bg2">
              <a:lumMod val="90000"/>
            </a:schemeClr>
          </a:solidFill>
        </p:spPr>
        <p:txBody>
          <a:bodyPr>
            <a:normAutofit fontScale="92500" lnSpcReduction="20000"/>
          </a:bodyPr>
          <a:lstStyle/>
          <a:p>
            <a:r>
              <a:rPr lang="es-ES" dirty="0" smtClean="0"/>
              <a:t>El </a:t>
            </a:r>
            <a:r>
              <a:rPr lang="es-ES" dirty="0"/>
              <a:t>&lt;artículo&gt; estará en una columna más ancha con un flotador para colocarlo en el lado izquierdo de la página, y la sección de Enlaces relacionados &lt;al lado&gt; irá en una columna más estrecha a la derecha. </a:t>
            </a:r>
            <a:endParaRPr lang="es-ES" dirty="0" smtClean="0"/>
          </a:p>
          <a:p>
            <a:r>
              <a:rPr lang="es-ES" dirty="0" smtClean="0"/>
              <a:t>Luego </a:t>
            </a:r>
            <a:r>
              <a:rPr lang="es-ES" dirty="0"/>
              <a:t>agregaremos un claro al pie de página para que comience en una nueva línea.</a:t>
            </a:r>
          </a:p>
          <a:p>
            <a:r>
              <a:rPr lang="es-ES" dirty="0"/>
              <a:t>Queremos que se vea como se ve en la </a:t>
            </a:r>
            <a:r>
              <a:rPr lang="es-ES" dirty="0" smtClean="0"/>
              <a:t>Figura.</a:t>
            </a:r>
            <a:endParaRPr lang="es-E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203598"/>
            <a:ext cx="4454540"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868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2">
              <a:lumMod val="90000"/>
            </a:schemeClr>
          </a:solidFill>
        </p:spPr>
        <p:txBody>
          <a:bodyPr/>
          <a:lstStyle/>
          <a:p>
            <a:r>
              <a:rPr lang="es-ES_tradnl" dirty="0" smtClean="0"/>
              <a:t>Usando </a:t>
            </a:r>
            <a:r>
              <a:rPr lang="es-ES_tradnl" dirty="0" err="1" smtClean="0"/>
              <a:t>floats</a:t>
            </a:r>
            <a:r>
              <a:rPr lang="es-ES_tradnl" dirty="0" smtClean="0"/>
              <a:t> …</a:t>
            </a:r>
            <a:endParaRPr lang="es-ES_tradnl" dirty="0"/>
          </a:p>
        </p:txBody>
      </p:sp>
      <p:sp>
        <p:nvSpPr>
          <p:cNvPr id="3" name="2 Marcador de contenido"/>
          <p:cNvSpPr>
            <a:spLocks noGrp="1"/>
          </p:cNvSpPr>
          <p:nvPr>
            <p:ph idx="1"/>
          </p:nvPr>
        </p:nvSpPr>
        <p:spPr>
          <a:solidFill>
            <a:schemeClr val="bg2">
              <a:lumMod val="90000"/>
            </a:schemeClr>
          </a:solidFill>
        </p:spPr>
        <p:txBody>
          <a:bodyPr>
            <a:normAutofit/>
          </a:bodyPr>
          <a:lstStyle/>
          <a:p>
            <a:r>
              <a:rPr lang="es-ES" dirty="0" smtClean="0"/>
              <a:t>Aquí </a:t>
            </a:r>
            <a:r>
              <a:rPr lang="es-ES" dirty="0"/>
              <a:t>está el CSS que usaremos</a:t>
            </a:r>
            <a:r>
              <a:rPr lang="es-ES" dirty="0" smtClean="0"/>
              <a:t>:</a:t>
            </a:r>
          </a:p>
          <a:p>
            <a:pPr marL="0" indent="0">
              <a:buNone/>
            </a:pPr>
            <a:r>
              <a:rPr lang="es-ES_tradnl" dirty="0"/>
              <a:t>article { </a:t>
            </a:r>
            <a:r>
              <a:rPr lang="es-ES_tradnl" dirty="0" err="1"/>
              <a:t>float</a:t>
            </a:r>
            <a:r>
              <a:rPr lang="es-ES_tradnl" dirty="0"/>
              <a:t>: </a:t>
            </a:r>
            <a:r>
              <a:rPr lang="es-ES_tradnl" dirty="0" err="1"/>
              <a:t>left</a:t>
            </a:r>
            <a:r>
              <a:rPr lang="es-ES_tradnl" dirty="0"/>
              <a:t>; }</a:t>
            </a:r>
          </a:p>
          <a:p>
            <a:pPr marL="0" indent="0">
              <a:buNone/>
            </a:pPr>
            <a:r>
              <a:rPr lang="es-ES_tradnl" dirty="0" err="1"/>
              <a:t>aside</a:t>
            </a:r>
            <a:r>
              <a:rPr lang="es-ES_tradnl" dirty="0"/>
              <a:t> { </a:t>
            </a:r>
            <a:r>
              <a:rPr lang="es-ES_tradnl" dirty="0" err="1"/>
              <a:t>float</a:t>
            </a:r>
            <a:r>
              <a:rPr lang="es-ES_tradnl" dirty="0"/>
              <a:t>: </a:t>
            </a:r>
            <a:r>
              <a:rPr lang="es-ES_tradnl" dirty="0" err="1"/>
              <a:t>right</a:t>
            </a:r>
            <a:r>
              <a:rPr lang="es-ES_tradnl" dirty="0"/>
              <a:t>; }</a:t>
            </a:r>
          </a:p>
          <a:p>
            <a:pPr marL="0" indent="0">
              <a:buNone/>
            </a:pPr>
            <a:r>
              <a:rPr lang="es-ES_tradnl" dirty="0"/>
              <a:t>footer { </a:t>
            </a:r>
            <a:r>
              <a:rPr lang="es-ES_tradnl" dirty="0" err="1"/>
              <a:t>clear</a:t>
            </a:r>
            <a:r>
              <a:rPr lang="es-ES_tradnl" dirty="0"/>
              <a:t>: </a:t>
            </a:r>
            <a:r>
              <a:rPr lang="es-ES_tradnl" dirty="0" err="1"/>
              <a:t>both</a:t>
            </a:r>
            <a:r>
              <a:rPr lang="es-ES_tradnl" dirty="0"/>
              <a:t>; }</a:t>
            </a:r>
          </a:p>
        </p:txBody>
      </p:sp>
    </p:spTree>
    <p:extLst>
      <p:ext uri="{BB962C8B-B14F-4D97-AF65-F5344CB8AC3E}">
        <p14:creationId xmlns:p14="http://schemas.microsoft.com/office/powerpoint/2010/main" val="564711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2182</Words>
  <Application>Microsoft Office PowerPoint</Application>
  <PresentationFormat>Presentación en pantalla (16:9)</PresentationFormat>
  <Paragraphs>132</Paragraphs>
  <Slides>39</Slides>
  <Notes>0</Notes>
  <HiddenSlides>0</HiddenSlides>
  <MMClips>0</MMClips>
  <ScaleCrop>false</ScaleCrop>
  <HeadingPairs>
    <vt:vector size="4" baseType="variant">
      <vt:variant>
        <vt:lpstr>Tema</vt:lpstr>
      </vt:variant>
      <vt:variant>
        <vt:i4>1</vt:i4>
      </vt:variant>
      <vt:variant>
        <vt:lpstr>Títulos de diapositiva</vt:lpstr>
      </vt:variant>
      <vt:variant>
        <vt:i4>39</vt:i4>
      </vt:variant>
    </vt:vector>
  </HeadingPairs>
  <TitlesOfParts>
    <vt:vector size="40" baseType="lpstr">
      <vt:lpstr>Tema de Office</vt:lpstr>
      <vt:lpstr>Presentación de PowerPoint</vt:lpstr>
      <vt:lpstr>Media queries</vt:lpstr>
      <vt:lpstr>Diseño de dos columnas …</vt:lpstr>
      <vt:lpstr>Diseño de dos columnas …</vt:lpstr>
      <vt:lpstr>Diseño de dos columnas …</vt:lpstr>
      <vt:lpstr>Diseño de dos columnas</vt:lpstr>
      <vt:lpstr>Usando floats …</vt:lpstr>
      <vt:lpstr>Usando floats …</vt:lpstr>
      <vt:lpstr>Usando floats …</vt:lpstr>
      <vt:lpstr>Usando floats …</vt:lpstr>
      <vt:lpstr>Usando floats</vt:lpstr>
      <vt:lpstr>UTILIZANDO UNA Cuadrícula …</vt:lpstr>
      <vt:lpstr>UTILIZANDO UNA Cuadrícula …</vt:lpstr>
      <vt:lpstr>UTILIZANDO UNA Cuadrícula …</vt:lpstr>
      <vt:lpstr>UTILIZANDO UNA Cuadrícula …</vt:lpstr>
      <vt:lpstr>UTILIZANDO UNA Cuadrícula …</vt:lpstr>
      <vt:lpstr>UTILIZANDO UNA Cuadrícula …</vt:lpstr>
      <vt:lpstr>UTILIZANDO UNA Cuadrícula …</vt:lpstr>
      <vt:lpstr>UTILIZANDO UNA Cuadrícula …</vt:lpstr>
      <vt:lpstr>UTILIZANDO UNA Cuadrícula …</vt:lpstr>
      <vt:lpstr>UTILIZANDO UNA Cuadrícula …</vt:lpstr>
      <vt:lpstr>AGREGAR UNA CONSULTA DE MEDIOS …</vt:lpstr>
      <vt:lpstr>AGREGAR UNA CONSULTA DE MEDIOS …</vt:lpstr>
      <vt:lpstr>AGREGAR UNA CONSULTA DE MEDIOS …</vt:lpstr>
      <vt:lpstr>AGREGAR UNA CONSULTA DE MEDIOS …</vt:lpstr>
      <vt:lpstr>AGREGAR UNA CONSULTA DE MEDIOS</vt:lpstr>
      <vt:lpstr>Establecer un ancho máximo …</vt:lpstr>
      <vt:lpstr>Establecer un ancho máximo …</vt:lpstr>
      <vt:lpstr>Establecer un ancho máximo …</vt:lpstr>
      <vt:lpstr>Establecer un ancho máximo …</vt:lpstr>
      <vt:lpstr>Establecer un ancho máximo …</vt:lpstr>
      <vt:lpstr>Establecer un ancho máximo …</vt:lpstr>
      <vt:lpstr>Establecer un ancho máximo …</vt:lpstr>
      <vt:lpstr>Cómo elegir puntos de interrupción …</vt:lpstr>
      <vt:lpstr>Cómo elegir puntos de interrupción …</vt:lpstr>
      <vt:lpstr>Cómo elegir puntos de interrupción …</vt:lpstr>
      <vt:lpstr>Cómo elegir puntos de interrupción …</vt:lpstr>
      <vt:lpstr>Cómo elegir puntos de interrupción</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Arturo Linares Valverde</dc:creator>
  <cp:lastModifiedBy>Arturo</cp:lastModifiedBy>
  <cp:revision>35</cp:revision>
  <dcterms:created xsi:type="dcterms:W3CDTF">2020-06-24T13:39:21Z</dcterms:created>
  <dcterms:modified xsi:type="dcterms:W3CDTF">2020-06-25T01:34:22Z</dcterms:modified>
</cp:coreProperties>
</file>