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93" r:id="rId6"/>
    <p:sldId id="294" r:id="rId7"/>
    <p:sldId id="295" r:id="rId8"/>
    <p:sldId id="296" r:id="rId9"/>
    <p:sldId id="298" r:id="rId10"/>
    <p:sldId id="297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261" r:id="rId21"/>
    <p:sldId id="308" r:id="rId22"/>
    <p:sldId id="309" r:id="rId23"/>
    <p:sldId id="310" r:id="rId24"/>
    <p:sldId id="311" r:id="rId25"/>
    <p:sldId id="262" r:id="rId26"/>
    <p:sldId id="312" r:id="rId27"/>
    <p:sldId id="263" r:id="rId28"/>
    <p:sldId id="313" r:id="rId29"/>
    <p:sldId id="264" r:id="rId30"/>
    <p:sldId id="265" r:id="rId31"/>
    <p:sldId id="314" r:id="rId32"/>
    <p:sldId id="266" r:id="rId33"/>
    <p:sldId id="315" r:id="rId34"/>
    <p:sldId id="316" r:id="rId35"/>
    <p:sldId id="317" r:id="rId36"/>
    <p:sldId id="269" r:id="rId37"/>
    <p:sldId id="318" r:id="rId38"/>
    <p:sldId id="319" r:id="rId39"/>
    <p:sldId id="320" r:id="rId40"/>
    <p:sldId id="271" r:id="rId41"/>
    <p:sldId id="272" r:id="rId42"/>
    <p:sldId id="273" r:id="rId43"/>
    <p:sldId id="292" r:id="rId44"/>
    <p:sldId id="274" r:id="rId45"/>
    <p:sldId id="275" r:id="rId46"/>
    <p:sldId id="276" r:id="rId47"/>
    <p:sldId id="277" r:id="rId48"/>
    <p:sldId id="278" r:id="rId49"/>
    <p:sldId id="321" r:id="rId50"/>
    <p:sldId id="322" r:id="rId51"/>
    <p:sldId id="323" r:id="rId52"/>
    <p:sldId id="279" r:id="rId53"/>
    <p:sldId id="324" r:id="rId5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>
      <p:cViewPr>
        <p:scale>
          <a:sx n="125" d="100"/>
          <a:sy n="125" d="100"/>
        </p:scale>
        <p:origin x="-1368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50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13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03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99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53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28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57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73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9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26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11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E27C-0A8B-4E7C-87E4-B97528523001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40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futbolfind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28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reto…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Ese </a:t>
            </a:r>
            <a:r>
              <a:rPr lang="es-ES" dirty="0"/>
              <a:t>es el alcance del trabajo que se ha completado hasta la fecha. </a:t>
            </a:r>
            <a:endParaRPr lang="es-ES" dirty="0" smtClean="0"/>
          </a:p>
          <a:p>
            <a:r>
              <a:rPr lang="es-ES" dirty="0" smtClean="0"/>
              <a:t>Él </a:t>
            </a:r>
            <a:r>
              <a:rPr lang="es-ES" dirty="0"/>
              <a:t>sabe que necesita soporte de diseño, pero no puede justificar la contratación de un diseñador a tiempo completo, por lo que nos ha contratado para ayudarlo a diseñar su sitio web.</a:t>
            </a:r>
          </a:p>
        </p:txBody>
      </p:sp>
    </p:spTree>
    <p:extLst>
      <p:ext uri="{BB962C8B-B14F-4D97-AF65-F5344CB8AC3E}">
        <p14:creationId xmlns:p14="http://schemas.microsoft.com/office/powerpoint/2010/main" val="33521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El reto…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/>
              <a:t>Ha tenido éxito con muchas otras empresas, pero esta es la primera vez que construye una tienda en línea. </a:t>
            </a:r>
            <a:endParaRPr lang="es-ES" dirty="0" smtClean="0"/>
          </a:p>
          <a:p>
            <a:r>
              <a:rPr lang="es-ES" dirty="0" smtClean="0"/>
              <a:t>Debido </a:t>
            </a:r>
            <a:r>
              <a:rPr lang="es-ES" dirty="0"/>
              <a:t>a esto, podríamos esperar no solo diseñar el sitio web, sino también ofrecer orientación sobre la estrategia de marketing basada en la web que podrían emplear.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157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El reto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Dado </a:t>
            </a:r>
            <a:r>
              <a:rPr lang="es-ES" dirty="0"/>
              <a:t>que su experiencia trabajando con diseñadores es limitada, será crucial reunirse con el cliente para discutir el proceso de diseño antes de que ocurra cualquier otro trabajo de diseño. </a:t>
            </a:r>
            <a:endParaRPr lang="es-ES" dirty="0" smtClean="0"/>
          </a:p>
          <a:p>
            <a:r>
              <a:rPr lang="es-ES" dirty="0" smtClean="0"/>
              <a:t>Esto </a:t>
            </a:r>
            <a:r>
              <a:rPr lang="es-ES" dirty="0"/>
              <a:t>establecerá expectativas y hará que el cliente piense en las preguntas que deben formularse y responderse antes de encontrar una solución realista.</a:t>
            </a:r>
          </a:p>
        </p:txBody>
      </p:sp>
    </p:spTree>
    <p:extLst>
      <p:ext uri="{BB962C8B-B14F-4D97-AF65-F5344CB8AC3E}">
        <p14:creationId xmlns:p14="http://schemas.microsoft.com/office/powerpoint/2010/main" val="24402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Algo a tener en </a:t>
            </a:r>
            <a:r>
              <a:rPr lang="es-ES" dirty="0" smtClean="0"/>
              <a:t>cuenta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Cada </a:t>
            </a:r>
            <a:r>
              <a:rPr lang="es-ES" dirty="0"/>
              <a:t>proyecto requiere un proceso de diseño ligeramente modificado.</a:t>
            </a:r>
          </a:p>
          <a:p>
            <a:r>
              <a:rPr lang="es-ES" dirty="0"/>
              <a:t>Por este motivo, no revisaremos todas las opciones disponibles en este ejemplo. </a:t>
            </a:r>
            <a:endParaRPr lang="es-ES" dirty="0" smtClean="0"/>
          </a:p>
          <a:p>
            <a:r>
              <a:rPr lang="es-ES" dirty="0" smtClean="0"/>
              <a:t>Consulte </a:t>
            </a:r>
            <a:r>
              <a:rPr lang="es-ES" dirty="0"/>
              <a:t>la lista de </a:t>
            </a:r>
            <a:r>
              <a:rPr lang="es-ES" sz="3800" b="1" dirty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técnicas de </a:t>
            </a:r>
            <a:r>
              <a:rPr lang="es-ES" sz="3800" b="1" dirty="0" smtClean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diseño y </a:t>
            </a:r>
            <a:r>
              <a:rPr lang="es-ES" sz="3800" b="1" dirty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Técnicas de investigación</a:t>
            </a:r>
            <a:r>
              <a:rPr lang="es-ES" dirty="0"/>
              <a:t>, </a:t>
            </a:r>
            <a:r>
              <a:rPr lang="es-ES" sz="3800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Arquitectura </a:t>
            </a:r>
            <a:r>
              <a:rPr lang="es-ES" sz="3800" b="1" dirty="0"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de la información y Técnicas de diseño visual</a:t>
            </a:r>
            <a:r>
              <a:rPr lang="es-ES" dirty="0"/>
              <a:t>, para obtener una sugerencia más detallada de algunas de las técnicas de diseño que nuestro proceso de diseño podría incluir.</a:t>
            </a:r>
          </a:p>
        </p:txBody>
      </p:sp>
    </p:spTree>
    <p:extLst>
      <p:ext uri="{BB962C8B-B14F-4D97-AF65-F5344CB8AC3E}">
        <p14:creationId xmlns:p14="http://schemas.microsoft.com/office/powerpoint/2010/main" val="33037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Investigación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/>
              <a:t>Tendremos que comenzar este proyecto reuniendo información del cliente sobre cuál es el propósito del proyecto y quién se espera que lo use. </a:t>
            </a:r>
            <a:endParaRPr lang="es-ES" dirty="0" smtClean="0"/>
          </a:p>
          <a:p>
            <a:r>
              <a:rPr lang="es-ES" dirty="0" smtClean="0"/>
              <a:t>Hay </a:t>
            </a:r>
            <a:r>
              <a:rPr lang="es-ES" dirty="0"/>
              <a:t>muchas formas de obtener esta información; lo más obvio será hablar directamente con el cliente y cualquier otro tomador de decisiones clave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304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Entrevista con partes </a:t>
            </a:r>
            <a:r>
              <a:rPr lang="es-ES" dirty="0" smtClean="0"/>
              <a:t>interesadas…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El </a:t>
            </a:r>
            <a:r>
              <a:rPr lang="es-ES" dirty="0"/>
              <a:t>primer paso es entrevistar a nuestro cliente (el principal interesado).</a:t>
            </a:r>
          </a:p>
          <a:p>
            <a:r>
              <a:rPr lang="es-ES" dirty="0"/>
              <a:t>No solo necesitaremos analizar qué tipo de asistencia está buscando, sino también aprovechar esta oportunidad para educarlo sobre el proceso de diseño que esperamos utilizar. </a:t>
            </a:r>
            <a:endParaRPr lang="es-ES" dirty="0" smtClean="0"/>
          </a:p>
          <a:p>
            <a:r>
              <a:rPr lang="es-ES" dirty="0" smtClean="0"/>
              <a:t>Esto </a:t>
            </a:r>
            <a:r>
              <a:rPr lang="es-ES" dirty="0"/>
              <a:t>probablemente traerá a la luz tareas y necesidades en las que quizás no haya pensado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93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Entrevista con partes </a:t>
            </a:r>
            <a:r>
              <a:rPr lang="es-ES" dirty="0" smtClean="0"/>
              <a:t>interesadas…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Durante </a:t>
            </a:r>
            <a:r>
              <a:rPr lang="es-ES" dirty="0"/>
              <a:t>nuestra primera reunión con el cliente, nos dice que quiere comenzar a explorar cómo será el sitio web, pero no sabe exactamente dónde comenzar.</a:t>
            </a:r>
          </a:p>
          <a:p>
            <a:r>
              <a:rPr lang="es-ES" dirty="0"/>
              <a:t>En este punto, lo guiamos a través del proceso de diseño que esperamos seguir. </a:t>
            </a:r>
            <a:endParaRPr lang="es-ES" dirty="0" smtClean="0"/>
          </a:p>
          <a:p>
            <a:r>
              <a:rPr lang="es-ES" dirty="0" smtClean="0"/>
              <a:t>Explicamos </a:t>
            </a:r>
            <a:r>
              <a:rPr lang="es-ES" dirty="0"/>
              <a:t>que antes de que podamos comenzar a burlarnos de la tienda, habrá que investigar un poco.</a:t>
            </a:r>
          </a:p>
        </p:txBody>
      </p:sp>
    </p:spTree>
    <p:extLst>
      <p:ext uri="{BB962C8B-B14F-4D97-AF65-F5344CB8AC3E}">
        <p14:creationId xmlns:p14="http://schemas.microsoft.com/office/powerpoint/2010/main" val="91300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9000" b="-8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Algo </a:t>
            </a:r>
            <a:r>
              <a:rPr lang="es-ES" dirty="0"/>
              <a:t>a considerar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Ahora </a:t>
            </a:r>
            <a:r>
              <a:rPr lang="es-ES" dirty="0"/>
              <a:t>es el momento de establecer todas las expectativas para nuestra participación en este proyecto. </a:t>
            </a:r>
            <a:endParaRPr lang="es-ES" dirty="0" smtClean="0"/>
          </a:p>
          <a:p>
            <a:r>
              <a:rPr lang="es-ES" dirty="0" smtClean="0"/>
              <a:t>Establezca </a:t>
            </a:r>
            <a:r>
              <a:rPr lang="es-ES" dirty="0"/>
              <a:t>límites y documente los acuerdos claramente. 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no lo hace ahora, probablemente causará frustración en las etapas posteriores del proceso de diseño.</a:t>
            </a:r>
          </a:p>
        </p:txBody>
      </p:sp>
    </p:spTree>
    <p:extLst>
      <p:ext uri="{BB962C8B-B14F-4D97-AF65-F5344CB8AC3E}">
        <p14:creationId xmlns:p14="http://schemas.microsoft.com/office/powerpoint/2010/main" val="6843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1434"/>
            <a:ext cx="8229600" cy="8572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Entrevistas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75606"/>
            <a:ext cx="8229600" cy="339447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s-ES" dirty="0"/>
              <a:t>La mayoría de los entregables de diseño requerirán múltiples revisiones antes de que coincidan con las expectativas del cliente. </a:t>
            </a:r>
            <a:endParaRPr lang="es-ES" dirty="0" smtClean="0"/>
          </a:p>
          <a:p>
            <a:r>
              <a:rPr lang="es-ES" dirty="0" smtClean="0"/>
              <a:t>Sin </a:t>
            </a:r>
            <a:r>
              <a:rPr lang="es-ES" dirty="0"/>
              <a:t>embargo, si no establecemos limitaciones en cuántos ciclos de revisión nos sentimos cómodos, el cliente puede seguir solicitando cambios. </a:t>
            </a:r>
            <a:endParaRPr lang="es-ES" dirty="0" smtClean="0"/>
          </a:p>
          <a:p>
            <a:r>
              <a:rPr lang="es-ES" dirty="0" smtClean="0"/>
              <a:t>Insistirán </a:t>
            </a:r>
            <a:r>
              <a:rPr lang="es-ES" dirty="0"/>
              <a:t>en que los diseños no están exactamente listos, y nos frustraremos por el tiempo que lleva.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633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1434"/>
            <a:ext cx="8229600" cy="8572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Entrevistas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75606"/>
            <a:ext cx="8229600" cy="339447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s-ES" sz="3600" b="1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Además</a:t>
            </a:r>
            <a:r>
              <a:rPr lang="es-ES" sz="36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 si nos pagan en una suma global en lugar de por hora, perderemos dinero con cada revisión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Deberíamos </a:t>
            </a:r>
            <a:r>
              <a:rPr lang="es-ES" dirty="0"/>
              <a:t>explicar esto al cliente y documentar el número de revisiones acordadas para cada paso del proceso. </a:t>
            </a:r>
            <a:endParaRPr lang="es-ES" dirty="0" smtClean="0"/>
          </a:p>
          <a:p>
            <a:r>
              <a:rPr lang="es-ES" sz="34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Es </a:t>
            </a:r>
            <a:r>
              <a:rPr lang="es-ES" sz="3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apropiado para nosotros ofrecer más a un costo adicional. </a:t>
            </a:r>
            <a:endParaRPr lang="es-ES" b="1" dirty="0" smtClean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s-ES" dirty="0" smtClean="0"/>
              <a:t>Esto </a:t>
            </a:r>
            <a:r>
              <a:rPr lang="es-ES" dirty="0"/>
              <a:t>ayudará a mantener las expectativas del cliente bajo control y lo ayudará a enfocarse y priorizar sus solicitudes.</a:t>
            </a:r>
          </a:p>
          <a:p>
            <a:r>
              <a:rPr lang="es-ES" dirty="0"/>
              <a:t>Hay potencialmente cientos de preguntas para responder.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730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85000" r="-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502"/>
            <a:ext cx="897308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402898" y="2387084"/>
            <a:ext cx="2338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www.futbolfinder.com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09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  <a:effectLst>
            <a:glow rad="101600">
              <a:srgbClr val="FFFF00">
                <a:alpha val="60000"/>
              </a:srgbClr>
            </a:glow>
          </a:effectLst>
        </p:spPr>
        <p:txBody>
          <a:bodyPr>
            <a:noAutofit/>
          </a:bodyPr>
          <a:lstStyle/>
          <a:p>
            <a:r>
              <a:rPr lang="es-ES" sz="3200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Investigación …</a:t>
            </a:r>
            <a:br>
              <a:rPr lang="es-ES" sz="3200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</a:br>
            <a:r>
              <a:rPr lang="es-ES" sz="32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Entrevista a las partes interesadas</a:t>
            </a:r>
            <a:endParaRPr lang="es-ES" sz="3200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3 Subtítulo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 fontScale="85000" lnSpcReduction="20000"/>
          </a:bodyPr>
          <a:lstStyle/>
          <a:p>
            <a:r>
              <a:rPr lang="es-ES" dirty="0"/>
              <a:t>En esta etapa, sin embargo, estamos interesados ​​en encontrar respuestas a las siguientes preguntas básicas:</a:t>
            </a:r>
          </a:p>
          <a:p>
            <a:pPr lvl="0"/>
            <a:r>
              <a:rPr lang="es-PE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¿</a:t>
            </a:r>
            <a:r>
              <a:rPr lang="es-PE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Quién es su público objetivo?</a:t>
            </a:r>
            <a:endParaRPr lang="es-E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lvl="0"/>
            <a:r>
              <a:rPr lang="es-PE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¿Cómo adapta la experiencia del usuario a su público objetivo?</a:t>
            </a:r>
            <a:endParaRPr lang="es-ES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lvl="0"/>
            <a:r>
              <a:rPr lang="es-PE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¿Cuáles son las características que los incitarán a comprar en su tienda por encima de otros?</a:t>
            </a:r>
            <a:endParaRPr lang="es-ES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lvl="0"/>
            <a:r>
              <a:rPr lang="es-PE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¿Qué características te ayudarán a retener clientes?</a:t>
            </a:r>
            <a:endParaRPr lang="es-ES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996035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  <a:effectLst>
            <a:glow rad="101600">
              <a:srgbClr val="FFFF00">
                <a:alpha val="60000"/>
              </a:srgbClr>
            </a:glow>
          </a:effectLst>
        </p:spPr>
        <p:txBody>
          <a:bodyPr>
            <a:noAutofit/>
          </a:bodyPr>
          <a:lstStyle/>
          <a:p>
            <a:r>
              <a:rPr lang="es-ES" sz="3200" dirty="0"/>
              <a:t>Algo a </a:t>
            </a:r>
            <a:r>
              <a:rPr lang="es-ES" sz="3200" dirty="0" smtClean="0"/>
              <a:t>considerar …</a:t>
            </a:r>
            <a:endParaRPr lang="es-ES" sz="3200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3 Subtítulo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dirty="0"/>
              <a:t>proceso de diseño que estamos siguiendo simplemente establece qué tipo de información o nivel de detalle deberíamos buscar en un punto particular del proyecto. </a:t>
            </a:r>
            <a:endParaRPr lang="es-ES" dirty="0" smtClean="0"/>
          </a:p>
          <a:p>
            <a:r>
              <a:rPr lang="es-ES" dirty="0" smtClean="0"/>
              <a:t>No </a:t>
            </a:r>
            <a:r>
              <a:rPr lang="es-ES" dirty="0"/>
              <a:t>explica cómo obtener esa información.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2960408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  <a:effectLst>
            <a:glow rad="101600">
              <a:srgbClr val="FFFF00">
                <a:alpha val="60000"/>
              </a:srgbClr>
            </a:glow>
          </a:effectLst>
        </p:spPr>
        <p:txBody>
          <a:bodyPr>
            <a:noAutofit/>
          </a:bodyPr>
          <a:lstStyle/>
          <a:p>
            <a:r>
              <a:rPr lang="es-ES" sz="3200" dirty="0"/>
              <a:t>Algo a </a:t>
            </a:r>
            <a:r>
              <a:rPr lang="es-ES" sz="3200" dirty="0" smtClean="0"/>
              <a:t>considerar</a:t>
            </a:r>
            <a:endParaRPr lang="es-ES" sz="3200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3 Subtítulo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s-ES" dirty="0" smtClean="0"/>
              <a:t>Para </a:t>
            </a:r>
            <a:r>
              <a:rPr lang="es-ES" dirty="0"/>
              <a:t>esto, confiamos en varias técnicas de diseño. </a:t>
            </a:r>
            <a:endParaRPr lang="es-ES" dirty="0" smtClean="0"/>
          </a:p>
          <a:p>
            <a:r>
              <a:rPr lang="es-ES" dirty="0" smtClean="0"/>
              <a:t>Estos </a:t>
            </a:r>
            <a:r>
              <a:rPr lang="es-ES" dirty="0"/>
              <a:t>son ejercicios o metodologías que nos ayudan a hacer las preguntas apropiadas y luego analizar las respuestas que recibimos.</a:t>
            </a:r>
          </a:p>
        </p:txBody>
      </p:sp>
    </p:spTree>
    <p:extLst>
      <p:ext uri="{BB962C8B-B14F-4D97-AF65-F5344CB8AC3E}">
        <p14:creationId xmlns:p14="http://schemas.microsoft.com/office/powerpoint/2010/main" val="108258981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s-ES" dirty="0" smtClean="0"/>
              <a:t>Investigación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 fontScale="92500" lnSpcReduction="20000"/>
          </a:bodyPr>
          <a:lstStyle/>
          <a:p>
            <a:r>
              <a:rPr lang="es-ES" dirty="0"/>
              <a:t>Ilustraré el uso de algunas de estas técnicas en los proyectos de ejemplo que veremos. </a:t>
            </a:r>
            <a:endParaRPr lang="es-ES" dirty="0" smtClean="0"/>
          </a:p>
          <a:p>
            <a:r>
              <a:rPr lang="es-ES" dirty="0" smtClean="0"/>
              <a:t>Sin </a:t>
            </a:r>
            <a:r>
              <a:rPr lang="es-ES" dirty="0"/>
              <a:t>embargo, no sería práctico incluirlos a todos. </a:t>
            </a:r>
            <a:endParaRPr lang="es-ES" dirty="0" smtClean="0"/>
          </a:p>
          <a:p>
            <a:r>
              <a:rPr lang="es-ES" dirty="0" smtClean="0"/>
              <a:t>Debido </a:t>
            </a:r>
            <a:r>
              <a:rPr lang="es-ES" dirty="0"/>
              <a:t>a esto, he enumerado muchas de las técnicas de uso </a:t>
            </a:r>
            <a:r>
              <a:rPr lang="es-ES" dirty="0" smtClean="0"/>
              <a:t>común, </a:t>
            </a:r>
            <a:r>
              <a:rPr lang="es-ES" sz="3500" b="1" dirty="0">
                <a:solidFill>
                  <a:srgbClr val="FFFF00"/>
                </a:solidFill>
              </a:rPr>
              <a:t>Técnicas de investigación </a:t>
            </a:r>
            <a:r>
              <a:rPr lang="es-ES" dirty="0"/>
              <a:t>y </a:t>
            </a:r>
            <a:r>
              <a:rPr lang="es-ES" b="1" dirty="0" smtClean="0">
                <a:solidFill>
                  <a:schemeClr val="bg1"/>
                </a:solidFill>
              </a:rPr>
              <a:t>Arquitectura </a:t>
            </a:r>
            <a:r>
              <a:rPr lang="es-ES" b="1" dirty="0">
                <a:solidFill>
                  <a:schemeClr val="bg1"/>
                </a:solidFill>
              </a:rPr>
              <a:t>de la información y Técnicas de diseño visual</a:t>
            </a:r>
            <a:r>
              <a:rPr lang="es-ES" dirty="0"/>
              <a:t> de este </a:t>
            </a:r>
            <a:r>
              <a:rPr lang="es-ES" dirty="0" smtClean="0"/>
              <a:t>curso para </a:t>
            </a:r>
            <a:r>
              <a:rPr lang="es-ES" dirty="0"/>
              <a:t>que las revise y se familiarice.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30095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s-ES" dirty="0" smtClean="0"/>
              <a:t>Investigación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s-ES" dirty="0" smtClean="0"/>
              <a:t>Se </a:t>
            </a:r>
            <a:r>
              <a:rPr lang="es-ES" dirty="0"/>
              <a:t>ha escrito mucho sobre estas metodologías que vale la pena investigar más. </a:t>
            </a:r>
            <a:endParaRPr lang="es-ES" dirty="0" smtClean="0"/>
          </a:p>
          <a:p>
            <a:r>
              <a:rPr lang="es-ES" dirty="0" smtClean="0"/>
              <a:t>Un </a:t>
            </a:r>
            <a:r>
              <a:rPr lang="es-ES" dirty="0"/>
              <a:t>diseñador de experiencia de usuario experimentado debe estar familiarizado con la mayoría de estas técnicas y debe saber cuándo es apropiado emplearlas.</a:t>
            </a:r>
          </a:p>
        </p:txBody>
      </p:sp>
    </p:spTree>
    <p:extLst>
      <p:ext uri="{BB962C8B-B14F-4D97-AF65-F5344CB8AC3E}">
        <p14:creationId xmlns:p14="http://schemas.microsoft.com/office/powerpoint/2010/main" val="2248858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Investigación…</a:t>
            </a:r>
            <a:br>
              <a:rPr lang="es-ES" sz="3200" dirty="0" smtClean="0"/>
            </a:br>
            <a:r>
              <a:rPr lang="es-ES" sz="3200" b="1" dirty="0" smtClean="0"/>
              <a:t>Análisis competitivo</a:t>
            </a:r>
            <a:endParaRPr lang="es-ES" sz="3200" dirty="0"/>
          </a:p>
        </p:txBody>
      </p:sp>
      <p:sp>
        <p:nvSpPr>
          <p:cNvPr id="4" name="3 Subtítulo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s-PE" b="1" i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Examinaremos </a:t>
            </a:r>
            <a:r>
              <a:rPr lang="es-PE" b="1" i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productos similares que están disponibles en el </a:t>
            </a:r>
            <a:r>
              <a:rPr lang="es-PE" b="1" i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mercado</a:t>
            </a:r>
            <a:r>
              <a:rPr lang="es-PE" b="1" i="1" dirty="0" smtClean="0"/>
              <a:t>.</a:t>
            </a:r>
            <a:r>
              <a:rPr lang="es-ES" b="1" i="1" dirty="0"/>
              <a:t> </a:t>
            </a:r>
            <a:endParaRPr lang="es-ES" b="1" i="1" dirty="0" smtClean="0"/>
          </a:p>
          <a:p>
            <a:r>
              <a:rPr lang="es-ES" b="1" i="1" dirty="0" smtClean="0">
                <a:solidFill>
                  <a:srgbClr val="FFFF00"/>
                </a:solidFill>
              </a:rPr>
              <a:t>En </a:t>
            </a:r>
            <a:r>
              <a:rPr lang="es-ES" b="1" i="1" dirty="0">
                <a:solidFill>
                  <a:srgbClr val="FFFF00"/>
                </a:solidFill>
              </a:rPr>
              <a:t>este caso</a:t>
            </a:r>
            <a:r>
              <a:rPr lang="es-ES" b="1" i="1" dirty="0"/>
              <a:t>, revisamos sitios web de artículos deportivos similares y documentamos las características y funcionalidades que contienen. </a:t>
            </a:r>
          </a:p>
          <a:p>
            <a:endParaRPr lang="es-PE" b="1" i="1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155388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Investigación…</a:t>
            </a:r>
            <a:br>
              <a:rPr lang="es-ES" sz="3200" dirty="0" smtClean="0"/>
            </a:br>
            <a:r>
              <a:rPr lang="es-ES" sz="3200" b="1" dirty="0" smtClean="0"/>
              <a:t>Análisis competitivo</a:t>
            </a:r>
            <a:endParaRPr lang="es-ES" sz="3200" dirty="0"/>
          </a:p>
        </p:txBody>
      </p:sp>
      <p:sp>
        <p:nvSpPr>
          <p:cNvPr id="4" name="3 Subtítulo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 fontScale="77500" lnSpcReduction="20000"/>
          </a:bodyPr>
          <a:lstStyle/>
          <a:p>
            <a:r>
              <a:rPr lang="es-PE" b="1" i="1" dirty="0" smtClean="0"/>
              <a:t>Examinaremos </a:t>
            </a:r>
            <a:r>
              <a:rPr lang="es-PE" b="1" i="1" dirty="0"/>
              <a:t>productos similares que están disponibles en el </a:t>
            </a:r>
            <a:r>
              <a:rPr lang="es-PE" b="1" i="1" dirty="0" smtClean="0"/>
              <a:t>mercado.</a:t>
            </a:r>
            <a:r>
              <a:rPr lang="es-ES" b="1" i="1" dirty="0"/>
              <a:t> </a:t>
            </a:r>
            <a:endParaRPr lang="es-ES" b="1" i="1" dirty="0" smtClean="0"/>
          </a:p>
          <a:p>
            <a:r>
              <a:rPr lang="es-ES" b="1" i="1" dirty="0" smtClean="0"/>
              <a:t>En </a:t>
            </a:r>
            <a:r>
              <a:rPr lang="es-ES" b="1" i="1" dirty="0"/>
              <a:t>este caso, revisamos sitios web de artículos deportivos similares y documentamos las características y funcionalidades que contienen. </a:t>
            </a:r>
          </a:p>
          <a:p>
            <a:r>
              <a:rPr lang="es-ES" b="1" i="1" dirty="0"/>
              <a:t>Nuestro objetivo al obtener estos datos es tener una idea de cómo es el mercado actual. </a:t>
            </a:r>
          </a:p>
          <a:p>
            <a:r>
              <a:rPr lang="es-ES" b="1" i="1" dirty="0"/>
              <a:t>Si podemos definir contra qué tenemos que competir, entonces tendremos una mejor idea de cómo ofrecer una mejor experiencia a los clientes.</a:t>
            </a:r>
            <a:endParaRPr lang="es-PE" b="1" i="1" dirty="0"/>
          </a:p>
          <a:p>
            <a:endParaRPr lang="es-PE" b="1" i="1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934114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900"/>
                            </p:stCondLst>
                            <p:childTnLst>
                              <p:par>
                                <p:cTn id="19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950"/>
                            </p:stCondLst>
                            <p:childTnLst>
                              <p:par>
                                <p:cTn id="26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r>
              <a:rPr lang="es-ES" sz="3200" dirty="0" smtClean="0"/>
              <a:t>Personas …</a:t>
            </a:r>
            <a:endParaRPr lang="es-ES" sz="3200" dirty="0"/>
          </a:p>
        </p:txBody>
      </p:sp>
      <p:sp>
        <p:nvSpPr>
          <p:cNvPr id="4" name="3 Subtítulo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70000" lnSpcReduction="20000"/>
          </a:bodyPr>
          <a:lstStyle/>
          <a:p>
            <a:r>
              <a:rPr lang="es-ES" dirty="0"/>
              <a:t>Durante nuestra reunión de investigación, discutimos con nuestro cliente los </a:t>
            </a:r>
            <a:r>
              <a:rPr lang="es-ES" sz="3800" dirty="0">
                <a:solidFill>
                  <a:srgbClr val="FFFF00"/>
                </a:solidFill>
              </a:rPr>
              <a:t>tipos de clientes que anticipa que visiten el sitio web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Nuestro </a:t>
            </a:r>
            <a:r>
              <a:rPr lang="es-ES" dirty="0"/>
              <a:t>objetivo aquí es identificar y documentar esos tipos de clientes principales para que podamos dirigir mejor el producto hacia ellos directamente. </a:t>
            </a:r>
            <a:endParaRPr lang="es-ES" dirty="0" smtClean="0"/>
          </a:p>
          <a:p>
            <a:r>
              <a:rPr lang="es-ES" dirty="0" smtClean="0"/>
              <a:t>Hablamos </a:t>
            </a:r>
            <a:r>
              <a:rPr lang="es-ES" dirty="0"/>
              <a:t>de varios rasgos de usuario, pero examinar los patrones y similitudes nos permite simplificar nuestra lista en tres perfiles de usuario principales</a:t>
            </a:r>
            <a:r>
              <a:rPr lang="es-ES" dirty="0" smtClean="0"/>
              <a:t>.</a:t>
            </a:r>
          </a:p>
          <a:p>
            <a:r>
              <a:rPr lang="es-ES" dirty="0"/>
              <a:t>Son los siguientes:</a:t>
            </a:r>
            <a:r>
              <a:rPr lang="es-ES" dirty="0" smtClean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184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r>
              <a:rPr lang="es-ES" sz="3200" dirty="0" smtClean="0"/>
              <a:t>Personas …</a:t>
            </a:r>
            <a:endParaRPr lang="es-ES" sz="3200" dirty="0"/>
          </a:p>
        </p:txBody>
      </p:sp>
      <p:sp>
        <p:nvSpPr>
          <p:cNvPr id="4" name="3 Subtítulo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lvl="0"/>
            <a:r>
              <a:rPr lang="es-PE" dirty="0" smtClean="0"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Tipos de clientes</a:t>
            </a:r>
          </a:p>
          <a:p>
            <a:pPr lvl="1"/>
            <a:r>
              <a:rPr lang="es-PE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Fans </a:t>
            </a:r>
            <a:r>
              <a:rPr lang="es-PE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entusiastas del fútbol adulto</a:t>
            </a:r>
            <a:endParaRPr lang="es-ES" b="1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lvl="1"/>
            <a:r>
              <a:rPr lang="es-PE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Padres de futbolistas juveniles de la liga infantil</a:t>
            </a:r>
            <a:r>
              <a:rPr lang="es-PE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es-ES" b="1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lvl="1"/>
            <a:r>
              <a:rPr lang="es-PE" b="1" dirty="0" smtClean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Futbolistas </a:t>
            </a:r>
            <a:r>
              <a:rPr lang="es-PE" b="1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adultos</a:t>
            </a:r>
            <a:endParaRPr lang="es-ES" b="1" dirty="0">
              <a:effectLst>
                <a:glow rad="228600">
                  <a:srgbClr val="FFFF00">
                    <a:alpha val="40000"/>
                  </a:srgbClr>
                </a:glow>
              </a:effectLst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51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0"/>
                            </p:stCondLst>
                            <p:childTnLst>
                              <p:par>
                                <p:cTn id="3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0"/>
                            </p:stCondLst>
                            <p:childTnLst>
                              <p:par>
                                <p:cTn id="4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Personas…</a:t>
            </a:r>
            <a:endParaRPr lang="es-ES" sz="3200" dirty="0"/>
          </a:p>
        </p:txBody>
      </p:sp>
      <p:sp>
        <p:nvSpPr>
          <p:cNvPr id="4" name="3 Subtítulo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s-PE" dirty="0"/>
              <a:t>Para ayudar a enfocar las características del producto para aquellos que las usarán, creamos tres perfiles ficticios, también conocidos como "personas</a:t>
            </a:r>
            <a:r>
              <a:rPr lang="es-PE" dirty="0" smtClean="0"/>
              <a:t>".</a:t>
            </a:r>
          </a:p>
          <a:p>
            <a:r>
              <a:rPr lang="es-ES" dirty="0"/>
              <a:t>Los detalles de estas personas están compuestos, pero son típicos de los clientes que nuestro cliente espera comprar en el sitio web con mayor frecuencia.</a:t>
            </a:r>
          </a:p>
          <a:p>
            <a:r>
              <a:rPr lang="es-ES" dirty="0"/>
              <a:t>Hemos definido nuestras personas con la siguiente información:</a:t>
            </a:r>
            <a:r>
              <a:rPr lang="es-PE" dirty="0" smtClean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211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79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Personas/Perfiles…</a:t>
            </a:r>
            <a:endParaRPr lang="es-ES" sz="3200" dirty="0"/>
          </a:p>
        </p:txBody>
      </p:sp>
      <p:sp>
        <p:nvSpPr>
          <p:cNvPr id="4" name="3 Subtítulo"/>
          <p:cNvSpPr>
            <a:spLocks noGrp="1"/>
          </p:cNvSpPr>
          <p:nvPr>
            <p:ph sz="half" idx="1"/>
          </p:nvPr>
        </p:nvSpPr>
        <p:spPr>
          <a:solidFill>
            <a:srgbClr val="FFC000"/>
          </a:solidFill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lvl="0"/>
            <a:r>
              <a:rPr lang="es-PE" dirty="0"/>
              <a:t>Nombre</a:t>
            </a:r>
            <a:endParaRPr lang="es-ES" dirty="0"/>
          </a:p>
          <a:p>
            <a:pPr lvl="0"/>
            <a:r>
              <a:rPr lang="es-PE" dirty="0"/>
              <a:t>Foto</a:t>
            </a:r>
            <a:endParaRPr lang="es-ES" dirty="0"/>
          </a:p>
          <a:p>
            <a:pPr lvl="0"/>
            <a:r>
              <a:rPr lang="es-PE" dirty="0"/>
              <a:t>Una cita que describe su personalidad.</a:t>
            </a:r>
            <a:endParaRPr lang="es-ES" dirty="0"/>
          </a:p>
          <a:p>
            <a:pPr lvl="0"/>
            <a:r>
              <a:rPr lang="es-PE" dirty="0"/>
              <a:t>Años</a:t>
            </a:r>
            <a:endParaRPr lang="es-ES" dirty="0"/>
          </a:p>
          <a:p>
            <a:pPr lvl="0"/>
            <a:r>
              <a:rPr lang="es-PE" dirty="0"/>
              <a:t>Ubicación</a:t>
            </a:r>
            <a:endParaRPr lang="es-ES" dirty="0"/>
          </a:p>
          <a:p>
            <a:pPr lvl="0"/>
            <a:r>
              <a:rPr lang="es-PE" dirty="0" smtClean="0"/>
              <a:t>profesión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lvl="0"/>
            <a:r>
              <a:rPr lang="es-PE" dirty="0" smtClean="0"/>
              <a:t>Una </a:t>
            </a:r>
            <a:r>
              <a:rPr lang="es-PE" dirty="0"/>
              <a:t>breve descripción de su vida familiar y sus motivaciones.</a:t>
            </a:r>
            <a:endParaRPr lang="es-ES" dirty="0"/>
          </a:p>
          <a:p>
            <a:pPr lvl="0"/>
            <a:r>
              <a:rPr lang="es-PE" dirty="0"/>
              <a:t>Cuán conocedores de la web o la tecnología son</a:t>
            </a:r>
            <a:endParaRPr lang="es-ES" dirty="0"/>
          </a:p>
          <a:p>
            <a:pPr lvl="0"/>
            <a:r>
              <a:rPr lang="es-PE" dirty="0"/>
              <a:t>¿Cuáles son sus prioridades de compra?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993453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s-ES" dirty="0" smtClean="0"/>
              <a:t>Perfiles de personas …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lnSpcReduction="10000"/>
          </a:bodyPr>
          <a:lstStyle/>
          <a:p>
            <a:r>
              <a:rPr lang="es-ES" dirty="0"/>
              <a:t>Para ayudar al equipo a tener en cuenta a estas personas mientras trabajamos, hemos creado una tarjeta para cada perfil de usuario. </a:t>
            </a:r>
            <a:endParaRPr lang="es-ES" dirty="0" smtClean="0"/>
          </a:p>
          <a:p>
            <a:r>
              <a:rPr lang="es-ES" dirty="0" smtClean="0"/>
              <a:t>Estos </a:t>
            </a:r>
            <a:r>
              <a:rPr lang="es-ES" dirty="0"/>
              <a:t>se pueden imprimir y compartir con el cliente para que tengamos un recordatorio constante de quién es nuestro mercado objetivo.</a:t>
            </a:r>
          </a:p>
        </p:txBody>
      </p:sp>
    </p:spTree>
    <p:extLst>
      <p:ext uri="{BB962C8B-B14F-4D97-AF65-F5344CB8AC3E}">
        <p14:creationId xmlns:p14="http://schemas.microsoft.com/office/powerpoint/2010/main" val="1602493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Tarjetas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0"/>
            <a:ext cx="6543847" cy="502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0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Tarjetas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Aunque podríamos crear personajes muy detallados, decidimos que hacer cortos será suficiente en esta situación. </a:t>
            </a:r>
            <a:endParaRPr lang="es-ES" dirty="0" smtClean="0"/>
          </a:p>
          <a:p>
            <a:r>
              <a:rPr lang="es-ES" dirty="0" smtClean="0"/>
              <a:t>Hemos </a:t>
            </a:r>
            <a:r>
              <a:rPr lang="es-ES" dirty="0"/>
              <a:t>incluido lo que consideramos los detalles más importantes necesarios para ayudarnos a darnos una idea general de quiénes serán nuestros clientes principales.</a:t>
            </a:r>
          </a:p>
        </p:txBody>
      </p:sp>
    </p:spTree>
    <p:extLst>
      <p:ext uri="{BB962C8B-B14F-4D97-AF65-F5344CB8AC3E}">
        <p14:creationId xmlns:p14="http://schemas.microsoft.com/office/powerpoint/2010/main" val="40972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s-ES" dirty="0" smtClean="0"/>
              <a:t>Algo a considerar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s-ES" dirty="0" smtClean="0"/>
              <a:t>Se </a:t>
            </a:r>
            <a:r>
              <a:rPr lang="es-ES" dirty="0"/>
              <a:t>ha documentado mucho sobre el tema de la creación y el uso de personas. </a:t>
            </a:r>
            <a:endParaRPr lang="es-ES" dirty="0" smtClean="0"/>
          </a:p>
          <a:p>
            <a:r>
              <a:rPr lang="es-ES" dirty="0" smtClean="0"/>
              <a:t>He </a:t>
            </a:r>
            <a:r>
              <a:rPr lang="es-ES" dirty="0"/>
              <a:t>incluido algunos detalles más sobre la creación de personas </a:t>
            </a:r>
            <a:r>
              <a:rPr lang="es-ES" dirty="0" smtClean="0"/>
              <a:t>más adelante, en Técnicas </a:t>
            </a:r>
            <a:r>
              <a:rPr lang="es-ES" dirty="0"/>
              <a:t>de investigación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4785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s-ES" sz="3600" dirty="0" smtClean="0"/>
              <a:t>Sopesando y priorizando características …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00B0F0"/>
          </a:solidFill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Las </a:t>
            </a:r>
            <a:r>
              <a:rPr lang="es-ES" dirty="0"/>
              <a:t>respuestas que recibimos de nuestro cliente, el análisis competitivo y la investigación de personas nos han ayudado a crear una </a:t>
            </a:r>
            <a:r>
              <a:rPr lang="es-ES" sz="38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lista maestra de características potenciales del producto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este punto, intentamos calificar y priorizar estas características mediante el uso de una técnica de diseño que llamo la </a:t>
            </a:r>
            <a:r>
              <a:rPr lang="es-ES" sz="3800" b="1" i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Prueba de realidad de características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679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674"/>
            <a:ext cx="5225350" cy="510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58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Criterios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Consiste en tres criterios que deben ser ciertos antes de que una característica determinada pueda incluirse en el proyecto. </a:t>
            </a:r>
            <a:endParaRPr lang="es-ES" dirty="0" smtClean="0"/>
          </a:p>
          <a:p>
            <a:r>
              <a:rPr lang="es-ES" dirty="0" smtClean="0"/>
              <a:t>Estos </a:t>
            </a:r>
            <a:r>
              <a:rPr lang="es-ES" dirty="0"/>
              <a:t>criterios son los siguientes</a:t>
            </a:r>
            <a:r>
              <a:rPr lang="es-ES" dirty="0" smtClean="0"/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339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Criterio-1/</a:t>
            </a:r>
            <a:r>
              <a:rPr lang="es-ES" dirty="0"/>
              <a:t> </a:t>
            </a:r>
            <a:r>
              <a:rPr lang="es-ES" dirty="0" smtClean="0"/>
              <a:t>¿Construible?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Esto </a:t>
            </a:r>
            <a:r>
              <a:rPr lang="es-ES" dirty="0"/>
              <a:t>realmente se trata de la </a:t>
            </a:r>
            <a:r>
              <a:rPr lang="es-ES" sz="4100" b="1" dirty="0">
                <a:solidFill>
                  <a:srgbClr val="FFFF00"/>
                </a:solidFill>
              </a:rPr>
              <a:t>tecnología y los recursos disponibles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tuviéramos que diseñar esto y entregarlo al personal de desarrollo, </a:t>
            </a:r>
            <a:r>
              <a:rPr lang="es-ES" dirty="0">
                <a:solidFill>
                  <a:schemeClr val="bg1"/>
                </a:solidFill>
              </a:rPr>
              <a:t>¿podrían realmente construirlo con la tecnología que tienen a su disposición? </a:t>
            </a:r>
            <a:endParaRPr lang="es-E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428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Criterio-1/</a:t>
            </a:r>
            <a:r>
              <a:rPr lang="es-ES" dirty="0"/>
              <a:t> </a:t>
            </a:r>
            <a:r>
              <a:rPr lang="es-ES" dirty="0" smtClean="0"/>
              <a:t>¿Construible?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 </a:t>
            </a:r>
            <a:r>
              <a:rPr lang="es-ES" dirty="0"/>
              <a:t>la respuesta es sí, la pregunta de seguimiento es </a:t>
            </a:r>
            <a:endParaRPr lang="es-ES" dirty="0" smtClean="0"/>
          </a:p>
          <a:p>
            <a:pPr lvl="1"/>
            <a:r>
              <a:rPr lang="es-E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¿</a:t>
            </a:r>
            <a:r>
              <a:rPr lang="es-E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cuánto tiempo llevará? </a:t>
            </a:r>
            <a:endParaRPr lang="es-ES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lvl="2"/>
            <a:r>
              <a:rPr lang="es-ES" dirty="0" smtClean="0"/>
              <a:t>Podría </a:t>
            </a:r>
            <a:r>
              <a:rPr lang="es-ES" b="1" dirty="0"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requerir más tiempo y dinero </a:t>
            </a:r>
            <a:r>
              <a:rPr lang="es-ES" dirty="0"/>
              <a:t>de lo que vale la pena construir. </a:t>
            </a:r>
            <a:endParaRPr lang="es-ES" dirty="0" smtClean="0"/>
          </a:p>
          <a:p>
            <a:pPr lvl="2"/>
            <a:r>
              <a:rPr lang="es-ES" dirty="0" smtClean="0"/>
              <a:t>El </a:t>
            </a:r>
            <a:r>
              <a:rPr lang="es-ES" dirty="0"/>
              <a:t>cliente tendrá que </a:t>
            </a:r>
            <a:r>
              <a:rPr lang="es-ES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sopesar la inversión requerida </a:t>
            </a:r>
            <a:r>
              <a:rPr lang="es-ES" dirty="0"/>
              <a:t>antes de aceptar desarrollar la función.</a:t>
            </a:r>
          </a:p>
        </p:txBody>
      </p:sp>
    </p:spTree>
    <p:extLst>
      <p:ext uri="{BB962C8B-B14F-4D97-AF65-F5344CB8AC3E}">
        <p14:creationId xmlns:p14="http://schemas.microsoft.com/office/powerpoint/2010/main" val="295009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solidFill>
            <a:schemeClr val="accent5">
              <a:lumMod val="40000"/>
              <a:lumOff val="6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s-ES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Investigación</a:t>
            </a:r>
            <a:endParaRPr lang="es-ES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40000"/>
              <a:lumOff val="6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s-E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Entrevista a las partes </a:t>
            </a:r>
            <a:r>
              <a:rPr lang="es-E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interesadas</a:t>
            </a:r>
            <a:endParaRPr lang="es-E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26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FF00">
              <a:alpha val="35000"/>
            </a:srgbClr>
          </a:solidFill>
        </p:spPr>
        <p:txBody>
          <a:bodyPr>
            <a:normAutofit/>
          </a:bodyPr>
          <a:lstStyle/>
          <a:p>
            <a:r>
              <a:rPr lang="es-ES" b="1" i="1" dirty="0" smtClean="0"/>
              <a:t>Criterio 2: ¿Es utilizable?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FFF00">
              <a:alpha val="70000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es-PE" dirty="0" smtClean="0"/>
              <a:t>Si </a:t>
            </a:r>
            <a:r>
              <a:rPr lang="es-PE" dirty="0"/>
              <a:t>fuéramos a crearlo, </a:t>
            </a:r>
            <a:r>
              <a:rPr lang="es-PE" sz="3900" b="1" dirty="0">
                <a:solidFill>
                  <a:srgbClr val="FF0000"/>
                </a:solidFill>
              </a:rPr>
              <a:t>¿la gente realmente lo usaría? </a:t>
            </a:r>
            <a:endParaRPr lang="es-PE" b="1" dirty="0" smtClean="0">
              <a:solidFill>
                <a:srgbClr val="FF0000"/>
              </a:solidFill>
            </a:endParaRPr>
          </a:p>
          <a:p>
            <a:r>
              <a:rPr lang="es-PE" dirty="0" smtClean="0"/>
              <a:t>Uno </a:t>
            </a:r>
            <a:r>
              <a:rPr lang="es-PE" dirty="0"/>
              <a:t>podría pensar que esta sería una pregunta fácil de responder, pero podría requerir un poco más de investigación para llegar a una conclusión. </a:t>
            </a:r>
            <a:endParaRPr lang="es-PE" dirty="0" smtClean="0"/>
          </a:p>
          <a:p>
            <a:r>
              <a:rPr lang="es-PE" dirty="0" smtClean="0"/>
              <a:t>Esto </a:t>
            </a:r>
            <a:r>
              <a:rPr lang="es-PE" dirty="0"/>
              <a:t>sucede frecuentemente con sitios web y aplicaciones de software maduras. 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71965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s-ES" b="1" i="1" dirty="0" smtClean="0"/>
              <a:t>¿Es utilizable?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lnSpcReduction="10000"/>
          </a:bodyPr>
          <a:lstStyle/>
          <a:p>
            <a:r>
              <a:rPr lang="es-PE" dirty="0" smtClean="0"/>
              <a:t>A </a:t>
            </a:r>
            <a:r>
              <a:rPr lang="es-PE" dirty="0"/>
              <a:t>menudo buscan la siguiente gran cosa, solo para ahogar su experiencia de usuario con </a:t>
            </a:r>
            <a:r>
              <a:rPr lang="es-PE" dirty="0">
                <a:solidFill>
                  <a:srgbClr val="FF0000"/>
                </a:solidFill>
              </a:rPr>
              <a:t>características que pocos realmente utilizarán</a:t>
            </a:r>
            <a:r>
              <a:rPr lang="es-PE" dirty="0"/>
              <a:t>. </a:t>
            </a:r>
            <a:endParaRPr lang="es-PE" dirty="0" smtClean="0"/>
          </a:p>
          <a:p>
            <a:r>
              <a:rPr lang="es-PE" dirty="0" smtClean="0"/>
              <a:t>Algunas </a:t>
            </a:r>
            <a:r>
              <a:rPr lang="es-PE" dirty="0"/>
              <a:t>compañías comprenden el impacto y </a:t>
            </a:r>
            <a:r>
              <a:rPr lang="es-PE" b="1" dirty="0">
                <a:solidFill>
                  <a:srgbClr val="FF0000"/>
                </a:solidFill>
              </a:rPr>
              <a:t>eliminan estas funciones fallidas</a:t>
            </a:r>
            <a:r>
              <a:rPr lang="es-PE" dirty="0"/>
              <a:t>, mientras que otras parecen tener más dificultades para admitir la derrota.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22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Criterio 3: ¿Es valioso?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PE" dirty="0"/>
              <a:t>Claro que podemos construirlo y la gente lo usará, pero </a:t>
            </a:r>
            <a:r>
              <a:rPr lang="es-PE" dirty="0">
                <a:solidFill>
                  <a:srgbClr val="00B0F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¿promueve los objetivos del cliente o del usuario? </a:t>
            </a:r>
            <a:endParaRPr lang="es-PE" dirty="0" smtClean="0">
              <a:solidFill>
                <a:srgbClr val="00B0F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s-PE" dirty="0" smtClean="0"/>
              <a:t>Agregar </a:t>
            </a:r>
            <a:r>
              <a:rPr lang="es-PE" dirty="0"/>
              <a:t>un juego a un sitio web puede parecer de poco valor, pero si atrae a los clientes al sitio web, puede ser una herramienta de marketing útil. </a:t>
            </a:r>
            <a:endParaRPr lang="es-PE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6694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¿Es valioso?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PE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Sin </a:t>
            </a:r>
            <a:r>
              <a:rPr lang="es-PE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embargo, si no ofrece ningún retorno de la inversión, probablemente sea mejor eliminarlo de la lista de características</a:t>
            </a:r>
            <a:r>
              <a:rPr lang="es-PE" dirty="0"/>
              <a:t>.</a:t>
            </a:r>
            <a:endParaRPr lang="es-ES" dirty="0"/>
          </a:p>
          <a:p>
            <a:r>
              <a:rPr lang="es-PE" dirty="0"/>
              <a:t>Al usar esta prueba, pudimos eliminar varias características que no eran realistas y algunas que no ofrecían un valor significativo al cliente o al cliente.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650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Decidir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s-PE" dirty="0"/>
              <a:t>Con esta visión más clara de qué características son realistas, hemos determinado que esta tienda debe contener lo siguiente: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535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00FF99"/>
          </a:solidFill>
        </p:spPr>
        <p:txBody>
          <a:bodyPr/>
          <a:lstStyle/>
          <a:p>
            <a:r>
              <a:rPr lang="es-ES" dirty="0" smtClean="0"/>
              <a:t>Tienda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00FF99"/>
          </a:solidFill>
        </p:spPr>
        <p:txBody>
          <a:bodyPr/>
          <a:lstStyle/>
          <a:p>
            <a:r>
              <a:rPr lang="es-PE" dirty="0"/>
              <a:t>Una página de </a:t>
            </a:r>
            <a:r>
              <a:rPr lang="es-PE" dirty="0" smtClean="0"/>
              <a:t>inicio</a:t>
            </a:r>
          </a:p>
          <a:p>
            <a:r>
              <a:rPr lang="es-PE" dirty="0"/>
              <a:t>Una página para cada categoría de </a:t>
            </a:r>
            <a:r>
              <a:rPr lang="es-PE" dirty="0" smtClean="0"/>
              <a:t>producto.</a:t>
            </a:r>
          </a:p>
          <a:p>
            <a:r>
              <a:rPr lang="es-PE" dirty="0"/>
              <a:t>Páginas de detalles del </a:t>
            </a:r>
            <a:r>
              <a:rPr lang="es-PE" dirty="0" smtClean="0"/>
              <a:t>producto.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7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Página de inicio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r>
              <a:rPr lang="es-PE" dirty="0"/>
              <a:t>Categorías de Producto</a:t>
            </a:r>
            <a:endParaRPr lang="es-ES" dirty="0"/>
          </a:p>
          <a:p>
            <a:r>
              <a:rPr lang="es-PE" dirty="0"/>
              <a:t>Lista de nuevos productos</a:t>
            </a:r>
            <a:endParaRPr lang="es-ES" dirty="0"/>
          </a:p>
          <a:p>
            <a:r>
              <a:rPr lang="es-PE" dirty="0"/>
              <a:t>Lista de productos en venta</a:t>
            </a:r>
            <a:endParaRPr lang="es-ES" dirty="0"/>
          </a:p>
          <a:p>
            <a:r>
              <a:rPr lang="es-PE" dirty="0"/>
              <a:t>Lista de productos más vendidos</a:t>
            </a:r>
            <a:endParaRPr lang="es-ES" dirty="0"/>
          </a:p>
          <a:p>
            <a:r>
              <a:rPr lang="es-PE" dirty="0"/>
              <a:t>Contenido </a:t>
            </a:r>
            <a:r>
              <a:rPr lang="es-PE" dirty="0" err="1"/>
              <a:t>instruccional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r>
              <a:rPr lang="es-PE" dirty="0" smtClean="0"/>
              <a:t>Página acerca de nosotros</a:t>
            </a:r>
            <a:endParaRPr lang="es-ES" dirty="0" smtClean="0"/>
          </a:p>
          <a:p>
            <a:r>
              <a:rPr lang="es-PE" dirty="0" err="1" smtClean="0"/>
              <a:t>PáginaContáctenos</a:t>
            </a:r>
            <a:endParaRPr lang="es-ES" dirty="0" smtClean="0"/>
          </a:p>
          <a:p>
            <a:r>
              <a:rPr lang="es-PE" dirty="0" smtClean="0"/>
              <a:t>Enlace para iniciar sesión en una cuenta</a:t>
            </a:r>
            <a:endParaRPr lang="es-ES" dirty="0" smtClean="0"/>
          </a:p>
          <a:p>
            <a:r>
              <a:rPr lang="es-PE" dirty="0" smtClean="0"/>
              <a:t>Enlaces a un sitio de redes sociales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82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100"/>
                            </p:stCondLst>
                            <p:childTnLst>
                              <p:par>
                                <p:cTn id="33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900"/>
                            </p:stCondLst>
                            <p:childTnLst>
                              <p:par>
                                <p:cTn id="40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450"/>
                            </p:stCondLst>
                            <p:childTnLst>
                              <p:par>
                                <p:cTn id="47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450"/>
                            </p:stCondLst>
                            <p:childTnLst>
                              <p:par>
                                <p:cTn id="54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450"/>
                            </p:stCondLst>
                            <p:childTnLst>
                              <p:par>
                                <p:cTn id="6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450"/>
                            </p:stCondLst>
                            <p:childTnLst>
                              <p:par>
                                <p:cTn id="68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450"/>
                            </p:stCondLst>
                            <p:childTnLst>
                              <p:par>
                                <p:cTn id="7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00FF99"/>
          </a:solidFill>
        </p:spPr>
        <p:txBody>
          <a:bodyPr>
            <a:noAutofit/>
          </a:bodyPr>
          <a:lstStyle/>
          <a:p>
            <a:r>
              <a:rPr lang="es-PE" sz="3200" dirty="0" smtClean="0"/>
              <a:t>Página </a:t>
            </a:r>
            <a:r>
              <a:rPr lang="es-PE" sz="3200" dirty="0"/>
              <a:t>para cada categoría de producto 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s-PE" dirty="0"/>
              <a:t>Lista de </a:t>
            </a:r>
            <a:r>
              <a:rPr lang="es-PE" dirty="0" err="1"/>
              <a:t>subcategorias</a:t>
            </a:r>
            <a:endParaRPr lang="es-ES" dirty="0"/>
          </a:p>
          <a:p>
            <a:r>
              <a:rPr lang="es-PE" dirty="0"/>
              <a:t>Lista de nuevos productos</a:t>
            </a:r>
            <a:endParaRPr lang="es-ES" dirty="0"/>
          </a:p>
          <a:p>
            <a:r>
              <a:rPr lang="es-PE" dirty="0"/>
              <a:t>Lista de productos en venta</a:t>
            </a:r>
            <a:endParaRPr lang="es-ES" dirty="0"/>
          </a:p>
          <a:p>
            <a:r>
              <a:rPr lang="es-PE" dirty="0"/>
              <a:t>Lista de productos más vendidos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470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s-PE" dirty="0"/>
              <a:t>Páginas de detalles del producto 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s-PE" dirty="0"/>
              <a:t>Imagen del producto y detalles.</a:t>
            </a:r>
            <a:endParaRPr lang="es-ES" dirty="0"/>
          </a:p>
          <a:p>
            <a:r>
              <a:rPr lang="es-PE" dirty="0"/>
              <a:t>Reseñas de productos</a:t>
            </a:r>
            <a:endParaRPr lang="es-ES" dirty="0"/>
          </a:p>
          <a:p>
            <a:r>
              <a:rPr lang="es-PE" dirty="0"/>
              <a:t>Precio del producto y envío</a:t>
            </a:r>
            <a:endParaRPr lang="es-ES" dirty="0"/>
          </a:p>
          <a:p>
            <a:r>
              <a:rPr lang="es-PE" dirty="0"/>
              <a:t>Enlaces a contenido </a:t>
            </a:r>
            <a:r>
              <a:rPr lang="es-PE" dirty="0" err="1"/>
              <a:t>instruccional</a:t>
            </a:r>
            <a:r>
              <a:rPr lang="es-PE" dirty="0"/>
              <a:t> </a:t>
            </a:r>
            <a:r>
              <a:rPr lang="es-PE" dirty="0" smtClean="0"/>
              <a:t>relacionado</a:t>
            </a:r>
          </a:p>
        </p:txBody>
      </p:sp>
    </p:spTree>
    <p:extLst>
      <p:ext uri="{BB962C8B-B14F-4D97-AF65-F5344CB8AC3E}">
        <p14:creationId xmlns:p14="http://schemas.microsoft.com/office/powerpoint/2010/main" val="10825116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s-PE" dirty="0" smtClean="0"/>
              <a:t>Más Páginas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FFFF00"/>
                </a:solidFill>
              </a:rPr>
              <a:t>Carrito </a:t>
            </a:r>
            <a:r>
              <a:rPr lang="es-PE" dirty="0">
                <a:solidFill>
                  <a:srgbClr val="FFFF00"/>
                </a:solidFill>
              </a:rPr>
              <a:t>de compra y proceso de pago</a:t>
            </a:r>
            <a:r>
              <a:rPr lang="es-PE" dirty="0" smtClean="0"/>
              <a:t>:</a:t>
            </a:r>
          </a:p>
          <a:p>
            <a:pPr lvl="1"/>
            <a:r>
              <a:rPr lang="es-PE" dirty="0" err="1" smtClean="0"/>
              <a:t>Previsualización</a:t>
            </a:r>
            <a:r>
              <a:rPr lang="es-PE" dirty="0" smtClean="0"/>
              <a:t> de pedido</a:t>
            </a:r>
            <a:endParaRPr lang="es-ES" dirty="0"/>
          </a:p>
          <a:p>
            <a:pPr lvl="1"/>
            <a:r>
              <a:rPr lang="es-PE" dirty="0"/>
              <a:t>Punto de acceso para revisar </a:t>
            </a:r>
            <a:r>
              <a:rPr lang="es-PE" dirty="0" smtClean="0"/>
              <a:t>páginas/proceso</a:t>
            </a:r>
            <a:r>
              <a:rPr lang="es-PE" dirty="0"/>
              <a:t>.</a:t>
            </a:r>
            <a:endParaRPr lang="es-ES" dirty="0"/>
          </a:p>
          <a:p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FFFF00"/>
                </a:solidFill>
              </a:rPr>
              <a:t>Contenido </a:t>
            </a:r>
            <a:r>
              <a:rPr lang="es-PE" dirty="0" err="1" smtClean="0">
                <a:solidFill>
                  <a:srgbClr val="FFFF00"/>
                </a:solidFill>
              </a:rPr>
              <a:t>instruccional</a:t>
            </a:r>
            <a:r>
              <a:rPr lang="es-PE" dirty="0" smtClean="0">
                <a:solidFill>
                  <a:srgbClr val="FFFF00"/>
                </a:solidFill>
              </a:rPr>
              <a:t>:</a:t>
            </a:r>
            <a:endParaRPr lang="es-ES" dirty="0" smtClean="0">
              <a:solidFill>
                <a:srgbClr val="FFFF00"/>
              </a:solidFill>
            </a:endParaRPr>
          </a:p>
          <a:p>
            <a:pPr lvl="1"/>
            <a:r>
              <a:rPr lang="es-PE" dirty="0" smtClean="0"/>
              <a:t>portal de contenido</a:t>
            </a:r>
            <a:endParaRPr lang="es-ES" dirty="0" smtClean="0"/>
          </a:p>
          <a:p>
            <a:pPr lvl="1"/>
            <a:r>
              <a:rPr lang="es-PE" dirty="0" smtClean="0"/>
              <a:t>Página de contenido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21510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04"/>
            <a:ext cx="9083191" cy="510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Investigación …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/>
              <a:t>La investigación que realizamos debe darnos confianza en las decisiones tomadas con respecto a la función y dirección de nuestro proyecto. </a:t>
            </a:r>
            <a:endParaRPr lang="es-ES" dirty="0" smtClean="0"/>
          </a:p>
          <a:p>
            <a:r>
              <a:rPr lang="es-ES" dirty="0" smtClean="0"/>
              <a:t>Hemos </a:t>
            </a:r>
            <a:r>
              <a:rPr lang="es-ES" dirty="0"/>
              <a:t>definido quiénes son nuestros usuarios objetivo. </a:t>
            </a:r>
            <a:endParaRPr lang="es-ES" dirty="0" smtClean="0"/>
          </a:p>
          <a:p>
            <a:r>
              <a:rPr lang="es-ES" dirty="0" smtClean="0"/>
              <a:t>Hemos </a:t>
            </a:r>
            <a:r>
              <a:rPr lang="es-ES" dirty="0"/>
              <a:t>creado una lista de características del producto adaptadas expresamente para esos usuarios.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660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Investigación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 smtClean="0"/>
              <a:t>Y</a:t>
            </a:r>
            <a:r>
              <a:rPr lang="es-ES" dirty="0"/>
              <a:t>, hemos examinado esa lista para asegurarnos de que serán valiosos, utilizables y técnicamente factibles de construir. </a:t>
            </a:r>
            <a:endParaRPr lang="es-ES" dirty="0" smtClean="0"/>
          </a:p>
          <a:p>
            <a:r>
              <a:rPr lang="es-ES" dirty="0" smtClean="0"/>
              <a:t>Ahora </a:t>
            </a:r>
            <a:r>
              <a:rPr lang="es-ES" dirty="0"/>
              <a:t>estamos listos para comenzar a organizar y desarrollar cómo se accede a estas características y se combinan en nuestro sitio web.</a:t>
            </a:r>
          </a:p>
        </p:txBody>
      </p:sp>
    </p:spTree>
    <p:extLst>
      <p:ext uri="{BB962C8B-B14F-4D97-AF65-F5344CB8AC3E}">
        <p14:creationId xmlns:p14="http://schemas.microsoft.com/office/powerpoint/2010/main" val="7668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267744" y="2139702"/>
            <a:ext cx="41699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Arquitectura</a:t>
            </a:r>
          </a:p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informacional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115616" y="699542"/>
            <a:ext cx="46714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/>
                <a:solidFill>
                  <a:schemeClr val="accent3"/>
                </a:solidFill>
                <a:effectLst/>
              </a:rPr>
              <a:t>Luego veremos </a:t>
            </a:r>
            <a:endParaRPr lang="es-E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04381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9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reto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Ahora que tenemos una comprensión general del proceso de diseño que debemos seguir, pongámoslo en práctica. </a:t>
            </a:r>
            <a:endParaRPr lang="es-ES" dirty="0" smtClean="0"/>
          </a:p>
          <a:p>
            <a:r>
              <a:rPr lang="es-ES" dirty="0" smtClean="0"/>
              <a:t>He </a:t>
            </a:r>
            <a:r>
              <a:rPr lang="es-ES" dirty="0"/>
              <a:t>inventado un cliente bastante típico que necesita un poco de soporte de diseño UX. </a:t>
            </a:r>
            <a:endParaRPr lang="es-ES" dirty="0" smtClean="0"/>
          </a:p>
          <a:p>
            <a:r>
              <a:rPr lang="es-ES" dirty="0" smtClean="0"/>
              <a:t>Tiene </a:t>
            </a:r>
            <a:r>
              <a:rPr lang="es-ES" dirty="0"/>
              <a:t>respaldo financiero y una buena cabeza para los negocios, pero no tiene mucha experiencia trabajando con diseñadores.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464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reto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En esta lección, </a:t>
            </a:r>
            <a:r>
              <a:rPr lang="es-ES" dirty="0"/>
              <a:t>trabajaremos con este cliente para diseñar un sitio web de comercio electrónico que implique:</a:t>
            </a:r>
          </a:p>
          <a:p>
            <a:pPr lvl="1"/>
            <a:r>
              <a:rPr lang="es-ES" dirty="0" smtClean="0"/>
              <a:t>Educar </a:t>
            </a:r>
            <a:r>
              <a:rPr lang="es-ES" dirty="0"/>
              <a:t>al cliente sobre el proceso de diseño.</a:t>
            </a:r>
          </a:p>
          <a:p>
            <a:pPr lvl="1"/>
            <a:r>
              <a:rPr lang="es-ES" b="1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Llevar </a:t>
            </a:r>
            <a:r>
              <a:rPr lang="es-ES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al cliente a través de la fase de investigación para definir los usuarios esperados, las características y los objetivos del producto</a:t>
            </a:r>
            <a:r>
              <a:rPr lang="es-ES" dirty="0"/>
              <a:t>.</a:t>
            </a:r>
          </a:p>
          <a:p>
            <a:pPr lvl="1"/>
            <a:r>
              <a:rPr lang="es-E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Crear </a:t>
            </a:r>
            <a:r>
              <a:rPr lang="es-ES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un </a:t>
            </a:r>
            <a:r>
              <a:rPr lang="es-ES" b="1" dirty="0"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mapa de todo el sitio web </a:t>
            </a:r>
            <a:r>
              <a:rPr lang="es-ES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para mostrar cómo se accede a las páginas y cómo se conectan</a:t>
            </a:r>
          </a:p>
          <a:p>
            <a:pPr lvl="1"/>
            <a:r>
              <a:rPr lang="es-ES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Crear </a:t>
            </a:r>
            <a:r>
              <a:rPr lang="es-ES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y refinar esquemas </a:t>
            </a:r>
            <a:r>
              <a:rPr lang="es-ES" dirty="0"/>
              <a:t>para mostrar cómo se definen el contenido, los detalles del producto y el proceso de compra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21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reto…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Nuestro </a:t>
            </a:r>
            <a:r>
              <a:rPr lang="es-ES" dirty="0"/>
              <a:t>cliente está buscando iniciar un sitio web que venda equipos de fútbol y otros accesorios relacionados en línea. </a:t>
            </a:r>
            <a:endParaRPr lang="es-ES" dirty="0" smtClean="0"/>
          </a:p>
          <a:p>
            <a:r>
              <a:rPr lang="es-ES" dirty="0" smtClean="0"/>
              <a:t>Ha </a:t>
            </a:r>
            <a:r>
              <a:rPr lang="es-ES" dirty="0"/>
              <a:t>creado una pequeña empresa para que esto suceda.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964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reto…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Contrató </a:t>
            </a:r>
            <a:r>
              <a:rPr lang="es-ES" dirty="0"/>
              <a:t>a alguien para desarrollar el backend de su </a:t>
            </a:r>
            <a:r>
              <a:rPr lang="es-ES" dirty="0" smtClean="0"/>
              <a:t>tienda.</a:t>
            </a:r>
          </a:p>
          <a:p>
            <a:r>
              <a:rPr lang="es-ES" dirty="0" smtClean="0"/>
              <a:t>Compró </a:t>
            </a:r>
            <a:r>
              <a:rPr lang="es-ES" dirty="0"/>
              <a:t>la URL </a:t>
            </a:r>
            <a:r>
              <a:rPr lang="es-ES" dirty="0" smtClean="0">
                <a:hlinkClick r:id="rId2"/>
              </a:rPr>
              <a:t>http://www.futbolfinder.com</a:t>
            </a:r>
            <a:r>
              <a:rPr lang="es-ES" dirty="0" smtClean="0"/>
              <a:t>  </a:t>
            </a:r>
            <a:r>
              <a:rPr lang="es-ES" dirty="0"/>
              <a:t>y creó un logotipo. </a:t>
            </a:r>
            <a:endParaRPr lang="es-E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40" y="3507854"/>
            <a:ext cx="76899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7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2165</Words>
  <Application>Microsoft Office PowerPoint</Application>
  <PresentationFormat>Presentación en pantalla (16:9)</PresentationFormat>
  <Paragraphs>188</Paragraphs>
  <Slides>53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4" baseType="lpstr">
      <vt:lpstr>Tema de Office</vt:lpstr>
      <vt:lpstr>Presentación de PowerPoint</vt:lpstr>
      <vt:lpstr>Presentación de PowerPoint</vt:lpstr>
      <vt:lpstr>Presentación de PowerPoint</vt:lpstr>
      <vt:lpstr>Investigación</vt:lpstr>
      <vt:lpstr>Presentación de PowerPoint</vt:lpstr>
      <vt:lpstr>El reto …</vt:lpstr>
      <vt:lpstr>El reto …</vt:lpstr>
      <vt:lpstr>El reto…</vt:lpstr>
      <vt:lpstr>El reto…</vt:lpstr>
      <vt:lpstr>El reto…</vt:lpstr>
      <vt:lpstr>El reto…</vt:lpstr>
      <vt:lpstr>El reto</vt:lpstr>
      <vt:lpstr>Algo a tener en cuenta</vt:lpstr>
      <vt:lpstr>Investigación …</vt:lpstr>
      <vt:lpstr>Entrevista con partes interesadas…</vt:lpstr>
      <vt:lpstr>Entrevista con partes interesadas…</vt:lpstr>
      <vt:lpstr>Algo a considerar</vt:lpstr>
      <vt:lpstr>Entrevistas …</vt:lpstr>
      <vt:lpstr>Entrevistas …</vt:lpstr>
      <vt:lpstr>Investigación … Entrevista a las partes interesadas</vt:lpstr>
      <vt:lpstr>Algo a considerar …</vt:lpstr>
      <vt:lpstr>Algo a considerar</vt:lpstr>
      <vt:lpstr>Investigación …</vt:lpstr>
      <vt:lpstr>Investigación …</vt:lpstr>
      <vt:lpstr>Investigación… Análisis competitivo</vt:lpstr>
      <vt:lpstr>Investigación… Análisis competitivo</vt:lpstr>
      <vt:lpstr>Personas …</vt:lpstr>
      <vt:lpstr>Personas …</vt:lpstr>
      <vt:lpstr>Personas…</vt:lpstr>
      <vt:lpstr>Personas/Perfiles…</vt:lpstr>
      <vt:lpstr>Perfiles de personas …</vt:lpstr>
      <vt:lpstr>Tarjetas</vt:lpstr>
      <vt:lpstr>Tarjetas</vt:lpstr>
      <vt:lpstr>Algo a considerar</vt:lpstr>
      <vt:lpstr>Sopesando y priorizando características …</vt:lpstr>
      <vt:lpstr>Presentación de PowerPoint</vt:lpstr>
      <vt:lpstr>Criterios …</vt:lpstr>
      <vt:lpstr>Criterio-1/ ¿Construible? …</vt:lpstr>
      <vt:lpstr>Criterio-1/ ¿Construible? …</vt:lpstr>
      <vt:lpstr>Criterio 2: ¿Es utilizable? …</vt:lpstr>
      <vt:lpstr>¿Es utilizable?</vt:lpstr>
      <vt:lpstr>Criterio 3: ¿Es valioso? …</vt:lpstr>
      <vt:lpstr>¿Es valioso?</vt:lpstr>
      <vt:lpstr>Decidir</vt:lpstr>
      <vt:lpstr>Tienda</vt:lpstr>
      <vt:lpstr>Página de inicio</vt:lpstr>
      <vt:lpstr>Página para cada categoría de producto </vt:lpstr>
      <vt:lpstr>Páginas de detalles del producto </vt:lpstr>
      <vt:lpstr>Más Páginas</vt:lpstr>
      <vt:lpstr>Investigación …</vt:lpstr>
      <vt:lpstr>Investigación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36</cp:revision>
  <dcterms:created xsi:type="dcterms:W3CDTF">2019-04-25T23:53:08Z</dcterms:created>
  <dcterms:modified xsi:type="dcterms:W3CDTF">2020-05-21T13:09:26Z</dcterms:modified>
</cp:coreProperties>
</file>