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80" r:id="rId3"/>
    <p:sldId id="281" r:id="rId4"/>
    <p:sldId id="292" r:id="rId5"/>
    <p:sldId id="293" r:id="rId6"/>
    <p:sldId id="28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83" r:id="rId15"/>
    <p:sldId id="301" r:id="rId16"/>
    <p:sldId id="302" r:id="rId17"/>
    <p:sldId id="303" r:id="rId18"/>
    <p:sldId id="305" r:id="rId19"/>
    <p:sldId id="306" r:id="rId20"/>
    <p:sldId id="304" r:id="rId21"/>
    <p:sldId id="308" r:id="rId22"/>
    <p:sldId id="307" r:id="rId23"/>
    <p:sldId id="309" r:id="rId24"/>
    <p:sldId id="310" r:id="rId25"/>
    <p:sldId id="311" r:id="rId26"/>
    <p:sldId id="312" r:id="rId27"/>
    <p:sldId id="313" r:id="rId28"/>
    <p:sldId id="284" r:id="rId29"/>
    <p:sldId id="314" r:id="rId30"/>
    <p:sldId id="285" r:id="rId31"/>
    <p:sldId id="315" r:id="rId32"/>
    <p:sldId id="316" r:id="rId33"/>
    <p:sldId id="317" r:id="rId34"/>
    <p:sldId id="318" r:id="rId35"/>
    <p:sldId id="319" r:id="rId36"/>
    <p:sldId id="320" r:id="rId37"/>
    <p:sldId id="321" r:id="rId3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>
        <p:scale>
          <a:sx n="125" d="100"/>
          <a:sy n="125" d="100"/>
        </p:scale>
        <p:origin x="-294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0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1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03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99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5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2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7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73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9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26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1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40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emplatetoaster.com/best-wireframe-tool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mplatetoaster.com/best-wireframe-tools/" TargetMode="External"/><Relationship Id="rId2" Type="http://schemas.openxmlformats.org/officeDocument/2006/relationships/hyperlink" Target="https://www.creativebloq.com/wireframes/top-wireframing-tools-1112130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xure.com/" TargetMode="External"/><Relationship Id="rId2" Type="http://schemas.openxmlformats.org/officeDocument/2006/relationships/hyperlink" Target="https://mopinion.com/top-20-design-wireframing-tools-an-overview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Página de </a:t>
            </a:r>
            <a:r>
              <a:rPr lang="es-ES" dirty="0" smtClean="0"/>
              <a:t>inicio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Iniciamos </a:t>
            </a:r>
            <a:r>
              <a:rPr lang="es-ES" dirty="0"/>
              <a:t>el esfuerzo de enmarcado con una sesión de lluvia de ideas para examinar el contenido y el formato de la página de inicio del sitio web.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cliente tiene algunas ideas para el texto que se necesitan para explicar y comercializar los productos, pero aún no tiene nada específicamente creado para ello.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514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Página de </a:t>
            </a:r>
            <a:r>
              <a:rPr lang="es-ES" dirty="0" smtClean="0"/>
              <a:t>inicio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Esto </a:t>
            </a:r>
            <a:r>
              <a:rPr lang="es-ES" dirty="0"/>
              <a:t>es bastante común para nuevos productos. </a:t>
            </a:r>
            <a:endParaRPr lang="es-ES" dirty="0" smtClean="0"/>
          </a:p>
          <a:p>
            <a:r>
              <a:rPr lang="es-ES" dirty="0" smtClean="0"/>
              <a:t>Explicamos </a:t>
            </a:r>
            <a:r>
              <a:rPr lang="es-ES" dirty="0"/>
              <a:t>que podemos comenzar sin él. </a:t>
            </a:r>
            <a:endParaRPr lang="es-ES" dirty="0" smtClean="0"/>
          </a:p>
          <a:p>
            <a:r>
              <a:rPr lang="es-ES" dirty="0" smtClean="0"/>
              <a:t>De </a:t>
            </a:r>
            <a:r>
              <a:rPr lang="es-ES" dirty="0"/>
              <a:t>hecho, el trabajo que hacemos debe ayudar a definir a dónde irá el texto y cuánto necesitaremos. </a:t>
            </a:r>
            <a:endParaRPr lang="es-ES" dirty="0" smtClean="0"/>
          </a:p>
          <a:p>
            <a:r>
              <a:rPr lang="es-ES" dirty="0" smtClean="0"/>
              <a:t>Eventualmente</a:t>
            </a:r>
            <a:r>
              <a:rPr lang="es-ES" dirty="0"/>
              <a:t>, sin embargo, el cliente necesitará hacer arreglos para crear el contenido del sitio web.</a:t>
            </a:r>
          </a:p>
        </p:txBody>
      </p:sp>
    </p:spTree>
    <p:extLst>
      <p:ext uri="{BB962C8B-B14F-4D97-AF65-F5344CB8AC3E}">
        <p14:creationId xmlns:p14="http://schemas.microsoft.com/office/powerpoint/2010/main" val="19308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Página de </a:t>
            </a:r>
            <a:r>
              <a:rPr lang="es-ES" dirty="0" smtClean="0"/>
              <a:t>inicio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/>
              <a:t>Como todavía no tenemos todos los detalles, esbozaremos un bosquejo de dónde creemos que se necesitarán texto y gráficos para respaldar las tareas y características que el cliente especificó anteriormente. </a:t>
            </a:r>
            <a:endParaRPr lang="es-ES" dirty="0" smtClean="0"/>
          </a:p>
          <a:p>
            <a:r>
              <a:rPr lang="es-ES" dirty="0" smtClean="0"/>
              <a:t>Después </a:t>
            </a:r>
            <a:r>
              <a:rPr lang="es-ES" dirty="0"/>
              <a:t>de esbozar varias posibles soluciones con el cliente, acordamos una única opción de diseño.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647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Página de </a:t>
            </a:r>
            <a:r>
              <a:rPr lang="es-ES" dirty="0" smtClean="0"/>
              <a:t>inicio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Podríamos </a:t>
            </a:r>
            <a:r>
              <a:rPr lang="es-ES" dirty="0"/>
              <a:t>estar de acuerdo con la configuración de múltiples opciones de diseño si el cliente desea ver algunas variaciones limpiadas.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podemos acelerar el proceso significativamente si podemos llegar a un acuerdo sobre una sola opción durante nuestra sesión de lluvia de ideas inicial.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boceto de nuestro diseño de página de inicio seleccionado se ve así:</a:t>
            </a:r>
          </a:p>
        </p:txBody>
      </p:sp>
    </p:spTree>
    <p:extLst>
      <p:ext uri="{BB962C8B-B14F-4D97-AF65-F5344CB8AC3E}">
        <p14:creationId xmlns:p14="http://schemas.microsoft.com/office/powerpoint/2010/main" val="20166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102224" cy="1102519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/>
              <a:t>Página de inicio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971600" y="2859782"/>
            <a:ext cx="3416424" cy="131445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/>
              <a:t>Bosquejo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36" y="-23086"/>
            <a:ext cx="4176464" cy="515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3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Bosquejo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Nuestro boceto es intencionalmente </a:t>
            </a:r>
            <a:r>
              <a:rPr lang="es-ES" dirty="0" smtClean="0"/>
              <a:t>rústico. </a:t>
            </a:r>
          </a:p>
          <a:p>
            <a:r>
              <a:rPr lang="es-ES" dirty="0" smtClean="0"/>
              <a:t>Intentamos </a:t>
            </a:r>
            <a:r>
              <a:rPr lang="es-ES" dirty="0"/>
              <a:t>realizar este ejercicio rápidamente y mantener nuestros bocetos sueltos para evitar que se empañen con demasiados detalles.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268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Bosquejo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Solo </a:t>
            </a:r>
            <a:r>
              <a:rPr lang="es-ES" dirty="0"/>
              <a:t>estamos tratando de tener una idea justa de dónde irá todo y examinar áreas que requieren más reflexión o investigación.</a:t>
            </a:r>
          </a:p>
          <a:p>
            <a:r>
              <a:rPr lang="es-ES" sz="3900" b="1" i="1" dirty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Nuestro próximo paso será limpiar estos bocetos utilizando un </a:t>
            </a:r>
            <a:r>
              <a:rPr lang="es-ES" sz="3900" b="1" i="1" dirty="0">
                <a:solidFill>
                  <a:srgbClr val="FF000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software creado específicamente para generar </a:t>
            </a:r>
            <a:r>
              <a:rPr lang="es-ES" sz="3900" b="1" i="1" dirty="0" smtClean="0">
                <a:solidFill>
                  <a:srgbClr val="FF000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wireframes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5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3600" dirty="0"/>
              <a:t>Aplicaciones populares de </a:t>
            </a:r>
            <a:r>
              <a:rPr lang="es-ES" sz="3600" dirty="0" smtClean="0"/>
              <a:t>enmarcado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Existen </a:t>
            </a:r>
            <a:r>
              <a:rPr lang="es-ES" dirty="0"/>
              <a:t>varias aplicaciones diseñadas específicamente para crear wireframes. </a:t>
            </a:r>
            <a:endParaRPr lang="es-ES" dirty="0" smtClean="0"/>
          </a:p>
          <a:p>
            <a:r>
              <a:rPr lang="es-ES" dirty="0" smtClean="0"/>
              <a:t>Estos </a:t>
            </a:r>
            <a:r>
              <a:rPr lang="es-ES" dirty="0"/>
              <a:t>están disponibles para su computadora de escritorio, y muchos están disponibles en la Web.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759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3600" dirty="0"/>
              <a:t>Aplicaciones populares de </a:t>
            </a:r>
            <a:r>
              <a:rPr lang="es-ES" sz="3600" dirty="0" smtClean="0"/>
              <a:t>enmarcado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7179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Algunas </a:t>
            </a:r>
            <a:r>
              <a:rPr lang="es-ES" dirty="0"/>
              <a:t>de las opciones más populares son</a:t>
            </a:r>
            <a:r>
              <a:rPr lang="es-ES" dirty="0" smtClean="0"/>
              <a:t>:</a:t>
            </a:r>
          </a:p>
          <a:p>
            <a:pPr lvl="1"/>
            <a:r>
              <a:rPr lang="es-ES" dirty="0">
                <a:hlinkClick r:id="rId2"/>
              </a:rPr>
              <a:t>https://blog.templatetoaster.com/best-wireframe-tools</a:t>
            </a:r>
            <a:r>
              <a:rPr lang="es-ES" dirty="0" smtClean="0">
                <a:hlinkClick r:id="rId2"/>
              </a:rPr>
              <a:t>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85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87"/>
          <a:stretch/>
        </p:blipFill>
        <p:spPr bwMode="auto">
          <a:xfrm>
            <a:off x="179511" y="114330"/>
            <a:ext cx="4968553" cy="451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2"/>
          <a:stretch/>
        </p:blipFill>
        <p:spPr bwMode="auto">
          <a:xfrm>
            <a:off x="5148064" y="151085"/>
            <a:ext cx="3932416" cy="335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1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b="1" dirty="0" smtClean="0"/>
              <a:t>Arquitectura informacional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PE" b="1" i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La </a:t>
            </a:r>
            <a:r>
              <a:rPr lang="es-PE" b="1" i="1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Arquitectura de la información es el acto de organizar los datos y las tareas que se encuentran en un sitio web o aplicación para garantizar que ofrecen un conjunto de interfaces intuitivo y utilizable para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6041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3600" dirty="0"/>
              <a:t>Aplicaciones populares de </a:t>
            </a:r>
            <a:r>
              <a:rPr lang="es-ES" sz="3600" dirty="0" smtClean="0"/>
              <a:t>enmarcado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Otras opciones</a:t>
            </a:r>
          </a:p>
          <a:p>
            <a:pPr lvl="1"/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www.creativebloq.com/wireframes/top-wireframing-tools-11121302</a:t>
            </a:r>
            <a:endParaRPr lang="es-ES" dirty="0" smtClean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0508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102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9502"/>
            <a:ext cx="447575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4803"/>
            <a:ext cx="5359689" cy="418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92320"/>
            <a:ext cx="5256585" cy="445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94268"/>
            <a:ext cx="4968552" cy="42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694804"/>
            <a:ext cx="5400600" cy="444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9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3600" dirty="0"/>
              <a:t>Aplicaciones populares de </a:t>
            </a:r>
            <a:r>
              <a:rPr lang="es-ES" sz="3600" dirty="0" smtClean="0"/>
              <a:t>enmarcado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s-ES" dirty="0" smtClean="0"/>
              <a:t>Otras opciones</a:t>
            </a:r>
          </a:p>
          <a:p>
            <a:pPr lvl="1"/>
            <a:r>
              <a:rPr lang="es-ES" dirty="0">
                <a:hlinkClick r:id="rId2"/>
              </a:rPr>
              <a:t>https://mopinion.com/top-20-design-wireframing-tools-an-overview/</a:t>
            </a:r>
            <a:endParaRPr lang="es-ES" dirty="0" smtClean="0"/>
          </a:p>
          <a:p>
            <a:pPr lvl="1"/>
            <a:r>
              <a:rPr lang="es-ES" dirty="0" err="1" smtClean="0"/>
              <a:t>Axure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>
                <a:hlinkClick r:id="rId3"/>
              </a:rPr>
              <a:t>www.axure.com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Adobe XD</a:t>
            </a:r>
            <a:endParaRPr lang="es-ES" dirty="0"/>
          </a:p>
          <a:p>
            <a:pPr lvl="1"/>
            <a:r>
              <a:rPr lang="es-ES" dirty="0" err="1" smtClean="0"/>
              <a:t>Omnigraffle</a:t>
            </a:r>
            <a:r>
              <a:rPr lang="es-ES" dirty="0" smtClean="0"/>
              <a:t> </a:t>
            </a:r>
            <a:r>
              <a:rPr lang="es-ES" dirty="0"/>
              <a:t>(www.omnigroup.com/omnigraffle)</a:t>
            </a:r>
          </a:p>
          <a:p>
            <a:pPr lvl="1"/>
            <a:r>
              <a:rPr lang="es-ES" dirty="0" smtClean="0"/>
              <a:t>Microsoft </a:t>
            </a:r>
            <a:r>
              <a:rPr lang="es-ES" dirty="0"/>
              <a:t>Visio (www.office.microsoft.com/en-us/visio)</a:t>
            </a:r>
          </a:p>
          <a:p>
            <a:pPr lvl="1"/>
            <a:r>
              <a:rPr lang="es-ES" dirty="0" smtClean="0"/>
              <a:t>Adobe </a:t>
            </a:r>
            <a:r>
              <a:rPr lang="es-ES" dirty="0"/>
              <a:t>Fireworks (www.adobe.com/products/fireworks.html)</a:t>
            </a:r>
          </a:p>
          <a:p>
            <a:pPr lvl="1"/>
            <a:r>
              <a:rPr lang="es-ES" dirty="0" err="1" smtClean="0"/>
              <a:t>Balsamiq</a:t>
            </a:r>
            <a:r>
              <a:rPr lang="es-ES" dirty="0" smtClean="0"/>
              <a:t> </a:t>
            </a:r>
            <a:r>
              <a:rPr lang="es-ES" dirty="0"/>
              <a:t>(www.balsamiq.com/products/mockups)</a:t>
            </a:r>
          </a:p>
          <a:p>
            <a:pPr lvl="1"/>
            <a:r>
              <a:rPr lang="es-ES" dirty="0" err="1" smtClean="0"/>
              <a:t>MockFlow</a:t>
            </a:r>
            <a:r>
              <a:rPr lang="es-ES" dirty="0" smtClean="0"/>
              <a:t> </a:t>
            </a:r>
            <a:r>
              <a:rPr lang="es-ES" dirty="0"/>
              <a:t>(www.mockflow.com)</a:t>
            </a:r>
          </a:p>
          <a:p>
            <a:pPr lvl="1"/>
            <a:r>
              <a:rPr lang="es-ES" dirty="0" err="1" smtClean="0"/>
              <a:t>HotGloo</a:t>
            </a:r>
            <a:r>
              <a:rPr lang="es-ES" dirty="0" smtClean="0"/>
              <a:t> </a:t>
            </a:r>
            <a:r>
              <a:rPr lang="es-ES" dirty="0"/>
              <a:t>(www.hotgloo.com)</a:t>
            </a:r>
          </a:p>
          <a:p>
            <a:pPr lvl="1"/>
            <a:r>
              <a:rPr lang="es-ES" dirty="0" smtClean="0"/>
              <a:t> </a:t>
            </a:r>
            <a:r>
              <a:rPr lang="es-ES" dirty="0"/>
              <a:t>Sinsonte (www.gomockingbird.com)</a:t>
            </a:r>
          </a:p>
          <a:p>
            <a:r>
              <a:rPr lang="es-ES" dirty="0"/>
              <a:t>Hay </a:t>
            </a:r>
            <a:r>
              <a:rPr lang="es-ES" dirty="0" smtClean="0"/>
              <a:t>muchísimos otros </a:t>
            </a:r>
            <a:r>
              <a:rPr lang="es-ES" dirty="0"/>
              <a:t>para elegir.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búsqueda de "aplicaciones de </a:t>
            </a:r>
            <a:r>
              <a:rPr lang="es-ES" dirty="0" smtClean="0"/>
              <a:t>wireframe" </a:t>
            </a:r>
            <a:r>
              <a:rPr lang="es-ES" dirty="0"/>
              <a:t>debería darle estas y algunas otras opciones para explorar.</a:t>
            </a:r>
          </a:p>
        </p:txBody>
      </p:sp>
    </p:spTree>
    <p:extLst>
      <p:ext uri="{BB962C8B-B14F-4D97-AF65-F5344CB8AC3E}">
        <p14:creationId xmlns:p14="http://schemas.microsoft.com/office/powerpoint/2010/main" val="32669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05979"/>
            <a:ext cx="8229600" cy="8572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3600" dirty="0"/>
              <a:t>Estructura inicial de la página de </a:t>
            </a:r>
            <a:r>
              <a:rPr lang="es-ES" sz="3600" dirty="0" smtClean="0"/>
              <a:t>inicio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200151"/>
            <a:ext cx="8229600" cy="33944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Como </a:t>
            </a:r>
            <a:r>
              <a:rPr lang="es-ES" dirty="0"/>
              <a:t>puede ver en esta nueva estructura de la página de inicio, pudimos agregar un poco más de detalles de los que teníamos en nuestro boceto original. </a:t>
            </a:r>
            <a:endParaRPr lang="es-ES" dirty="0" smtClean="0"/>
          </a:p>
          <a:p>
            <a:r>
              <a:rPr lang="es-ES" dirty="0" smtClean="0"/>
              <a:t>Comenzamos </a:t>
            </a:r>
            <a:r>
              <a:rPr lang="es-ES" dirty="0"/>
              <a:t>a bloquear donde creíamos que debían ir algunos de los gráficos y titulares de marketing.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884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05979"/>
            <a:ext cx="8229600" cy="8572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3600" dirty="0"/>
              <a:t>Estructura inicial de la página de </a:t>
            </a:r>
            <a:r>
              <a:rPr lang="es-ES" sz="3600" dirty="0" smtClean="0"/>
              <a:t>inicio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200151"/>
            <a:ext cx="8229600" cy="33944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Colocamos </a:t>
            </a:r>
            <a:r>
              <a:rPr lang="es-ES" dirty="0"/>
              <a:t>puntos de acceso a cada una de las categorías de productos y definimos las ubicaciones generales donde probablemente residiría otro contenido.</a:t>
            </a:r>
          </a:p>
          <a:p>
            <a:r>
              <a:rPr lang="es-ES" dirty="0" smtClean="0"/>
              <a:t>Incluso con todos estos detalles agregados, todavía tenemos una larga lista de preguntas sobre los detalles de la página que deben responderse. </a:t>
            </a:r>
          </a:p>
        </p:txBody>
      </p:sp>
    </p:spTree>
    <p:extLst>
      <p:ext uri="{BB962C8B-B14F-4D97-AF65-F5344CB8AC3E}">
        <p14:creationId xmlns:p14="http://schemas.microsoft.com/office/powerpoint/2010/main" val="19357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05979"/>
            <a:ext cx="8229600" cy="8572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3600" dirty="0"/>
              <a:t>Estructura inicial de la página de </a:t>
            </a:r>
            <a:r>
              <a:rPr lang="es-ES" sz="3600" dirty="0" smtClean="0"/>
              <a:t>inicio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200151"/>
            <a:ext cx="8229600" cy="33944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Nuestro próximo objetivo será reunirnos con el cliente para discutir estas preguntas e intercambiar ideas sobre posibles soluciones. </a:t>
            </a:r>
          </a:p>
          <a:p>
            <a:r>
              <a:rPr lang="es-ES" dirty="0" smtClean="0"/>
              <a:t>Continuaremos estas reuniones hasta que tengamos suficiente información para crear otra ronda de tramas.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47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05979"/>
            <a:ext cx="8229600" cy="8572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3600" dirty="0"/>
              <a:t>Estructura inicial de la página de </a:t>
            </a:r>
            <a:r>
              <a:rPr lang="es-ES" sz="3600" dirty="0" smtClean="0"/>
              <a:t>inicio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200151"/>
            <a:ext cx="8229600" cy="33944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s-ES" dirty="0"/>
              <a:t>Cuando nos encontramos con el cliente, nos dice que ha decidido contratar a un escritor para crear el texto necesario para el sitio web. </a:t>
            </a:r>
            <a:endParaRPr lang="es-ES" dirty="0" smtClean="0"/>
          </a:p>
          <a:p>
            <a:r>
              <a:rPr lang="es-ES" dirty="0" smtClean="0"/>
              <a:t>Trabajamos </a:t>
            </a:r>
            <a:r>
              <a:rPr lang="es-ES" dirty="0"/>
              <a:t>en estrecha colaboración tanto con el escritor como con el cliente para asegurarnos de que conozcan la cantidad de texto necesaria, dónde debe ir y de qué se trata.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795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05979"/>
            <a:ext cx="8229600" cy="8572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3600" dirty="0"/>
              <a:t>Estructura inicial de la página de </a:t>
            </a:r>
            <a:r>
              <a:rPr lang="es-ES" sz="3600" dirty="0" smtClean="0"/>
              <a:t>inicio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200151"/>
            <a:ext cx="8229600" cy="33944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Nuestros </a:t>
            </a:r>
            <a:r>
              <a:rPr lang="es-ES" dirty="0"/>
              <a:t>diseños ayudan a impulsar la dirección de este esfuerzo.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mensaje que se crea comienza a completar nuestros wireframes con más detalle. </a:t>
            </a:r>
            <a:endParaRPr lang="es-ES" dirty="0" smtClean="0"/>
          </a:p>
          <a:p>
            <a:r>
              <a:rPr lang="es-ES" dirty="0" smtClean="0"/>
              <a:t>Así </a:t>
            </a:r>
            <a:r>
              <a:rPr lang="es-ES" dirty="0"/>
              <a:t>es como se ve la estructura de la página de inicio revisada:</a:t>
            </a:r>
          </a:p>
        </p:txBody>
      </p:sp>
    </p:spTree>
    <p:extLst>
      <p:ext uri="{BB962C8B-B14F-4D97-AF65-F5344CB8AC3E}">
        <p14:creationId xmlns:p14="http://schemas.microsoft.com/office/powerpoint/2010/main" val="24705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318248" cy="1102519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/>
              <a:t>Página de inicio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3416424" cy="131445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/>
              <a:t>Wireframing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57770"/>
            <a:ext cx="3897415" cy="496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71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es-ES" sz="2800" dirty="0" smtClean="0"/>
              <a:t>Wireframe refinado de </a:t>
            </a:r>
            <a:r>
              <a:rPr lang="es-ES" sz="2800" dirty="0"/>
              <a:t>página de </a:t>
            </a:r>
            <a:r>
              <a:rPr lang="es-ES" sz="2800" dirty="0" smtClean="0"/>
              <a:t>inicio …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Tras </a:t>
            </a:r>
            <a:r>
              <a:rPr lang="es-ES" dirty="0"/>
              <a:t>examinar </a:t>
            </a:r>
            <a:r>
              <a:rPr lang="es-ES" dirty="0" smtClean="0"/>
              <a:t>el </a:t>
            </a:r>
            <a:r>
              <a:rPr lang="es-ES" dirty="0"/>
              <a:t>siguiente </a:t>
            </a:r>
            <a:r>
              <a:rPr lang="es-ES" dirty="0" smtClean="0"/>
              <a:t>wireframe refinado </a:t>
            </a:r>
            <a:r>
              <a:rPr lang="es-ES" dirty="0"/>
              <a:t>de la página de inicio, podemos ver que pudimos hacer algunos avances significativos con respecto a agregar detalles y contenido a la página:</a:t>
            </a:r>
          </a:p>
        </p:txBody>
      </p:sp>
    </p:spTree>
    <p:extLst>
      <p:ext uri="{BB962C8B-B14F-4D97-AF65-F5344CB8AC3E}">
        <p14:creationId xmlns:p14="http://schemas.microsoft.com/office/powerpoint/2010/main" val="3696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23478"/>
            <a:ext cx="4978896" cy="85725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s-ES" b="1" dirty="0"/>
              <a:t>Mapa del </a:t>
            </a:r>
            <a:r>
              <a:rPr lang="es-ES" b="1" dirty="0" smtClean="0"/>
              <a:t>sitio …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87574"/>
            <a:ext cx="2833803" cy="394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3598168" cy="11025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Página de inicio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115616" y="2715766"/>
            <a:ext cx="2912368" cy="131445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Refinado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77" y="0"/>
            <a:ext cx="400681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1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Página de </a:t>
            </a:r>
            <a:r>
              <a:rPr lang="es-ES" dirty="0" err="1" smtClean="0">
                <a:solidFill>
                  <a:schemeClr val="bg1"/>
                </a:solidFill>
              </a:rPr>
              <a:t>inicioRefinada</a:t>
            </a:r>
            <a:r>
              <a:rPr lang="es-ES" dirty="0" smtClean="0">
                <a:solidFill>
                  <a:schemeClr val="bg1"/>
                </a:solidFill>
              </a:rPr>
              <a:t> …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Incluimos un método principal de navegación con la capacidad de buscar y navegar por el sitio web.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Incluimos </a:t>
            </a:r>
            <a:r>
              <a:rPr lang="es-ES" dirty="0">
                <a:solidFill>
                  <a:schemeClr val="bg1"/>
                </a:solidFill>
              </a:rPr>
              <a:t>espacio para mensajes de marketing, enlaces de redes sociales, la capacidad de acceder a la biblioteca de videos y un método claro para acceder a otra información corporativa o relacionada con la empresa.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El </a:t>
            </a:r>
            <a:r>
              <a:rPr lang="es-ES" dirty="0">
                <a:solidFill>
                  <a:schemeClr val="bg1"/>
                </a:solidFill>
              </a:rPr>
              <a:t>cliente firmó el diseño de la página y espera ansiosamente que pasemos a la fase de diseño visual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Página de </a:t>
            </a:r>
            <a:r>
              <a:rPr lang="es-ES" dirty="0" err="1" smtClean="0">
                <a:solidFill>
                  <a:schemeClr val="bg1"/>
                </a:solidFill>
              </a:rPr>
              <a:t>inicioRefinada</a:t>
            </a:r>
            <a:r>
              <a:rPr lang="es-ES" dirty="0" smtClean="0">
                <a:solidFill>
                  <a:schemeClr val="bg1"/>
                </a:solidFill>
              </a:rPr>
              <a:t> …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Todavía </a:t>
            </a:r>
            <a:r>
              <a:rPr lang="es-ES" dirty="0">
                <a:solidFill>
                  <a:schemeClr val="bg1"/>
                </a:solidFill>
              </a:rPr>
              <a:t>hay más texto que debe generarse para la página de inicio.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Tenemos </a:t>
            </a:r>
            <a:r>
              <a:rPr lang="es-ES" dirty="0">
                <a:solidFill>
                  <a:schemeClr val="bg1"/>
                </a:solidFill>
              </a:rPr>
              <a:t>texto de marcador de posición en varias áreas que deberán actualizarse con texto real en algún momento.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Podemos </a:t>
            </a:r>
            <a:r>
              <a:rPr lang="es-ES" dirty="0">
                <a:solidFill>
                  <a:schemeClr val="bg1"/>
                </a:solidFill>
              </a:rPr>
              <a:t>continuar refinando los wireframes hasta que se haya definido todo el texto o agregarlo más adelante. </a:t>
            </a:r>
            <a:endParaRPr lang="es-E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Página de </a:t>
            </a:r>
            <a:r>
              <a:rPr lang="es-ES" dirty="0" err="1" smtClean="0">
                <a:solidFill>
                  <a:schemeClr val="bg1"/>
                </a:solidFill>
              </a:rPr>
              <a:t>inicioRefinada</a:t>
            </a:r>
            <a:r>
              <a:rPr lang="es-ES" dirty="0" smtClean="0">
                <a:solidFill>
                  <a:schemeClr val="bg1"/>
                </a:solidFill>
              </a:rPr>
              <a:t> …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El </a:t>
            </a:r>
            <a:r>
              <a:rPr lang="es-ES" dirty="0">
                <a:solidFill>
                  <a:schemeClr val="bg1"/>
                </a:solidFill>
              </a:rPr>
              <a:t>contenido basado en texto que recibimos del escritor puede variar de la cantidad que hemos colocado en nuestro diseño de página inicial.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Es </a:t>
            </a:r>
            <a:r>
              <a:rPr lang="es-ES" dirty="0">
                <a:solidFill>
                  <a:schemeClr val="bg1"/>
                </a:solidFill>
              </a:rPr>
              <a:t>posible que tengamos que retroceder y ajustar nuestros diseños para acomodar la diferencia.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Sería </a:t>
            </a:r>
            <a:r>
              <a:rPr lang="es-ES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aconsejable poner este texto en su lugar antes de pasar a la fase de diseño visual de esta página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1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…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 </a:t>
            </a:r>
            <a:r>
              <a:rPr lang="es-ES" dirty="0">
                <a:solidFill>
                  <a:schemeClr val="bg1"/>
                </a:solidFill>
              </a:rPr>
              <a:t>un conjunto de palabras latinas que se usan comúnmente como texto de marcador de posición durante la etapa de estructura alámbrica.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Puede </a:t>
            </a:r>
            <a:r>
              <a:rPr lang="es-ES" dirty="0">
                <a:solidFill>
                  <a:schemeClr val="bg1"/>
                </a:solidFill>
              </a:rPr>
              <a:t>encontrar ejemplos de esto en línea buscando "</a:t>
            </a:r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" o "</a:t>
            </a:r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Generator</a:t>
            </a:r>
            <a:r>
              <a:rPr lang="es-ES" dirty="0">
                <a:solidFill>
                  <a:schemeClr val="bg1"/>
                </a:solidFill>
              </a:rPr>
              <a:t>".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…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2500"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es particularmente conveniente, ya que obviamente no pretende ser el texto final.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Sin </a:t>
            </a:r>
            <a:r>
              <a:rPr lang="es-ES" dirty="0">
                <a:solidFill>
                  <a:schemeClr val="bg1"/>
                </a:solidFill>
              </a:rPr>
              <a:t>embargo, hay momentos en los que es posible que desee incluir una nota antes del texto de marcador de posición que explica qué tipo de texto se pretende; es decir, "La descripción del producto debe ir aquí. </a:t>
            </a:r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dolor </a:t>
            </a:r>
            <a:r>
              <a:rPr lang="es-ES" dirty="0" smtClean="0">
                <a:solidFill>
                  <a:schemeClr val="bg1"/>
                </a:solidFill>
              </a:rPr>
              <a:t>..."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0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Ipsum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Una </a:t>
            </a:r>
            <a:r>
              <a:rPr lang="es-ES" dirty="0">
                <a:solidFill>
                  <a:schemeClr val="bg1"/>
                </a:solidFill>
              </a:rPr>
              <a:t>posible limitación basada en el texto a tener en cuenta es la cantidad de texto que necesitará o la cantidad permitida.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Las </a:t>
            </a:r>
            <a:r>
              <a:rPr lang="es-ES" dirty="0">
                <a:solidFill>
                  <a:schemeClr val="bg1"/>
                </a:solidFill>
              </a:rPr>
              <a:t>bases de datos que almacenan los datos recopilados de un campo de entrada pueden tener límites de recuento de caracteres.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Esto </a:t>
            </a:r>
            <a:r>
              <a:rPr lang="es-ES" dirty="0">
                <a:solidFill>
                  <a:schemeClr val="bg1"/>
                </a:solidFill>
              </a:rPr>
              <a:t>puede tener un impacto en el tamaño de sus campos de entrada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Siempre </a:t>
            </a:r>
            <a:r>
              <a:rPr lang="es-ES" dirty="0">
                <a:solidFill>
                  <a:schemeClr val="bg1"/>
                </a:solidFill>
              </a:rPr>
              <a:t>es una buena idea consultar con el equipo de desarrollo para ver si hay límites y ajustar la interfaz para que coincida con esos límites.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7000"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9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s-ES" dirty="0" smtClean="0"/>
              <a:t>Mapa del sitio (</a:t>
            </a:r>
            <a:r>
              <a:rPr lang="es-ES" dirty="0" err="1" smtClean="0"/>
              <a:t>sitemap</a:t>
            </a:r>
            <a:r>
              <a:rPr lang="es-ES" dirty="0" smtClean="0"/>
              <a:t>)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ES" dirty="0"/>
              <a:t>Como puede ver en este ejemplo, nuestro mapa del sitio es un diagrama muy simple. </a:t>
            </a:r>
            <a:endParaRPr lang="es-ES" dirty="0" smtClean="0"/>
          </a:p>
          <a:p>
            <a:r>
              <a:rPr lang="es-ES" dirty="0" smtClean="0"/>
              <a:t>Cada </a:t>
            </a:r>
            <a:r>
              <a:rPr lang="es-ES" dirty="0"/>
              <a:t>celda representa una página web única requerida para soportar las funciones y tareas que esperamos que el usuario realice mientras está en el sitio.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60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s-ES" dirty="0" smtClean="0"/>
              <a:t>Mapa del sitio (</a:t>
            </a:r>
            <a:r>
              <a:rPr lang="es-ES" dirty="0" err="1" smtClean="0"/>
              <a:t>sitemap</a:t>
            </a:r>
            <a:r>
              <a:rPr lang="es-ES" dirty="0" smtClean="0"/>
              <a:t>)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Las </a:t>
            </a:r>
            <a:r>
              <a:rPr lang="es-ES" dirty="0"/>
              <a:t>flechas que conectan las celdas muestran cómo esperamos llegar de una página a </a:t>
            </a:r>
            <a:r>
              <a:rPr lang="es-ES" dirty="0" smtClean="0"/>
              <a:t>otra (navegación). </a:t>
            </a:r>
          </a:p>
          <a:p>
            <a:r>
              <a:rPr lang="es-ES" dirty="0" smtClean="0"/>
              <a:t>Dimos </a:t>
            </a:r>
            <a:r>
              <a:rPr lang="es-ES" dirty="0"/>
              <a:t>un paso más y coloreamos las páginas para representar qué tipo de tarea o contenido se encontraría en </a:t>
            </a:r>
            <a:r>
              <a:rPr lang="es-ES" dirty="0" smtClean="0"/>
              <a:t>ellas (categorías). </a:t>
            </a:r>
          </a:p>
          <a:p>
            <a:r>
              <a:rPr lang="es-ES" dirty="0" smtClean="0"/>
              <a:t>Esta </a:t>
            </a:r>
            <a:r>
              <a:rPr lang="es-ES" dirty="0"/>
              <a:t>no es una adición obligatoria, pero puede ayudarnos a comprender mejor los diferentes tipos de páginas.</a:t>
            </a:r>
          </a:p>
        </p:txBody>
      </p:sp>
    </p:spTree>
    <p:extLst>
      <p:ext uri="{BB962C8B-B14F-4D97-AF65-F5344CB8AC3E}">
        <p14:creationId xmlns:p14="http://schemas.microsoft.com/office/powerpoint/2010/main" val="23973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563638"/>
            <a:ext cx="8229600" cy="8572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s-ES" b="1" dirty="0"/>
              <a:t>Wireframing de Páginas y contenido</a:t>
            </a:r>
          </a:p>
        </p:txBody>
      </p:sp>
    </p:spTree>
    <p:extLst>
      <p:ext uri="{BB962C8B-B14F-4D97-AF65-F5344CB8AC3E}">
        <p14:creationId xmlns:p14="http://schemas.microsoft.com/office/powerpoint/2010/main" val="147348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smtClean="0"/>
              <a:t>Wireframing de Páginas </a:t>
            </a:r>
            <a:r>
              <a:rPr lang="es-ES" dirty="0"/>
              <a:t>y contenido 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Ahora </a:t>
            </a:r>
            <a:r>
              <a:rPr lang="es-ES" dirty="0"/>
              <a:t>que tenemos el sitio web mapeado y sabemos cómo se conectan las páginas, podemos comenzar a definir el contenido necesario para cada página. </a:t>
            </a:r>
            <a:endParaRPr lang="es-ES" dirty="0" smtClean="0"/>
          </a:p>
          <a:p>
            <a:r>
              <a:rPr lang="es-ES" dirty="0" smtClean="0"/>
              <a:t>Comenzaremos </a:t>
            </a:r>
            <a:r>
              <a:rPr lang="es-ES" dirty="0"/>
              <a:t>trabajando con el cliente para generar algunos bocetos iniciales de cada página en el mapa del sitio.</a:t>
            </a:r>
          </a:p>
          <a:p>
            <a:r>
              <a:rPr lang="es-ES" dirty="0"/>
              <a:t>Estos bocetos evolucionarán en estructuras más formales que contienen más detalles y datos con cada revisión.</a:t>
            </a:r>
          </a:p>
        </p:txBody>
      </p:sp>
    </p:spTree>
    <p:extLst>
      <p:ext uri="{BB962C8B-B14F-4D97-AF65-F5344CB8AC3E}">
        <p14:creationId xmlns:p14="http://schemas.microsoft.com/office/powerpoint/2010/main" val="29982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Algo a tener en </a:t>
            </a:r>
            <a:r>
              <a:rPr lang="es-ES" dirty="0" smtClean="0"/>
              <a:t>cuenta …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ES" sz="4100" b="1" i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El </a:t>
            </a:r>
            <a:r>
              <a:rPr lang="es-ES" sz="4100" b="1" i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proceso de </a:t>
            </a:r>
            <a:r>
              <a:rPr lang="es-ES" sz="4100" b="1" i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wireframing </a:t>
            </a:r>
            <a:r>
              <a:rPr lang="es-ES" sz="4100" b="1" i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se centra en definir cómo se mostrarán en la página el texto, los gráficos y otra información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Intentamos </a:t>
            </a:r>
            <a:r>
              <a:rPr lang="es-ES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limitar nuestra paleta de colores a blanco y negro</a:t>
            </a:r>
            <a:r>
              <a:rPr lang="es-ES" dirty="0"/>
              <a:t>, y </a:t>
            </a:r>
            <a:r>
              <a:rPr lang="es-ES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usar contornos y formas simples </a:t>
            </a:r>
            <a:r>
              <a:rPr lang="es-ES" dirty="0"/>
              <a:t>para representar la ubicación del contenido de esta página.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287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Algo a tener en </a:t>
            </a:r>
            <a:r>
              <a:rPr lang="es-ES" dirty="0" smtClean="0"/>
              <a:t>cuenta …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Esto </a:t>
            </a:r>
            <a:r>
              <a:rPr lang="es-ES" dirty="0"/>
              <a:t>nos ayuda a centrarnos en dónde debería residir el contenido en lugar de en cómo se ven los gráficos o cómo se lee el texto. </a:t>
            </a:r>
            <a:endParaRPr lang="es-ES" dirty="0" smtClean="0"/>
          </a:p>
          <a:p>
            <a:r>
              <a:rPr lang="es-ES" dirty="0" smtClean="0"/>
              <a:t>Esos </a:t>
            </a:r>
            <a:r>
              <a:rPr lang="es-ES" dirty="0"/>
              <a:t>son detalles importantes para acertar, pero de eso nos ocuparemos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21803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1481</Words>
  <Application>Microsoft Office PowerPoint</Application>
  <PresentationFormat>Presentación en pantalla (16:9)</PresentationFormat>
  <Paragraphs>112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Presentación de PowerPoint</vt:lpstr>
      <vt:lpstr>Arquitectura informacional …</vt:lpstr>
      <vt:lpstr>Mapa del sitio …</vt:lpstr>
      <vt:lpstr>Mapa del sitio (sitemap) …</vt:lpstr>
      <vt:lpstr>Mapa del sitio (sitemap) …</vt:lpstr>
      <vt:lpstr>Wireframing de Páginas y contenido</vt:lpstr>
      <vt:lpstr>Wireframing de Páginas y contenido …</vt:lpstr>
      <vt:lpstr>Algo a tener en cuenta …</vt:lpstr>
      <vt:lpstr>Algo a tener en cuenta …</vt:lpstr>
      <vt:lpstr>Página de inicio …</vt:lpstr>
      <vt:lpstr>Página de inicio …</vt:lpstr>
      <vt:lpstr>Página de inicio …</vt:lpstr>
      <vt:lpstr>Página de inicio …</vt:lpstr>
      <vt:lpstr>Página de inicio</vt:lpstr>
      <vt:lpstr>Bosquejo …</vt:lpstr>
      <vt:lpstr>Bosquejo …</vt:lpstr>
      <vt:lpstr>Aplicaciones populares de enmarcado …</vt:lpstr>
      <vt:lpstr>Aplicaciones populares de enmarcado …</vt:lpstr>
      <vt:lpstr>Presentación de PowerPoint</vt:lpstr>
      <vt:lpstr>Aplicaciones populares de enmarcado …</vt:lpstr>
      <vt:lpstr>Presentación de PowerPoint</vt:lpstr>
      <vt:lpstr>Aplicaciones populares de enmarcado …</vt:lpstr>
      <vt:lpstr>Estructura inicial de la página de inicio …</vt:lpstr>
      <vt:lpstr>Estructura inicial de la página de inicio …</vt:lpstr>
      <vt:lpstr>Estructura inicial de la página de inicio …</vt:lpstr>
      <vt:lpstr>Estructura inicial de la página de inicio …</vt:lpstr>
      <vt:lpstr>Estructura inicial de la página de inicio …</vt:lpstr>
      <vt:lpstr>Página de inicio</vt:lpstr>
      <vt:lpstr>Wireframe refinado de página de inicio …</vt:lpstr>
      <vt:lpstr>Página de inicio</vt:lpstr>
      <vt:lpstr>Página de inicioRefinada …</vt:lpstr>
      <vt:lpstr>Página de inicioRefinada …</vt:lpstr>
      <vt:lpstr>Página de inicioRefinada …</vt:lpstr>
      <vt:lpstr>Lorem Ipsum …</vt:lpstr>
      <vt:lpstr>Lorem Ipsum …</vt:lpstr>
      <vt:lpstr>Lorem Ipsum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50</cp:revision>
  <dcterms:created xsi:type="dcterms:W3CDTF">2019-04-25T23:53:08Z</dcterms:created>
  <dcterms:modified xsi:type="dcterms:W3CDTF">2020-05-21T14:12:48Z</dcterms:modified>
</cp:coreProperties>
</file>