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86" r:id="rId11"/>
    <p:sldId id="300" r:id="rId12"/>
    <p:sldId id="302" r:id="rId13"/>
    <p:sldId id="301" r:id="rId14"/>
    <p:sldId id="303" r:id="rId15"/>
    <p:sldId id="304" r:id="rId16"/>
    <p:sldId id="305" r:id="rId17"/>
    <p:sldId id="306" r:id="rId18"/>
    <p:sldId id="307" r:id="rId19"/>
    <p:sldId id="287" r:id="rId20"/>
    <p:sldId id="288" r:id="rId21"/>
    <p:sldId id="308" r:id="rId22"/>
    <p:sldId id="309" r:id="rId23"/>
    <p:sldId id="28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290" r:id="rId37"/>
    <p:sldId id="257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4" r:id="rId50"/>
    <p:sldId id="333" r:id="rId51"/>
    <p:sldId id="335" r:id="rId5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>
        <p:scale>
          <a:sx n="125" d="100"/>
          <a:sy n="125" d="100"/>
        </p:scale>
        <p:origin x="-136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4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Al </a:t>
            </a:r>
            <a:r>
              <a:rPr lang="es-ES" dirty="0"/>
              <a:t>mirar hacia atrás en nuestro mapa del sitio, podemos ver que necesitamos definir siete páginas de categorías. </a:t>
            </a:r>
            <a:endParaRPr lang="es-ES" dirty="0" smtClean="0"/>
          </a:p>
          <a:p>
            <a:r>
              <a:rPr lang="es-ES" dirty="0" smtClean="0"/>
              <a:t>Seguiremos </a:t>
            </a:r>
            <a:r>
              <a:rPr lang="es-ES" dirty="0"/>
              <a:t>el mismo proceso utilizado para generar wireframes para la página de inicio. </a:t>
            </a:r>
            <a:endParaRPr lang="es-ES" dirty="0" smtClean="0"/>
          </a:p>
          <a:p>
            <a:r>
              <a:rPr lang="es-ES" dirty="0" smtClean="0"/>
              <a:t>Creamos </a:t>
            </a:r>
            <a:r>
              <a:rPr lang="es-ES" dirty="0"/>
              <a:t>un diseño que contendrá una estimación aproximada del texto y otro contenido que creemos que será necesario para apoyar las tareas en la página. </a:t>
            </a:r>
            <a:endParaRPr lang="es-ES" dirty="0" smtClean="0"/>
          </a:p>
          <a:p>
            <a:r>
              <a:rPr lang="es-ES" dirty="0" smtClean="0"/>
              <a:t>Trabajaremos </a:t>
            </a:r>
            <a:r>
              <a:rPr lang="es-ES" dirty="0"/>
              <a:t>con el escritor y el cliente más tarde para refinar estos detalles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18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3526160" cy="110251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Página de categorías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3488432" cy="1314450"/>
          </a:xfrm>
          <a:solidFill>
            <a:srgbClr val="C00000"/>
          </a:solidFill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Wireframing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9"/>
            <a:ext cx="3889487" cy="50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Nuestras </a:t>
            </a:r>
            <a:r>
              <a:rPr lang="es-ES" dirty="0"/>
              <a:t>páginas de categorías de productos llevarán al cliente a las páginas de detalles del producto. </a:t>
            </a:r>
            <a:endParaRPr lang="es-ES" dirty="0" smtClean="0"/>
          </a:p>
          <a:p>
            <a:r>
              <a:rPr lang="es-ES" dirty="0" smtClean="0"/>
              <a:t>Aquí </a:t>
            </a:r>
            <a:r>
              <a:rPr lang="es-ES" dirty="0"/>
              <a:t>podrán ver todos los detalles e información sobre cada producto que vendemos en el sitio web.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885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Esto </a:t>
            </a:r>
            <a:r>
              <a:rPr lang="es-ES" dirty="0"/>
              <a:t>incluirá fotos del producto, el título del artículo, la descripción, el precio, las reseñas, las calificaciones y otra información relevante.</a:t>
            </a:r>
          </a:p>
          <a:p>
            <a:r>
              <a:rPr lang="es-ES" dirty="0"/>
              <a:t>Si es importante que todas nuestras páginas de categoría utilicen el mismo diseño, es esencial que nuestras páginas de detalles del producto también lo hagan.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757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Dado </a:t>
            </a:r>
            <a:r>
              <a:rPr lang="es-ES" dirty="0"/>
              <a:t>que solo había siete páginas de categorías, podríamos ofrecer algunas opciones únicas para cada una si quisiéramos.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nuestras páginas de detalles del producto deben basarse completamente en una sola plantilla de diseño. </a:t>
            </a:r>
            <a:endParaRPr lang="es-ES" dirty="0" smtClean="0"/>
          </a:p>
          <a:p>
            <a:r>
              <a:rPr lang="es-ES" dirty="0" smtClean="0"/>
              <a:t>Todo </a:t>
            </a:r>
            <a:r>
              <a:rPr lang="es-ES" dirty="0"/>
              <a:t>el contenido se extraerá de la base de datos.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9703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Nada </a:t>
            </a:r>
            <a:r>
              <a:rPr lang="es-ES" dirty="0"/>
              <a:t>será generado a medida.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importante que definamos los patrones de contenido que se pueden aplicar a todos los productos vendidos en el sitio web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19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Al </a:t>
            </a:r>
            <a:r>
              <a:rPr lang="es-ES" dirty="0"/>
              <a:t>igual que con la página de inicio y las páginas de categoría, nuestra sesión de lluvia de ideas con el cliente arrojó suficientes detalles para que podamos comenzar a trazar una solución general para estas plantillas. </a:t>
            </a:r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/>
              <a:t>algunas conversaciones más y sesiones de trabajo con el escritor y el cliente, pudimos evolucionar el contenido y el diseño a algo un poco más maduro.</a:t>
            </a:r>
          </a:p>
        </p:txBody>
      </p:sp>
    </p:spTree>
    <p:extLst>
      <p:ext uri="{BB962C8B-B14F-4D97-AF65-F5344CB8AC3E}">
        <p14:creationId xmlns:p14="http://schemas.microsoft.com/office/powerpoint/2010/main" val="13044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Así es como ha evolucionado nuestra plantilla de página de detalles del producto:</a:t>
            </a:r>
          </a:p>
        </p:txBody>
      </p:sp>
    </p:spTree>
    <p:extLst>
      <p:ext uri="{BB962C8B-B14F-4D97-AF65-F5344CB8AC3E}">
        <p14:creationId xmlns:p14="http://schemas.microsoft.com/office/powerpoint/2010/main" val="25443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470"/>
            <a:ext cx="416284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7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detalles del </a:t>
            </a:r>
            <a:r>
              <a:rPr lang="es-ES" dirty="0" smtClean="0"/>
              <a:t>producto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/>
              <a:t>La capacidad de agregar el artículo al </a:t>
            </a:r>
            <a:r>
              <a:rPr lang="es-ES" sz="3900" b="1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carrito de compras</a:t>
            </a:r>
            <a:r>
              <a:rPr lang="es-ES" dirty="0"/>
              <a:t> es de particular importancia para el éxito de cualquier sitio web de comercio electrónico.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importante que el </a:t>
            </a:r>
            <a:r>
              <a:rPr lang="es-ES" sz="3900" b="1" dirty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botón Agregar al carrito </a:t>
            </a:r>
            <a:r>
              <a:rPr lang="es-ES" dirty="0"/>
              <a:t>se encuentre junto a los detalles del producto "encima del pliegue", lo que significa que se verá sin necesidad de desplazar la ventana.</a:t>
            </a:r>
          </a:p>
        </p:txBody>
      </p:sp>
    </p:spTree>
    <p:extLst>
      <p:ext uri="{BB962C8B-B14F-4D97-AF65-F5344CB8AC3E}">
        <p14:creationId xmlns:p14="http://schemas.microsoft.com/office/powerpoint/2010/main" val="157816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75606"/>
            <a:ext cx="3610744" cy="22217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Página de detalles del producto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470"/>
            <a:ext cx="3854499" cy="49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Sin </a:t>
            </a:r>
            <a:r>
              <a:rPr lang="es-ES" dirty="0"/>
              <a:t>embargo, hay una gran diferencia: dado que las páginas de categorías abarcan siete categorías diferentes, necesitamos cambiar un poco nuestro esfuerzo para considerar los patrones que funcionarán en todas ellas. </a:t>
            </a:r>
            <a:endParaRPr lang="es-ES" dirty="0" smtClean="0"/>
          </a:p>
          <a:p>
            <a:r>
              <a:rPr lang="es-ES" dirty="0" smtClean="0"/>
              <a:t>Podríamos </a:t>
            </a:r>
            <a:r>
              <a:rPr lang="es-ES" dirty="0"/>
              <a:t>crear siete páginas de diseño único si quisiéramos, pero realmente tiene muy poco valor hacerlo.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3292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8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Carrito de </a:t>
            </a:r>
            <a:r>
              <a:rPr lang="es-ES" dirty="0" smtClean="0"/>
              <a:t>compras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Siguiendo </a:t>
            </a:r>
            <a:r>
              <a:rPr lang="es-ES" dirty="0"/>
              <a:t>el proceso utilizado en las otras páginas que dibujamos, realice una estructura metálica del carrito de compras con una evolución progresiva de los detalles, como se muestra en la siguiente figura:</a:t>
            </a:r>
          </a:p>
        </p:txBody>
      </p:sp>
    </p:spTree>
    <p:extLst>
      <p:ext uri="{BB962C8B-B14F-4D97-AF65-F5344CB8AC3E}">
        <p14:creationId xmlns:p14="http://schemas.microsoft.com/office/powerpoint/2010/main" val="193844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95486"/>
            <a:ext cx="400952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5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5211"/>
            <a:ext cx="3858512" cy="49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0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pedido</a:t>
            </a:r>
            <a:r>
              <a:rPr lang="en-US" dirty="0" smtClean="0"/>
              <a:t> y </a:t>
            </a:r>
            <a:r>
              <a:rPr lang="en-US" dirty="0" err="1" smtClean="0"/>
              <a:t>pago</a:t>
            </a:r>
            <a:r>
              <a:rPr lang="en-US" dirty="0" smtClean="0"/>
              <a:t> 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Por supuesto, las páginas necesarias para el proceso de pago deberán contener el producto y los detalles de envío. </a:t>
            </a:r>
            <a:endParaRPr lang="es-ES" dirty="0" smtClean="0"/>
          </a:p>
          <a:p>
            <a:r>
              <a:rPr lang="es-ES" dirty="0" smtClean="0"/>
              <a:t>Tendremos </a:t>
            </a:r>
            <a:r>
              <a:rPr lang="es-ES" dirty="0"/>
              <a:t>que explicar la transacción con suficiente detalle para que el cliente se sienta cómodo al hacer la compra. </a:t>
            </a:r>
            <a:endParaRPr lang="es-ES" dirty="0" smtClean="0"/>
          </a:p>
          <a:p>
            <a:r>
              <a:rPr lang="es-ES" dirty="0" smtClean="0"/>
              <a:t>Tendremos </a:t>
            </a:r>
            <a:r>
              <a:rPr lang="es-ES" dirty="0"/>
              <a:t>que dar al cliente los costos de envío estimados o reales.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8911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pedido</a:t>
            </a:r>
            <a:r>
              <a:rPr lang="en-US" dirty="0" smtClean="0"/>
              <a:t> y </a:t>
            </a:r>
            <a:r>
              <a:rPr lang="en-US" dirty="0" err="1" smtClean="0"/>
              <a:t>pago</a:t>
            </a:r>
            <a:r>
              <a:rPr lang="en-US" dirty="0" smtClean="0"/>
              <a:t> 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También </a:t>
            </a:r>
            <a:r>
              <a:rPr lang="es-ES" dirty="0"/>
              <a:t>tendremos que ofrecer acceso a nuestras políticas de devolución y a cualquier detalle de seguridad de pago que alivie las preocupaciones del cliente. </a:t>
            </a:r>
            <a:endParaRPr lang="es-ES" dirty="0" smtClean="0"/>
          </a:p>
          <a:p>
            <a:r>
              <a:rPr lang="es-ES" dirty="0" smtClean="0"/>
              <a:t>Solo </a:t>
            </a:r>
            <a:r>
              <a:rPr lang="es-ES" dirty="0"/>
              <a:t>entonces se sentirán cómodos ingresando la información de su tarjeta de crédito para realizar la transacción.</a:t>
            </a:r>
          </a:p>
          <a:p>
            <a:r>
              <a:rPr lang="es-ES" dirty="0"/>
              <a:t>Dicho esto, quizás la consideración de diseño más singular en esta página es la </a:t>
            </a:r>
            <a:r>
              <a:rPr lang="es-ES" sz="3800" b="1" i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escalabilidad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550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pedido</a:t>
            </a:r>
            <a:r>
              <a:rPr lang="en-US" dirty="0" smtClean="0"/>
              <a:t> y </a:t>
            </a:r>
            <a:r>
              <a:rPr lang="en-US" dirty="0" err="1" smtClean="0"/>
              <a:t>pago</a:t>
            </a:r>
            <a:r>
              <a:rPr lang="en-US" dirty="0" smtClean="0"/>
              <a:t> 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Las </a:t>
            </a:r>
            <a:r>
              <a:rPr lang="es-ES" dirty="0"/>
              <a:t>otras páginas que hemos diseñado hasta este momento están algo contenidas y controladas en lo que respecta al contenido de la página.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esta página deberá flexionarse para contener una cantidad variable de datos.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3129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pedido</a:t>
            </a:r>
            <a:r>
              <a:rPr lang="en-US" dirty="0" smtClean="0"/>
              <a:t> y </a:t>
            </a:r>
            <a:r>
              <a:rPr lang="en-US" dirty="0" err="1" smtClean="0"/>
              <a:t>pago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experiencia del carrito de compras deberá funcionar tan bien para el cliente que compra un producto como para el cliente que compra 50 productos diferentes. </a:t>
            </a:r>
            <a:endParaRPr lang="es-ES" dirty="0" smtClean="0"/>
          </a:p>
          <a:p>
            <a:r>
              <a:rPr lang="es-ES" dirty="0" smtClean="0"/>
              <a:t>Tendremos </a:t>
            </a:r>
            <a:r>
              <a:rPr lang="es-ES" dirty="0"/>
              <a:t>que considerar y trazar una solución para una compra simple de un artículo que se flexione para acomodar una orden de compra más compleja.</a:t>
            </a:r>
          </a:p>
        </p:txBody>
      </p:sp>
    </p:spTree>
    <p:extLst>
      <p:ext uri="{BB962C8B-B14F-4D97-AF65-F5344CB8AC3E}">
        <p14:creationId xmlns:p14="http://schemas.microsoft.com/office/powerpoint/2010/main" val="103184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Carrito de compras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Tiene mucha más flexibilidad y libertad al diseñar páginas ricas en contenido que al diseñar una página como el carrito de compras.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compañías en línea más grandes tienen equipos dedicados a hacer que el proceso de pago sea perfecto y mantenerlo así.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9387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Carrito de compras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conversión de un comprador a un cliente ocurre en esta página.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carritos de compras virtuales abandonados son un problema real para los sitios web de comercio electrónico. </a:t>
            </a:r>
            <a:endParaRPr lang="es-ES" dirty="0" smtClean="0"/>
          </a:p>
          <a:p>
            <a:r>
              <a:rPr lang="es-ES" dirty="0" smtClean="0"/>
              <a:t>Debe </a:t>
            </a:r>
            <a:r>
              <a:rPr lang="es-ES" dirty="0"/>
              <a:t>educar a su cliente si aún no sabe la importancia de hacer que esta página sea utilizable e intuitiva.</a:t>
            </a:r>
          </a:p>
        </p:txBody>
      </p:sp>
    </p:spTree>
    <p:extLst>
      <p:ext uri="{BB962C8B-B14F-4D97-AF65-F5344CB8AC3E}">
        <p14:creationId xmlns:p14="http://schemas.microsoft.com/office/powerpoint/2010/main" val="41515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su lugar, intentaremos crear una plantilla de página única que funcione para las siete categorías de productos.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debería hacer que el sitio web sea más fácil de navegar y más fácil de construir.</a:t>
            </a:r>
          </a:p>
        </p:txBody>
      </p:sp>
    </p:spTree>
    <p:extLst>
      <p:ext uri="{BB962C8B-B14F-4D97-AF65-F5344CB8AC3E}">
        <p14:creationId xmlns:p14="http://schemas.microsoft.com/office/powerpoint/2010/main" val="3778440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Página de la biblioteca de </a:t>
            </a:r>
            <a:r>
              <a:rPr lang="es-ES" dirty="0" smtClean="0"/>
              <a:t>videos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Nuestra </a:t>
            </a:r>
            <a:r>
              <a:rPr lang="es-ES" dirty="0"/>
              <a:t>investigación indicó que incluir una videoteca de reseñas de productos y tutoriales de fútbol ofrecería mucho valor al cliente. </a:t>
            </a:r>
            <a:endParaRPr lang="es-ES" dirty="0" smtClean="0"/>
          </a:p>
          <a:p>
            <a:r>
              <a:rPr lang="es-ES" dirty="0" smtClean="0"/>
              <a:t>Tenemos </a:t>
            </a:r>
            <a:r>
              <a:rPr lang="es-ES" dirty="0"/>
              <a:t>mucha libertad para explorar formas creativas de mostrar este contenido de video.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lo que hay que tener en cuenta es cómo obtendremos este tipo de contenido.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9562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Página de la biblioteca de </a:t>
            </a:r>
            <a:r>
              <a:rPr lang="es-ES" dirty="0" smtClean="0"/>
              <a:t>videos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Si </a:t>
            </a:r>
            <a:r>
              <a:rPr lang="es-ES" dirty="0"/>
              <a:t>se va a extraer de sitios de video existentes como YouTube, la creación de este tipo de página debería ser bastante sencilla.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otro lado, si quisiéramos ofrecer la posibilidad de que un usuario cargue su contenido directamente en el sitio web, el proceso podría ser mucho más complicado.</a:t>
            </a:r>
          </a:p>
          <a:p>
            <a:r>
              <a:rPr lang="es-ES" dirty="0"/>
              <a:t>Permitir que el usuario cargue su propio contenido requerirá un conjunto completo de </a:t>
            </a:r>
            <a:r>
              <a:rPr lang="es-ES" sz="4100" b="1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herramientas de administración de contenido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396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Página de la biblioteca de </a:t>
            </a:r>
            <a:r>
              <a:rPr lang="es-ES" dirty="0" smtClean="0"/>
              <a:t>videos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Requerirá </a:t>
            </a:r>
            <a:r>
              <a:rPr lang="es-ES" dirty="0"/>
              <a:t>consideraciones para moderar y eliminar contenido inapropiado.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requerirá un método para cargar y clasificar el contenido cargado, y mucho más. 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/>
              <a:t>medida que comenzamos el proceso de tramado, no es raro encontrar una característica aparentemente inocua que se ha convertido en un enorme monstruo que requerirá una gran cantidad de tiempo y dinero para construir.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8828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Página de la biblioteca de </a:t>
            </a:r>
            <a:r>
              <a:rPr lang="es-ES" dirty="0" smtClean="0"/>
              <a:t>videos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Cuando </a:t>
            </a:r>
            <a:r>
              <a:rPr lang="es-ES" dirty="0"/>
              <a:t>esto ocurra, necesitaremos asesorar a nuestros clientes lo antes posible para educarlos sobre la cantidad de trabajo en que realmente incurrirá esta característica. </a:t>
            </a:r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/>
              <a:t>valer la pena construir a pesar del esfuerzo.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cliente tendrá que tomar esa decisión, y solo puede hacerlo una vez que tenga los detalles.</a:t>
            </a:r>
          </a:p>
        </p:txBody>
      </p:sp>
    </p:spTree>
    <p:extLst>
      <p:ext uri="{BB962C8B-B14F-4D97-AF65-F5344CB8AC3E}">
        <p14:creationId xmlns:p14="http://schemas.microsoft.com/office/powerpoint/2010/main" val="29581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Página de la biblioteca de </a:t>
            </a:r>
            <a:r>
              <a:rPr lang="es-ES" dirty="0" smtClean="0"/>
              <a:t>videos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dirty="0"/>
              <a:t>Nuestra porción de la biblioteca de medios del sitio web está comenzando a tomar forma. </a:t>
            </a:r>
            <a:endParaRPr lang="es-ES" dirty="0" smtClean="0"/>
          </a:p>
          <a:p>
            <a:r>
              <a:rPr lang="es-ES" dirty="0" smtClean="0"/>
              <a:t>Podemos </a:t>
            </a:r>
            <a:r>
              <a:rPr lang="es-ES" dirty="0"/>
              <a:t>ver la evolución de la idea en los siguientes diseños:</a:t>
            </a:r>
          </a:p>
        </p:txBody>
      </p:sp>
    </p:spTree>
    <p:extLst>
      <p:ext uri="{BB962C8B-B14F-4D97-AF65-F5344CB8AC3E}">
        <p14:creationId xmlns:p14="http://schemas.microsoft.com/office/powerpoint/2010/main" val="1522129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3478"/>
            <a:ext cx="4059588" cy="482453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965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03598"/>
            <a:ext cx="3898776" cy="2509787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Página de la biblioteca de </a:t>
            </a:r>
            <a:r>
              <a:rPr lang="es-ES" b="1" dirty="0" smtClean="0">
                <a:solidFill>
                  <a:srgbClr val="FFFF00"/>
                </a:solidFill>
              </a:rPr>
              <a:t>videos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3478"/>
            <a:ext cx="3913237" cy="50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1304925"/>
            <a:ext cx="5402263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Proceso iterativo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s-ES" dirty="0"/>
              <a:t>Aunque solo mostramos un par de versiones de estos wireframes, el proceso de wireframing puede tomar varias iteraciones más.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sz="4000" b="1" i="1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FASE WIREFRAMING</a:t>
            </a:r>
            <a:r>
              <a:rPr lang="es-ES" dirty="0" smtClean="0"/>
              <a:t> </a:t>
            </a:r>
            <a:r>
              <a:rPr lang="es-ES" dirty="0"/>
              <a:t>a menudo puede ser la parte más intensa y prolongada del proceso de diseño.</a:t>
            </a:r>
          </a:p>
        </p:txBody>
      </p:sp>
    </p:spTree>
    <p:extLst>
      <p:ext uri="{BB962C8B-B14F-4D97-AF65-F5344CB8AC3E}">
        <p14:creationId xmlns:p14="http://schemas.microsoft.com/office/powerpoint/2010/main" val="55473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Maquetas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Después </a:t>
            </a:r>
            <a:r>
              <a:rPr lang="es-ES" dirty="0"/>
              <a:t>de trabajar con el cliente y el escritor para desarrollar la arquitectura de la información, "aplicaremos" cada página con la </a:t>
            </a:r>
            <a:r>
              <a:rPr lang="es-ES" sz="41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FASE DE DISEÑO VISUAL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Esta </a:t>
            </a:r>
            <a:r>
              <a:rPr lang="es-ES" dirty="0"/>
              <a:t>es la parte del proceso de diseño con el que el cliente esperaba comenzar.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momento, debería estar claro cuánta planificación y trabajo se necesita que la mayoría de los clientes no hayan tenido en cuenta en el plan del proyecto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461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Maquetas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Trabajamos </a:t>
            </a:r>
            <a:r>
              <a:rPr lang="es-ES" dirty="0"/>
              <a:t>a través de varias iteraciones de cada página para aplicar el estilo visual (colores, gráficos, fuentes, etc.) utilizando los wireframes como guía.</a:t>
            </a:r>
          </a:p>
          <a:p>
            <a:r>
              <a:rPr lang="es-ES" dirty="0"/>
              <a:t>Tendremos que explorar varias opciones posibles para la solución visual.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cliente probablemente solicitará revisiones y aprobará el diseño final.</a:t>
            </a:r>
          </a:p>
        </p:txBody>
      </p:sp>
    </p:spTree>
    <p:extLst>
      <p:ext uri="{BB962C8B-B14F-4D97-AF65-F5344CB8AC3E}">
        <p14:creationId xmlns:p14="http://schemas.microsoft.com/office/powerpoint/2010/main" val="16191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siguiente es una ilustración de la evolución de la página de categoría desde nuestro boceto inicial hasta </a:t>
            </a:r>
            <a:r>
              <a:rPr lang="es-ES" dirty="0" smtClean="0"/>
              <a:t>un wireframe limpio </a:t>
            </a:r>
            <a:r>
              <a:rPr lang="es-ES" dirty="0"/>
              <a:t>pero </a:t>
            </a:r>
            <a:r>
              <a:rPr lang="es-ES" dirty="0" smtClean="0"/>
              <a:t>rudimentario, </a:t>
            </a:r>
            <a:r>
              <a:rPr lang="es-ES" dirty="0"/>
              <a:t>y finalmente convertirse en </a:t>
            </a:r>
            <a:r>
              <a:rPr lang="es-ES" dirty="0" smtClean="0"/>
              <a:t>un wireframe </a:t>
            </a:r>
            <a:r>
              <a:rPr lang="es-ES" dirty="0"/>
              <a:t>de mayor fidelidad con texto real y quizás algunos iconos o gráficos:</a:t>
            </a:r>
          </a:p>
        </p:txBody>
      </p:sp>
    </p:spTree>
    <p:extLst>
      <p:ext uri="{BB962C8B-B14F-4D97-AF65-F5344CB8AC3E}">
        <p14:creationId xmlns:p14="http://schemas.microsoft.com/office/powerpoint/2010/main" val="2976263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Entrega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Una </a:t>
            </a:r>
            <a:r>
              <a:rPr lang="es-ES" dirty="0"/>
              <a:t>vez que las maquetas han sido aprobadas, pasamos a recortar y optimizar las imágenes necesarias. </a:t>
            </a:r>
            <a:endParaRPr lang="es-ES" dirty="0" smtClean="0"/>
          </a:p>
          <a:p>
            <a:r>
              <a:rPr lang="es-ES" dirty="0" smtClean="0"/>
              <a:t>Hablamos </a:t>
            </a:r>
            <a:r>
              <a:rPr lang="es-ES" dirty="0"/>
              <a:t>con el equipo de desarrollo para ver qué requieren con respecto a la documentación de las especificaciones.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posible que puedan trabajar directamente desde las maquetas y los recursos gráficos que les hemos enviado sin la necesidad de más documentación.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pueden requerir una versión de las maquetas donde se llama el recuento de píxeles de los márgenes y el espaciado.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51925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Entrega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Los </a:t>
            </a:r>
            <a:r>
              <a:rPr lang="es-ES" dirty="0"/>
              <a:t>tamaños de imagen, caras de fuente, valores de color de fuente, imágenes de fondo y colores también son elementos que deberán definirse para ellos.</a:t>
            </a:r>
          </a:p>
          <a:p>
            <a:r>
              <a:rPr lang="es-ES" dirty="0"/>
              <a:t>En este punto, debemos asegurarnos de haber hecho todo lo posible para explicar las interacciones esperadas y el flujo de tareas al equipo de desarrollo.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no lo hace ahora, podría provocar algunas variaciones significativas de los diseños que creamos.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91540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Entrega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En </a:t>
            </a:r>
            <a:r>
              <a:rPr lang="es-ES" dirty="0"/>
              <a:t>este punto del proceso, es probable que hayamos hablado detalladamente cada minuto de la funcionalidad con la parte interesada y otros miembros del equipo.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bien hemos pasado días e incluso semanas refinando nuestros diseños para ilustrar esta funcionalidad, es probable que no contengan todas las respuestas a cada pregunta que se haya discutido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562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Entrega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Deberíamos </a:t>
            </a:r>
            <a:r>
              <a:rPr lang="es-ES" dirty="0"/>
              <a:t>planear organizar una reunión con el equipo de desarrollo para recorrer los diagramas de flujo y las maquetas que hemos creado, e incluir cualquier otra documentación que se haya generado para respaldar el desarrollo de características que se ha discutido.</a:t>
            </a:r>
          </a:p>
        </p:txBody>
      </p:sp>
    </p:spTree>
    <p:extLst>
      <p:ext uri="{BB962C8B-B14F-4D97-AF65-F5344CB8AC3E}">
        <p14:creationId xmlns:p14="http://schemas.microsoft.com/office/powerpoint/2010/main" val="445964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Entrega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/>
              <a:t>La inclusión de un miembro del equipo de desarrollo en nuestras discusiones de características y revisiones de diseño puede hacer que esta transición sea mucho más fluida.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no lo hacemos, podemos encontrar que estamos analizando cada decisión que se ha tomado y reabriendo las discusiones que se han resuelto, principalmente porque no se incluyeron en el proceso de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853161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Revisando los esfuerzos de </a:t>
            </a:r>
            <a:r>
              <a:rPr lang="es-ES" sz="3200" dirty="0" smtClean="0"/>
              <a:t>desarrollo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Nuestros </a:t>
            </a:r>
            <a:r>
              <a:rPr lang="es-ES" dirty="0"/>
              <a:t>esfuerzos en este proyecto se finalizan mediante la revisión del trabajo realizado por el personal de desarrollo. </a:t>
            </a:r>
            <a:endParaRPr lang="es-ES" dirty="0" smtClean="0"/>
          </a:p>
          <a:p>
            <a:r>
              <a:rPr lang="es-ES" dirty="0" smtClean="0"/>
              <a:t>Como </a:t>
            </a:r>
            <a:r>
              <a:rPr lang="es-ES" dirty="0"/>
              <a:t>se mencionó anteriormente, esta revisión es nuestra oportunidad de garantizar que el producto terminado coincida con nuestros diseños tanto en forma como en función.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fácil dejar ir esto y no hacer un seguimiento.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3559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Revisando los esfuerzos de </a:t>
            </a:r>
            <a:r>
              <a:rPr lang="es-ES" sz="3200" dirty="0" smtClean="0"/>
              <a:t>desarrollo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Para </a:t>
            </a:r>
            <a:r>
              <a:rPr lang="es-ES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cuando el personal de desarrollo esté listo para una revisión de su trabajo, habremos pasado a otro proyecto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Nuestro </a:t>
            </a:r>
            <a:r>
              <a:rPr lang="es-ES" dirty="0"/>
              <a:t>enfoque estará en otra parte, y no siempre están ansiosos por que alguien entre y les diga dónde se equivocaron.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3182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Revisando los esfuerzos de </a:t>
            </a:r>
            <a:r>
              <a:rPr lang="es-ES" sz="3200" dirty="0" smtClean="0"/>
              <a:t>desarrollo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Tenemos </a:t>
            </a:r>
            <a:r>
              <a:rPr lang="es-ES" dirty="0"/>
              <a:t>que establecer la expectativa desde el principio de que esta revisión tendrá que llevarse a cabo y que esperamos que las partes interesadas estén allí con nosotros comparando el sitio web desarrollado con las maquetas finales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285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Revisando los esfuerzos de </a:t>
            </a:r>
            <a:r>
              <a:rPr lang="es-ES" sz="3200" dirty="0" smtClean="0"/>
              <a:t>desarrollo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4000" dirty="0" smtClean="0"/>
              <a:t>Con </a:t>
            </a:r>
            <a:r>
              <a:rPr lang="es-ES" sz="4000" dirty="0"/>
              <a:t>nuestra revisión de diseño y la subsiguiente lista de solicitudes de actualización resueltas, </a:t>
            </a:r>
            <a:r>
              <a:rPr lang="es-ES" sz="48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podemos considerar nuestro trabajo en este proyecto completo</a:t>
            </a:r>
            <a:r>
              <a:rPr lang="es-E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983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/>
              <a:t>Resumen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Como </a:t>
            </a:r>
            <a:r>
              <a:rPr lang="es-ES" dirty="0"/>
              <a:t>podemos ver en este proyecto de ejemplo, el proceso de estructuración electrónica de un sitio web se trata de desarrollar una idea desde una simple lista de características, a un mapa de páginas, a qué contenido particular se debe colocar en esas páginas. </a:t>
            </a:r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/>
              <a:t>revisión agrega detalles y estructura al diseño.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7917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470"/>
            <a:ext cx="4047728" cy="480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236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Finalmente</a:t>
            </a:r>
            <a:r>
              <a:rPr lang="es-ES" dirty="0"/>
              <a:t>, nuestros wireframes se marcan lo suficiente como para aplicarles el diseño visual y los gráficos.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un proceso de elaboración que requiere muchos participantes diferentes y mucha planificación y coordinación. </a:t>
            </a:r>
            <a:endParaRPr lang="es-ES" dirty="0" smtClean="0"/>
          </a:p>
          <a:p>
            <a:r>
              <a:rPr lang="es-ES" dirty="0" smtClean="0"/>
              <a:t>En la próxima lección, </a:t>
            </a:r>
            <a:r>
              <a:rPr lang="es-ES" dirty="0"/>
              <a:t>veremos un proyecto de diseño de ejemplo para un dispositivo móvil.</a:t>
            </a:r>
          </a:p>
        </p:txBody>
      </p:sp>
    </p:spTree>
    <p:extLst>
      <p:ext uri="{BB962C8B-B14F-4D97-AF65-F5344CB8AC3E}">
        <p14:creationId xmlns:p14="http://schemas.microsoft.com/office/powerpoint/2010/main" val="855140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1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 propósito de la página de categoría es principalmente mostrar productos disponibles en esa categoría.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hacer esto, optamos por una cuadrícula de tres columnas.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parecía optimizado para mostrar muchos productos en un espacio compacto.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podríamos haber seleccionado fácilmente una vista de lista o incluso una página de imágenes de productos grandes.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8167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Discutimos </a:t>
            </a:r>
            <a:r>
              <a:rPr lang="es-ES" dirty="0"/>
              <a:t>estas opciones con el cliente durante la sesión de lluvia de ideas e intentamos reducir rápidamente nuestras opciones con bocetos exploratorios rápidos.</a:t>
            </a:r>
          </a:p>
          <a:p>
            <a:r>
              <a:rPr lang="es-ES" dirty="0"/>
              <a:t>La jerarquía de categorías es otra cosa que debemos considerar.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tuviéramos una mayor cantidad de artículos disponibles para comprar en el sitio web, probablemente habríamos necesitado agregar otra capa de subcategorías.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09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Esto </a:t>
            </a:r>
            <a:r>
              <a:rPr lang="es-ES" dirty="0"/>
              <a:t>ayudaría a dividir la gran lista de productos disponibles en conjuntos más manejables, lo que facilitaría la navegación del usuario.</a:t>
            </a:r>
          </a:p>
          <a:p>
            <a:r>
              <a:rPr lang="es-ES" dirty="0"/>
              <a:t>Aunque </a:t>
            </a:r>
            <a:r>
              <a:rPr lang="es-ES" dirty="0" smtClean="0"/>
              <a:t>este wireframe </a:t>
            </a:r>
            <a:r>
              <a:rPr lang="es-ES" dirty="0"/>
              <a:t>establece el contenido y la estructura de una página de categoría única, se convertirá en la plantilla que usaremos para todos ellos.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10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 </a:t>
            </a:r>
            <a:r>
              <a:rPr lang="es-ES" dirty="0"/>
              <a:t>de </a:t>
            </a:r>
            <a:r>
              <a:rPr lang="es-ES" dirty="0" smtClean="0"/>
              <a:t>categorías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Todavía </a:t>
            </a:r>
            <a:r>
              <a:rPr lang="es-ES" dirty="0"/>
              <a:t>tendremos que crear </a:t>
            </a:r>
            <a:r>
              <a:rPr lang="es-ES" dirty="0" smtClean="0"/>
              <a:t>wireframes </a:t>
            </a:r>
            <a:r>
              <a:rPr lang="es-ES" dirty="0"/>
              <a:t>para cada una de las siete páginas de categorías en un esfuerzo por ilustrar los diferentes textos y gráficos necesarios para cada una de ellas.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podemos ahorrar mucho esfuerzo y aumentar la coherencia de la experiencia reutilizando el patrón de diseño ilustrado aquí.</a:t>
            </a:r>
          </a:p>
        </p:txBody>
      </p:sp>
    </p:spTree>
    <p:extLst>
      <p:ext uri="{BB962C8B-B14F-4D97-AF65-F5344CB8AC3E}">
        <p14:creationId xmlns:p14="http://schemas.microsoft.com/office/powerpoint/2010/main" val="450545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2308</Words>
  <Application>Microsoft Office PowerPoint</Application>
  <PresentationFormat>Presentación en pantalla (16:9)</PresentationFormat>
  <Paragraphs>141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Página de categorías …</vt:lpstr>
      <vt:lpstr>Página de categorías …</vt:lpstr>
      <vt:lpstr>Página de categorías …</vt:lpstr>
      <vt:lpstr>Página de categorías …</vt:lpstr>
      <vt:lpstr>Presentación de PowerPoint</vt:lpstr>
      <vt:lpstr>Página de categorías …</vt:lpstr>
      <vt:lpstr>Página de categorías …</vt:lpstr>
      <vt:lpstr>Página de categorías …</vt:lpstr>
      <vt:lpstr>Página de categorías …</vt:lpstr>
      <vt:lpstr>Página de categorías</vt:lpstr>
      <vt:lpstr>Página de detalles del producto …</vt:lpstr>
      <vt:lpstr>Página de detalles del producto …</vt:lpstr>
      <vt:lpstr>Página de detalles del producto …</vt:lpstr>
      <vt:lpstr>Página de detalles del producto …</vt:lpstr>
      <vt:lpstr>Página de detalles del producto …</vt:lpstr>
      <vt:lpstr>Página de detalles del producto …</vt:lpstr>
      <vt:lpstr>Presentación de PowerPoint</vt:lpstr>
      <vt:lpstr>Página de detalles del producto …</vt:lpstr>
      <vt:lpstr>Página de detalles del producto</vt:lpstr>
      <vt:lpstr>Presentación de PowerPoint</vt:lpstr>
      <vt:lpstr>Carrito de compras …</vt:lpstr>
      <vt:lpstr>Presentación de PowerPoint</vt:lpstr>
      <vt:lpstr>Presentación de PowerPoint</vt:lpstr>
      <vt:lpstr>Proceso de pedido y pago ..</vt:lpstr>
      <vt:lpstr>Proceso de pedido y pago ..</vt:lpstr>
      <vt:lpstr>Proceso de pedido y pago ..</vt:lpstr>
      <vt:lpstr>Proceso de pedido y pago</vt:lpstr>
      <vt:lpstr>Carrito de compras …</vt:lpstr>
      <vt:lpstr>Carrito de compras</vt:lpstr>
      <vt:lpstr>Página de la biblioteca de videos …</vt:lpstr>
      <vt:lpstr>Página de la biblioteca de videos …</vt:lpstr>
      <vt:lpstr>Página de la biblioteca de videos …</vt:lpstr>
      <vt:lpstr>Página de la biblioteca de videos</vt:lpstr>
      <vt:lpstr>Página de la biblioteca de videos</vt:lpstr>
      <vt:lpstr>Presentación de PowerPoint</vt:lpstr>
      <vt:lpstr>Página de la biblioteca de videos</vt:lpstr>
      <vt:lpstr>Proceso iterativo</vt:lpstr>
      <vt:lpstr>Maquetas …</vt:lpstr>
      <vt:lpstr>Maquetas …</vt:lpstr>
      <vt:lpstr>Entrega …</vt:lpstr>
      <vt:lpstr>Entrega …</vt:lpstr>
      <vt:lpstr>Entrega …</vt:lpstr>
      <vt:lpstr>Entrega …</vt:lpstr>
      <vt:lpstr>Entrega</vt:lpstr>
      <vt:lpstr>Revisando los esfuerzos de desarrollo …</vt:lpstr>
      <vt:lpstr>Revisando los esfuerzos de desarrollo …</vt:lpstr>
      <vt:lpstr>Revisando los esfuerzos de desarrollo …</vt:lpstr>
      <vt:lpstr>Revisando los esfuerzos de desarrollo</vt:lpstr>
      <vt:lpstr>Resumen …</vt:lpstr>
      <vt:lpstr>Resumen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64</cp:revision>
  <dcterms:created xsi:type="dcterms:W3CDTF">2019-04-25T23:53:08Z</dcterms:created>
  <dcterms:modified xsi:type="dcterms:W3CDTF">2020-05-21T15:08:21Z</dcterms:modified>
</cp:coreProperties>
</file>