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>
        <p:scale>
          <a:sx n="125" d="100"/>
          <a:sy n="125" d="100"/>
        </p:scale>
        <p:origin x="-1398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811-917A-44F3-9404-3AA07BFC445E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65A1-51E6-4839-84BD-D9772C0E9C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10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811-917A-44F3-9404-3AA07BFC445E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65A1-51E6-4839-84BD-D9772C0E9C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5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811-917A-44F3-9404-3AA07BFC445E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65A1-51E6-4839-84BD-D9772C0E9C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3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811-917A-44F3-9404-3AA07BFC445E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65A1-51E6-4839-84BD-D9772C0E9C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7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811-917A-44F3-9404-3AA07BFC445E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65A1-51E6-4839-84BD-D9772C0E9C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63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811-917A-44F3-9404-3AA07BFC445E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65A1-51E6-4839-84BD-D9772C0E9C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40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811-917A-44F3-9404-3AA07BFC445E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65A1-51E6-4839-84BD-D9772C0E9C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24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811-917A-44F3-9404-3AA07BFC445E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65A1-51E6-4839-84BD-D9772C0E9C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87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811-917A-44F3-9404-3AA07BFC445E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65A1-51E6-4839-84BD-D9772C0E9C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81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811-917A-44F3-9404-3AA07BFC445E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65A1-51E6-4839-84BD-D9772C0E9C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65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811-917A-44F3-9404-3AA07BFC445E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65A1-51E6-4839-84BD-D9772C0E9C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0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811-917A-44F3-9404-3AA07BFC445E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065A1-51E6-4839-84BD-D9772C0E9C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15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bsite_wirefram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42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31224" cy="857250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b="1" dirty="0" smtClean="0"/>
              <a:t>Mapeo de la realidad …</a:t>
            </a: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7931224" cy="3394472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2400" dirty="0"/>
              <a:t>Como podemos ver en este ejemplo, los pasos en el proceso de aprobación están documentados en </a:t>
            </a:r>
            <a:r>
              <a:rPr lang="es-ES" sz="2400" b="1" i="1" dirty="0">
                <a:solidFill>
                  <a:srgbClr val="00B0F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azul</a:t>
            </a:r>
            <a:r>
              <a:rPr lang="es-ES" sz="2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s-ES" sz="2400" dirty="0"/>
              <a:t>en la parte superior. </a:t>
            </a:r>
            <a:endParaRPr lang="es-ES" sz="2400" dirty="0" smtClean="0"/>
          </a:p>
          <a:p>
            <a:r>
              <a:rPr lang="es-ES" sz="2400" dirty="0" smtClean="0"/>
              <a:t>Debajo </a:t>
            </a:r>
            <a:r>
              <a:rPr lang="es-ES" sz="2400" dirty="0"/>
              <a:t>de cada paso están las </a:t>
            </a:r>
            <a:r>
              <a:rPr lang="es-ES" sz="2400" dirty="0">
                <a:solidFill>
                  <a:srgbClr val="00206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preocupaciones</a:t>
            </a:r>
            <a:r>
              <a:rPr lang="es-ES" sz="2400" dirty="0"/>
              <a:t>, </a:t>
            </a:r>
            <a:r>
              <a:rPr lang="es-ES" sz="2400" dirty="0">
                <a:solidFill>
                  <a:srgbClr val="002060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preguntas</a:t>
            </a:r>
            <a:r>
              <a:rPr lang="es-ES" sz="2400" dirty="0"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 </a:t>
            </a:r>
            <a:r>
              <a:rPr lang="es-ES" sz="2400" dirty="0"/>
              <a:t>e </a:t>
            </a:r>
            <a:r>
              <a:rPr lang="es-ES" sz="24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ideas </a:t>
            </a:r>
            <a:r>
              <a:rPr lang="es-ES" sz="2400" dirty="0"/>
              <a:t>asociadas que tenemos para cada paso.</a:t>
            </a:r>
          </a:p>
          <a:p>
            <a:r>
              <a:rPr lang="es-ES" sz="2400" dirty="0"/>
              <a:t>Podemos aprovechar al máximo nuestra sesión de mapeo de la realidad definiendo los significados de color al comienzo, y tenemos un medio para que todos vean el sitio o la aplicación que se examina durante la sesión. </a:t>
            </a:r>
            <a:endParaRPr lang="es-ES" sz="2400" dirty="0" smtClean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5580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31224" cy="857250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b="1" dirty="0" smtClean="0"/>
              <a:t>Mapeo de la realidad</a:t>
            </a: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7931224" cy="3394472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2000" dirty="0" smtClean="0"/>
              <a:t>Asegúrese </a:t>
            </a:r>
            <a:r>
              <a:rPr lang="es-ES" sz="2000" dirty="0"/>
              <a:t>de que todos los participantes tengan una pequeña pila de notas y un bolígrafo, e invítelos a salir de sus asientos y agregar sus notas a la tabla en la pared en cualquier momento.</a:t>
            </a:r>
          </a:p>
          <a:p>
            <a:r>
              <a:rPr lang="es-ES" sz="2000" dirty="0"/>
              <a:t>Al final de la sesión, no solo habremos documentado el proceso de flujo de tareas existente, sino que también hemos capturado una gran cantidad de información valiosa que debería ayudarnos a definir cómo se debe reordenar el flujo y qué tipo de correcciones o adiciones deben hacerse a la interfaz.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8590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Técnicas de flujos de tareas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/>
              <a:t>Hay </a:t>
            </a:r>
            <a:r>
              <a:rPr lang="es-ES" dirty="0" smtClean="0"/>
              <a:t>algunas variaciones </a:t>
            </a:r>
            <a:r>
              <a:rPr lang="es-ES" dirty="0"/>
              <a:t>del diagrama de flujo de tareas que vale la pena considerar. </a:t>
            </a:r>
            <a:endParaRPr lang="es-ES" dirty="0" smtClean="0"/>
          </a:p>
          <a:p>
            <a:r>
              <a:rPr lang="es-ES" dirty="0"/>
              <a:t>T</a:t>
            </a:r>
            <a:r>
              <a:rPr lang="es-ES" dirty="0" smtClean="0"/>
              <a:t>odos </a:t>
            </a:r>
            <a:r>
              <a:rPr lang="es-ES" dirty="0"/>
              <a:t>tienen el mismo objetivo central de </a:t>
            </a:r>
            <a:r>
              <a:rPr lang="es-ES" dirty="0"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mapear el flujo de pasos ordenados en un proceso</a:t>
            </a:r>
            <a:r>
              <a:rPr lang="es-ES" dirty="0"/>
              <a:t>, pero ofrecen ligeras diferencias con respecto a la granularidad de los datos que incluyen.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173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sz="3600" b="1" dirty="0" smtClean="0"/>
              <a:t>Diagramas detallados a nivel de página</a:t>
            </a:r>
            <a:r>
              <a:rPr lang="es-ES" sz="3600" dirty="0" smtClean="0"/>
              <a:t> …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 smtClean="0"/>
              <a:t>Este </a:t>
            </a:r>
            <a:r>
              <a:rPr lang="es-ES" dirty="0"/>
              <a:t>es un diagrama que </a:t>
            </a:r>
            <a:r>
              <a:rPr lang="es-ES" b="1" i="1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mapea cada paso de una tarea que se encuentra en una sola pantalla o página del producto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el siguiente ejemplo, se le pide al usuario que especifique las opciones requeridas al seleccionar agregar una puerta a su casa y las decisiones posteriores que requiere: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466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3478"/>
            <a:ext cx="5402263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779662"/>
            <a:ext cx="8229600" cy="303098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s-ES" dirty="0"/>
              <a:t>Como podemos ver en este ejemplo, el diagrama de flujo explica los pasos y las opciones que el usuario debe seleccionar en una sola página de una experiencia. </a:t>
            </a:r>
            <a:endParaRPr lang="es-ES" dirty="0" smtClean="0"/>
          </a:p>
          <a:p>
            <a:r>
              <a:rPr lang="es-ES" dirty="0" smtClean="0"/>
              <a:t>Cada </a:t>
            </a:r>
            <a:r>
              <a:rPr lang="es-ES" dirty="0"/>
              <a:t>punto de decisión en el diagrama está representado por una forma de diamante, los pasos por un rectángulo y las opciones para elegir están representadas por una forma de entrada manual.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132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Los </a:t>
            </a:r>
            <a:r>
              <a:rPr lang="es-ES" dirty="0"/>
              <a:t>mapas del sitio son bastante sencillos y fáciles de comprender. </a:t>
            </a:r>
            <a:endParaRPr lang="es-ES" dirty="0" smtClean="0"/>
          </a:p>
          <a:p>
            <a:r>
              <a:rPr lang="es-ES" b="1" i="1" dirty="0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Cada </a:t>
            </a:r>
            <a:r>
              <a:rPr lang="es-ES" b="1" i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página del sitio está representada por un rectángulo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b="1" i="1" dirty="0" smtClean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Las </a:t>
            </a:r>
            <a:r>
              <a:rPr lang="es-ES" b="1" i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flechas muestran cómo el usuario puede navegar de una página a otra</a:t>
            </a:r>
            <a:r>
              <a:rPr lang="es-ES" dirty="0"/>
              <a:t>, mostrando así una vista rápida de todo el sitio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b="1" dirty="0" smtClean="0"/>
              <a:t>Diagramas de mapa de sitio 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373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 smtClean="0"/>
              <a:t>Las </a:t>
            </a:r>
            <a:r>
              <a:rPr lang="es-ES" dirty="0"/>
              <a:t>aplicaciones se pueden mapear de la misma manera, aunque generalmente contienen interacciones más complejas que requieren más que la forma rectangular estándar para explicar.</a:t>
            </a:r>
          </a:p>
          <a:p>
            <a:r>
              <a:rPr lang="es-ES" dirty="0"/>
              <a:t>Esta es la solución de diagrama de flujo de tareas más comúnmente creada.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s-ES" b="1" dirty="0" smtClean="0"/>
              <a:t>Diagramas de mapa de sitio 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245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32" y="267494"/>
            <a:ext cx="7868359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37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s-ES" sz="2800" b="1" dirty="0" smtClean="0"/>
              <a:t>Diagramas de flujo de tareas basados en personas …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mapeo del flujo de tareas esperado, o la ruta de navegación anticipada que cada uno de nuestros personajes probablemente seguirá, puede agregar información sobre la navegabilidad general de nuestro sitio o aplicación. </a:t>
            </a:r>
            <a:endParaRPr lang="es-ES" dirty="0" smtClean="0"/>
          </a:p>
          <a:p>
            <a:r>
              <a:rPr lang="es-ES" dirty="0" smtClean="0"/>
              <a:t>Para </a:t>
            </a:r>
            <a:r>
              <a:rPr lang="es-ES" dirty="0"/>
              <a:t>crear este estilo de diagrama, </a:t>
            </a:r>
            <a:r>
              <a:rPr lang="es-ES" dirty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comenzamos asignando a cada persona su propio color</a:t>
            </a:r>
            <a:r>
              <a:rPr lang="es-ES" dirty="0"/>
              <a:t>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005188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s-ES" sz="2800" b="1" dirty="0" smtClean="0"/>
              <a:t>Diagramas de flujo de tareas basados en personas …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Luego 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ilustramos sus caminos a través del mapa del sitio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Esta </a:t>
            </a:r>
            <a:r>
              <a:rPr lang="es-ES" dirty="0"/>
              <a:t>técnica puede ayudar a comunicar las diferencias esperadas para cada tipo de usuario y puede ayudarnos a ver cómo una sola pantalla o página puede necesitar ofrecer múltiples mensajes o soluciones para abordar cada punto de vista único: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891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s-ES" dirty="0" smtClean="0"/>
              <a:t>Presentación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2000" dirty="0"/>
              <a:t>En este capítulo, examinaremos solo algunas de las muchas técnicas relacionadas con la arquitectura de la información que se han desarrollado para ayudar a filtrar y ordenar la información. </a:t>
            </a:r>
            <a:endParaRPr lang="es-ES" sz="2000" dirty="0" smtClean="0"/>
          </a:p>
          <a:p>
            <a:r>
              <a:rPr lang="es-ES" sz="2000" dirty="0" smtClean="0"/>
              <a:t>De </a:t>
            </a:r>
            <a:r>
              <a:rPr lang="es-ES" sz="2000" dirty="0"/>
              <a:t>los pocos que he incluido, realmente solo he arañado la superficie con mi breve explicación de cómo funcionan y qué hacen. </a:t>
            </a:r>
            <a:endParaRPr lang="es-ES" sz="2000" dirty="0" smtClean="0"/>
          </a:p>
          <a:p>
            <a:r>
              <a:rPr lang="es-ES" sz="2000" dirty="0" smtClean="0"/>
              <a:t>Recomendaría </a:t>
            </a:r>
            <a:r>
              <a:rPr lang="es-ES" sz="2000" dirty="0"/>
              <a:t>investigar más estas técnicas y metodologías buscando más ejemplos y debates sobre ellas en línea o buscando materiales de referencia relacionados con el diseño de UX.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90114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19" y="123478"/>
            <a:ext cx="695008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927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s-ES" sz="2800" b="1" dirty="0" smtClean="0"/>
              <a:t>Diagramas de flujo de tareas basados en personas …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En el ejemplo anterior, mostramos la ruta de acceso de alguien que compra</a:t>
            </a:r>
            <a:r>
              <a:rPr lang="es-ES" dirty="0"/>
              <a:t>, </a:t>
            </a:r>
            <a:r>
              <a:rPr lang="es-ES" dirty="0">
                <a:solidFill>
                  <a:srgbClr val="FFFF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alguien que busca recopilar información</a:t>
            </a:r>
            <a:r>
              <a:rPr lang="es-ES" dirty="0"/>
              <a:t> y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otro usuario que busca respuestas sobre un envío </a:t>
            </a:r>
            <a:r>
              <a:rPr lang="es-ES" dirty="0"/>
              <a:t>o que de otro modo necesita soporte de servicio al cliente.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gráfico nos permite rastrear su camino más probable.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7327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s-ES" sz="2800" b="1" dirty="0" smtClean="0"/>
              <a:t>Diagramas de flujo de tareas basados en personas …</a:t>
            </a:r>
            <a:endParaRPr lang="es-ES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diagrama anterior que se muestra es bastante básico y, por lo tanto, podría mostrar cómo crear este tipo de diagrama, pero podría no ilustrar completamente su beneficio. </a:t>
            </a:r>
            <a:endParaRPr lang="es-ES" dirty="0" smtClean="0"/>
          </a:p>
          <a:p>
            <a:r>
              <a:rPr lang="es-ES" b="1" i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Este </a:t>
            </a:r>
            <a:r>
              <a:rPr lang="es-ES" b="1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tipo de diagrama puede ser particularmente útil cuando tenemos perfiles de usuario que son muy diferentes entre sí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Puede </a:t>
            </a:r>
            <a:r>
              <a:rPr lang="es-ES" dirty="0"/>
              <a:t>ayudar a garantizar que cada tipo de usuario reciba los elementos de interfaz y mensajería necesarios para realizar su conjunto específico de tareas.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87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Captura de pantalla (</a:t>
            </a:r>
            <a:r>
              <a:rPr lang="es-ES" sz="3200" b="1" dirty="0" err="1"/>
              <a:t>screenshot</a:t>
            </a:r>
            <a:r>
              <a:rPr lang="es-ES" sz="3200" b="1" dirty="0"/>
              <a:t>) </a:t>
            </a:r>
            <a:r>
              <a:rPr lang="es-ES" sz="3200" b="1" dirty="0" smtClean="0"/>
              <a:t/>
            </a:r>
            <a:br>
              <a:rPr lang="es-ES" sz="3200" b="1" dirty="0" smtClean="0"/>
            </a:br>
            <a:r>
              <a:rPr lang="es-ES" sz="3200" b="1" dirty="0" smtClean="0"/>
              <a:t>de </a:t>
            </a:r>
            <a:r>
              <a:rPr lang="es-ES" sz="3200" b="1" dirty="0"/>
              <a:t>mapas de </a:t>
            </a:r>
            <a:r>
              <a:rPr lang="es-ES" sz="3200" b="1" dirty="0" smtClean="0"/>
              <a:t>interacción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Este </a:t>
            </a:r>
            <a:r>
              <a:rPr lang="es-ES" dirty="0"/>
              <a:t>método utiliza pequeñas capturas de pantalla, maquetas (</a:t>
            </a:r>
            <a:r>
              <a:rPr lang="es-ES" dirty="0" err="1"/>
              <a:t>mockups</a:t>
            </a:r>
            <a:r>
              <a:rPr lang="es-ES" dirty="0"/>
              <a:t>) o wireframes en lugar de formas básicas para ilustrar el flujo de tareas.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siguiente diagrama es un ejemplo que utiliza los wireframes </a:t>
            </a:r>
            <a:r>
              <a:rPr lang="es-ES" dirty="0" smtClean="0"/>
              <a:t>vistos en la lección 3, </a:t>
            </a:r>
            <a:r>
              <a:rPr lang="es-ES" dirty="0"/>
              <a:t>Proyecto de ejemplo - Aplicación de dispositivo móvil: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0142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Captura de pantalla (</a:t>
            </a:r>
            <a:r>
              <a:rPr lang="es-ES" sz="3200" b="1" dirty="0" err="1"/>
              <a:t>screenshot</a:t>
            </a:r>
            <a:r>
              <a:rPr lang="es-ES" sz="3200" b="1" dirty="0"/>
              <a:t>) </a:t>
            </a:r>
            <a:r>
              <a:rPr lang="es-ES" sz="3200" b="1" dirty="0" smtClean="0"/>
              <a:t/>
            </a:r>
            <a:br>
              <a:rPr lang="es-ES" sz="3200" b="1" dirty="0" smtClean="0"/>
            </a:br>
            <a:r>
              <a:rPr lang="es-ES" sz="3200" b="1" dirty="0" smtClean="0"/>
              <a:t>de </a:t>
            </a:r>
            <a:r>
              <a:rPr lang="es-ES" sz="3200" b="1" dirty="0"/>
              <a:t>mapas de </a:t>
            </a:r>
            <a:r>
              <a:rPr lang="es-ES" sz="3200" b="1" dirty="0" smtClean="0"/>
              <a:t>interacción …</a:t>
            </a:r>
            <a:endParaRPr lang="es-E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31590"/>
            <a:ext cx="4131196" cy="3384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166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Captura de pantalla (</a:t>
            </a:r>
            <a:r>
              <a:rPr lang="es-ES" sz="3200" b="1" dirty="0" err="1"/>
              <a:t>screenshot</a:t>
            </a:r>
            <a:r>
              <a:rPr lang="es-ES" sz="3200" b="1" dirty="0"/>
              <a:t>) </a:t>
            </a:r>
            <a:r>
              <a:rPr lang="es-ES" sz="3200" b="1" dirty="0" smtClean="0"/>
              <a:t/>
            </a:r>
            <a:br>
              <a:rPr lang="es-ES" sz="3200" b="1" dirty="0" smtClean="0"/>
            </a:br>
            <a:r>
              <a:rPr lang="es-ES" sz="3200" b="1" dirty="0" smtClean="0"/>
              <a:t>de </a:t>
            </a:r>
            <a:r>
              <a:rPr lang="es-ES" sz="3200" b="1" dirty="0"/>
              <a:t>mapas de </a:t>
            </a:r>
            <a:r>
              <a:rPr lang="es-ES" sz="3200" b="1" dirty="0" smtClean="0"/>
              <a:t>interacción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Esta técnica se usa a menudo para documentar el diseño de un sitio o aplicación cuando se trabaja en un rediseño. </a:t>
            </a:r>
            <a:endParaRPr lang="es-ES" dirty="0" smtClean="0"/>
          </a:p>
          <a:p>
            <a:r>
              <a:rPr lang="es-ES" dirty="0" smtClean="0"/>
              <a:t>Como </a:t>
            </a:r>
            <a:r>
              <a:rPr lang="es-ES" dirty="0"/>
              <a:t>podríamos esperar, el detalle agregado puede ayudar al mapear un conjunto integral de interacciones, al mismo tiempo que muestra todo el sitio o la aplicación con suficiente detalle para que se pueda entender de un vistazo.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47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Prototipos de </a:t>
            </a:r>
            <a:r>
              <a:rPr lang="es-ES" sz="3200" b="1" dirty="0" smtClean="0"/>
              <a:t>papel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La </a:t>
            </a:r>
            <a:r>
              <a:rPr lang="es-ES" dirty="0"/>
              <a:t>creación de prototipos en papel es un método efectivo y económico para probar la efectividad de nuestros wireframes. </a:t>
            </a:r>
            <a:endParaRPr lang="es-ES" dirty="0" smtClean="0"/>
          </a:p>
          <a:p>
            <a:r>
              <a:rPr lang="es-ES" dirty="0" smtClean="0"/>
              <a:t>Esta </a:t>
            </a:r>
            <a:r>
              <a:rPr lang="es-ES" dirty="0"/>
              <a:t>técnica es simplemente el acto de imprimir nuestros wireframes en papel y dejar que un participante de la prueba los recorra como si realmente estuvieran usando el producto terminado. </a:t>
            </a:r>
            <a:endParaRPr lang="es-ES" dirty="0" smtClean="0"/>
          </a:p>
          <a:p>
            <a:r>
              <a:rPr lang="es-ES" dirty="0" smtClean="0"/>
              <a:t>Colocamos </a:t>
            </a:r>
            <a:r>
              <a:rPr lang="es-ES" dirty="0"/>
              <a:t>la impresión de la interfaz frente al participante de la prueba y les preguntamos qué harían para completar una tarea específica.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5952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Prototipos de </a:t>
            </a:r>
            <a:r>
              <a:rPr lang="es-ES" sz="3200" b="1" dirty="0" smtClean="0"/>
              <a:t>papel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Luego </a:t>
            </a:r>
            <a:r>
              <a:rPr lang="es-ES" dirty="0"/>
              <a:t>intercambiamos las impresiones con las páginas apropiadas que coinciden con su ruta a través del producto.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deciden hacer clic en un botón determinado, colocamos la página a la que conduce el botón delante de ellos.</a:t>
            </a:r>
          </a:p>
          <a:p>
            <a:r>
              <a:rPr lang="es-ES" dirty="0"/>
              <a:t>Una ventaja de esta técnica es la capacidad de escribir los comentarios del usuario directamente en la página.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559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Prototipos de </a:t>
            </a:r>
            <a:r>
              <a:rPr lang="es-ES" sz="3200" b="1" dirty="0" smtClean="0"/>
              <a:t>papel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Podemos </a:t>
            </a:r>
            <a:r>
              <a:rPr lang="es-ES" dirty="0"/>
              <a:t>tachar elementos que no les gustan, marcar áreas de confusión, etc. </a:t>
            </a:r>
            <a:endParaRPr lang="es-ES" dirty="0" smtClean="0"/>
          </a:p>
          <a:p>
            <a:r>
              <a:rPr lang="es-ES" dirty="0" smtClean="0"/>
              <a:t>Puede </a:t>
            </a:r>
            <a:r>
              <a:rPr lang="es-ES" dirty="0"/>
              <a:t>hacer que la experiencia sea mucho más interactiva y rompe la barrera que generalmente se experimenta al probar el software en la pantalla.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7517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Prototipos de </a:t>
            </a:r>
            <a:r>
              <a:rPr lang="es-ES" sz="3200" b="1" dirty="0" smtClean="0"/>
              <a:t>papel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En </a:t>
            </a:r>
            <a:r>
              <a:rPr lang="es-ES" dirty="0"/>
              <a:t>tales situaciones, es común que el participante de la prueba sienta que es una prueba de coeficiente intelectual que debe aprobar o reprobar. 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puede causarles vergüenza si no entienden la interfaz.</a:t>
            </a:r>
          </a:p>
          <a:p>
            <a:r>
              <a:rPr lang="es-ES" dirty="0"/>
              <a:t>Hacer que esta prueba se realice en papel puede ayudar al usuario a sentir que está participando en el esfuerzo de construcción, en lugar de tratar de comprender un producto terminado o probar su inteligencia.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300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b="1" dirty="0"/>
              <a:t>Técnicas de arquitectura de la </a:t>
            </a:r>
            <a:r>
              <a:rPr lang="es-ES" sz="3200" b="1" dirty="0" smtClean="0"/>
              <a:t>información</a:t>
            </a:r>
            <a:r>
              <a:rPr lang="es-ES" sz="3200" b="1" dirty="0"/>
              <a:t> </a:t>
            </a:r>
            <a:r>
              <a:rPr lang="es-ES" sz="3200" b="1" dirty="0" smtClean="0"/>
              <a:t>…</a:t>
            </a: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2800" dirty="0"/>
              <a:t>Los diagramas de flujo de tareas (</a:t>
            </a:r>
            <a:r>
              <a:rPr lang="es-ES" sz="28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task</a:t>
            </a:r>
            <a:r>
              <a:rPr lang="es-ES" sz="28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s-ES" sz="2800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flow</a:t>
            </a:r>
            <a:r>
              <a:rPr lang="es-ES" sz="2800" dirty="0"/>
              <a:t>) y las estructuras alámbricas (</a:t>
            </a:r>
            <a:r>
              <a:rPr lang="es-ES" sz="2800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wireframe</a:t>
            </a:r>
            <a:r>
              <a:rPr lang="es-ES" sz="2800" dirty="0"/>
              <a:t>: </a:t>
            </a:r>
            <a:r>
              <a:rPr lang="es-PE" sz="2800" u="sng" dirty="0">
                <a:hlinkClick r:id="rId2"/>
              </a:rPr>
              <a:t>https://en.wikipedia.org/wiki/Website_wireframe</a:t>
            </a:r>
            <a:r>
              <a:rPr lang="es-PE" sz="2800" dirty="0"/>
              <a:t>, </a:t>
            </a:r>
            <a:r>
              <a:rPr lang="es-PE" sz="2800" b="1" i="1" dirty="0">
                <a:solidFill>
                  <a:srgbClr val="FFFF00"/>
                </a:solidFill>
              </a:rPr>
              <a:t>page </a:t>
            </a:r>
            <a:r>
              <a:rPr lang="es-PE" sz="2800" b="1" i="1" dirty="0" err="1">
                <a:solidFill>
                  <a:srgbClr val="FFFF00"/>
                </a:solidFill>
              </a:rPr>
              <a:t>schematic</a:t>
            </a:r>
            <a:r>
              <a:rPr lang="es-PE" sz="2800" dirty="0">
                <a:solidFill>
                  <a:srgbClr val="FFFF00"/>
                </a:solidFill>
              </a:rPr>
              <a:t> </a:t>
            </a:r>
            <a:r>
              <a:rPr lang="es-PE" sz="2800" dirty="0"/>
              <a:t>o </a:t>
            </a:r>
            <a:r>
              <a:rPr lang="es-PE" sz="2800" b="1" i="1" dirty="0" err="1">
                <a:solidFill>
                  <a:srgbClr val="FFFF00"/>
                </a:solidFill>
              </a:rPr>
              <a:t>screen</a:t>
            </a:r>
            <a:r>
              <a:rPr lang="es-PE" sz="2800" b="1" i="1" dirty="0">
                <a:solidFill>
                  <a:srgbClr val="FFFF00"/>
                </a:solidFill>
              </a:rPr>
              <a:t> </a:t>
            </a:r>
            <a:r>
              <a:rPr lang="es-PE" sz="2800" b="1" i="1" dirty="0" err="1">
                <a:solidFill>
                  <a:srgbClr val="FFFF00"/>
                </a:solidFill>
              </a:rPr>
              <a:t>blueprint</a:t>
            </a:r>
            <a:r>
              <a:rPr lang="es-PE" sz="2800" dirty="0"/>
              <a:t>, </a:t>
            </a:r>
            <a:r>
              <a:rPr lang="es-PE" sz="2800" b="1" i="1" dirty="0">
                <a:solidFill>
                  <a:srgbClr val="FFFF00"/>
                </a:solidFill>
              </a:rPr>
              <a:t>guía visual</a:t>
            </a:r>
            <a:r>
              <a:rPr lang="es-PE" sz="2800" dirty="0"/>
              <a:t>: representa el marco esquelético de un sitio web </a:t>
            </a:r>
            <a:r>
              <a:rPr lang="es-ES" sz="2800" dirty="0"/>
              <a:t>) son los principales métodos utilizados para diseñar, </a:t>
            </a:r>
            <a:r>
              <a:rPr lang="es-ES" sz="2800" dirty="0" smtClean="0"/>
              <a:t>y </a:t>
            </a:r>
            <a:r>
              <a:rPr lang="es-ES" sz="2800" dirty="0"/>
              <a:t>documentar nuestro sitio o aplicación. </a:t>
            </a:r>
          </a:p>
        </p:txBody>
      </p:sp>
    </p:spTree>
    <p:extLst>
      <p:ext uri="{BB962C8B-B14F-4D97-AF65-F5344CB8AC3E}">
        <p14:creationId xmlns:p14="http://schemas.microsoft.com/office/powerpoint/2010/main" val="2194963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Prototipos de </a:t>
            </a:r>
            <a:r>
              <a:rPr lang="es-ES" sz="3200" b="1" dirty="0" smtClean="0"/>
              <a:t>papel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Un inconveniente común de la creación de prototipos en papel es la dificultad de administrar una gran cantidad de impresiones. </a:t>
            </a:r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bastante fácil con productos más pequeños, pero puede ser extremadamente difícil administrar productos con interacciones complejas.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47651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Prototipos de </a:t>
            </a:r>
            <a:r>
              <a:rPr lang="es-ES" sz="3200" b="1" dirty="0" smtClean="0"/>
              <a:t>papel …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</a:t>
            </a:r>
            <a:r>
              <a:rPr lang="es-ES" dirty="0"/>
              <a:t>estas situaciones, es posible que deseemos llevar a cabo la prueba directamente en la propia aplicación </a:t>
            </a:r>
            <a:r>
              <a:rPr lang="es-ES" dirty="0" smtClean="0"/>
              <a:t>wireframe. </a:t>
            </a:r>
          </a:p>
          <a:p>
            <a:r>
              <a:rPr lang="es-ES" dirty="0" smtClean="0"/>
              <a:t>Las </a:t>
            </a:r>
            <a:r>
              <a:rPr lang="es-ES" dirty="0"/>
              <a:t>aplicaciones wireframe como </a:t>
            </a:r>
            <a:r>
              <a:rPr lang="es-ES" dirty="0" err="1"/>
              <a:t>Axure</a:t>
            </a:r>
            <a:r>
              <a:rPr lang="es-ES" dirty="0"/>
              <a:t>, </a:t>
            </a:r>
            <a:r>
              <a:rPr lang="es-ES" dirty="0" err="1"/>
              <a:t>Omnigraffle</a:t>
            </a:r>
            <a:r>
              <a:rPr lang="es-ES" dirty="0"/>
              <a:t> y Visio nos permiten aplicar enlaces a cualquier elemento de la página.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79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/>
              <a:t>Prototipos de </a:t>
            </a:r>
            <a:r>
              <a:rPr lang="es-ES" sz="3200" b="1" dirty="0" smtClean="0"/>
              <a:t>papel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Entonces</a:t>
            </a:r>
            <a:r>
              <a:rPr lang="es-ES" dirty="0"/>
              <a:t>, si se hace clic en un botón, llevará automáticamente al usuario a la página a la que lo conectamos. </a:t>
            </a:r>
            <a:endParaRPr lang="es-ES" dirty="0" smtClean="0"/>
          </a:p>
          <a:p>
            <a:r>
              <a:rPr lang="es-ES" dirty="0" smtClean="0"/>
              <a:t>Esto </a:t>
            </a:r>
            <a:r>
              <a:rPr lang="es-ES" dirty="0"/>
              <a:t>no nos brinda los mismos beneficios de tomar notas que la versión prototipo en papel, pero puede ser una prueba más limpia y rápida.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3248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97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b="1" dirty="0"/>
              <a:t>Técnicas de arquitectura de la </a:t>
            </a:r>
            <a:r>
              <a:rPr lang="es-ES" sz="3200" b="1" dirty="0" smtClean="0"/>
              <a:t>información</a:t>
            </a: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2400" dirty="0" smtClean="0"/>
              <a:t>La </a:t>
            </a:r>
            <a:r>
              <a:rPr lang="es-ES" sz="2400" dirty="0"/>
              <a:t>información necesaria para completar los detalles de estos entregables se capturará durante la </a:t>
            </a:r>
            <a:r>
              <a:rPr lang="es-ES" sz="2400" dirty="0"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fase de investigación</a:t>
            </a:r>
            <a:r>
              <a:rPr lang="es-ES" sz="2400" dirty="0"/>
              <a:t>. </a:t>
            </a:r>
            <a:endParaRPr lang="es-ES" sz="2400" dirty="0" smtClean="0"/>
          </a:p>
          <a:p>
            <a:r>
              <a:rPr lang="es-ES" sz="2400" dirty="0" smtClean="0"/>
              <a:t>Sin </a:t>
            </a:r>
            <a:r>
              <a:rPr lang="es-ES" sz="2400" dirty="0"/>
              <a:t>embargo, aún necesitaremos ayuda para filtrar y organizar los datos recopilados. </a:t>
            </a:r>
            <a:endParaRPr lang="es-ES" sz="2400" dirty="0" smtClean="0"/>
          </a:p>
          <a:p>
            <a:r>
              <a:rPr lang="es-ES" sz="2400" dirty="0" smtClean="0"/>
              <a:t>Las </a:t>
            </a:r>
            <a:r>
              <a:rPr lang="es-ES" sz="2400" dirty="0"/>
              <a:t>técnicas que se muestran aquí están destinadas a hacer precisamente eso. </a:t>
            </a:r>
            <a:endParaRPr lang="es-ES" sz="2400" dirty="0" smtClean="0"/>
          </a:p>
          <a:p>
            <a:r>
              <a:rPr lang="es-ES" sz="2400" dirty="0" smtClean="0"/>
              <a:t>Nuevamente</a:t>
            </a:r>
            <a:r>
              <a:rPr lang="es-ES" sz="2400" dirty="0"/>
              <a:t>, necesitaremos familiarizarnos con estas técnicas para saber cuándo es apropiado utilizar cada una.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2738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b="1" dirty="0" smtClean="0"/>
              <a:t>Mapeo de la realidad …</a:t>
            </a: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2800" dirty="0" smtClean="0"/>
              <a:t>El </a:t>
            </a:r>
            <a:r>
              <a:rPr lang="es-ES" sz="2800" dirty="0"/>
              <a:t>mapeo de la realidad es una </a:t>
            </a:r>
            <a:r>
              <a:rPr lang="es-ES" sz="2800" b="1" i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técnica que nos ayuda a comprender y documentar el flujo de tareas existente de un sitio web o aplicación</a:t>
            </a:r>
            <a:r>
              <a:rPr lang="es-ES" sz="2800" dirty="0"/>
              <a:t>. </a:t>
            </a:r>
            <a:endParaRPr lang="es-ES" sz="2800" dirty="0" smtClean="0"/>
          </a:p>
          <a:p>
            <a:r>
              <a:rPr lang="es-ES" sz="2800" dirty="0" smtClean="0"/>
              <a:t>En </a:t>
            </a:r>
            <a:r>
              <a:rPr lang="es-ES" sz="2800" dirty="0"/>
              <a:t>cierto modo, es un poco como la clasificación de tarjetas; </a:t>
            </a:r>
            <a:r>
              <a:rPr lang="es-ES" sz="2800" dirty="0" smtClean="0"/>
              <a:t>sin </a:t>
            </a:r>
            <a:r>
              <a:rPr lang="es-ES" sz="2800" dirty="0"/>
              <a:t>embargo, ofrece un poco más de detalle. 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95228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b="1" dirty="0" smtClean="0"/>
              <a:t>Mapeo de la realidad …</a:t>
            </a: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2400" dirty="0" smtClean="0"/>
              <a:t>Este </a:t>
            </a:r>
            <a:r>
              <a:rPr lang="es-ES" sz="2400" dirty="0"/>
              <a:t>ejercicio se puede hacer solo, pero se hace mucho más efectivo y divertido cuando se completa con un grupo. </a:t>
            </a:r>
            <a:endParaRPr lang="es-ES" sz="2400" dirty="0" smtClean="0"/>
          </a:p>
          <a:p>
            <a:r>
              <a:rPr lang="es-ES" sz="2400" dirty="0" smtClean="0"/>
              <a:t>El </a:t>
            </a:r>
            <a:r>
              <a:rPr lang="es-ES" sz="2400" dirty="0"/>
              <a:t>proceso requiere una pared, un marcador, una pila de notas adhesivas de diferentes colores y acceso al sitio o aplicación que necesitamos rediseñar.</a:t>
            </a:r>
          </a:p>
          <a:p>
            <a:r>
              <a:rPr lang="es-ES" sz="2400" b="1" i="1" dirty="0"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El objetivo de este ejercicio es documentar la construcción de un producto a medida que lo recorremos</a:t>
            </a:r>
            <a:r>
              <a:rPr lang="es-ES" sz="2400" dirty="0"/>
              <a:t>. 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422251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b="1" dirty="0" smtClean="0"/>
              <a:t>Mapeo de la realidad …</a:t>
            </a: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2400" dirty="0" smtClean="0"/>
              <a:t>Además </a:t>
            </a:r>
            <a:r>
              <a:rPr lang="es-ES" sz="2400" dirty="0"/>
              <a:t>de capturar los diferentes pasos necesarios para completar nuestras tareas deseadas, también documentaremos las diferentes preguntas, inquietudes e ideas que nos surjan en el camino. </a:t>
            </a:r>
            <a:endParaRPr lang="es-ES" sz="2400" dirty="0" smtClean="0"/>
          </a:p>
          <a:p>
            <a:r>
              <a:rPr lang="es-ES" sz="2400" i="1" dirty="0" smtClean="0">
                <a:effectLst>
                  <a:outerShdw blurRad="38100" dist="32004" dir="5400000" algn="tl">
                    <a:srgbClr val="000000">
                      <a:alpha val="30000"/>
                    </a:srgbClr>
                  </a:outerShdw>
                </a:effectLst>
              </a:rPr>
              <a:t>Nuestro </a:t>
            </a:r>
            <a:r>
              <a:rPr lang="es-ES" sz="2400" i="1" dirty="0">
                <a:effectLst>
                  <a:outerShdw blurRad="38100" dist="32004" dir="5400000" algn="tl">
                    <a:srgbClr val="000000">
                      <a:alpha val="30000"/>
                    </a:srgbClr>
                  </a:outerShdw>
                </a:effectLst>
              </a:rPr>
              <a:t>resultado final será similar al siguiente diagrama</a:t>
            </a:r>
            <a:r>
              <a:rPr lang="es-ES" sz="2400" dirty="0"/>
              <a:t>: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7732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-13559"/>
            <a:ext cx="4824536" cy="4029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5292080" y="51470"/>
            <a:ext cx="3394719" cy="5027000"/>
          </a:xfrm>
        </p:spPr>
        <p:txBody>
          <a:bodyPr>
            <a:normAutofit fontScale="47500" lnSpcReduction="20000"/>
          </a:bodyPr>
          <a:lstStyle/>
          <a:p>
            <a:r>
              <a:rPr lang="es-ES" dirty="0"/>
              <a:t>Este mapa en particular se generó para ayudar a comprender la compleja aplicación web de un cliente que requería un nuevo diseño.</a:t>
            </a:r>
          </a:p>
          <a:p>
            <a:r>
              <a:rPr lang="es-ES" dirty="0"/>
              <a:t>Como podemos ver en el ejemplo anterior, comenzamos en la página de inicio y creamos grupos de notas sobre la experiencia a medida que avanzamos a través del producto completo.</a:t>
            </a:r>
          </a:p>
          <a:p>
            <a:r>
              <a:rPr lang="es-ES" dirty="0"/>
              <a:t>Escribimos el título de cada paso del proceso en una nota adhesiva </a:t>
            </a:r>
            <a:r>
              <a:rPr lang="es-ES" b="1" i="1" dirty="0">
                <a:solidFill>
                  <a:srgbClr val="00206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azul</a:t>
            </a:r>
            <a:r>
              <a:rPr lang="es-ES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s-ES" dirty="0"/>
              <a:t>y la colocamos en la pared en el orden en que ocurrió. </a:t>
            </a:r>
            <a:endParaRPr lang="es-ES" dirty="0" smtClean="0"/>
          </a:p>
          <a:p>
            <a:r>
              <a:rPr lang="es-ES" dirty="0" smtClean="0"/>
              <a:t>A </a:t>
            </a:r>
            <a:r>
              <a:rPr lang="es-ES" dirty="0"/>
              <a:t>medida que examinamos cada paso, utilizamos los otros colores de notas adhesivas para documentar nuestras preguntas (notas </a:t>
            </a:r>
            <a:r>
              <a:rPr lang="es-ES" dirty="0">
                <a:solidFill>
                  <a:srgbClr val="002060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</a:rPr>
              <a:t>amarillas</a:t>
            </a:r>
            <a:r>
              <a:rPr lang="es-ES" dirty="0"/>
              <a:t>), comentarios y preocupaciones (notas </a:t>
            </a:r>
            <a:r>
              <a:rPr lang="es-ES" dirty="0">
                <a:solidFill>
                  <a:srgbClr val="00206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rosadas</a:t>
            </a:r>
            <a:r>
              <a:rPr lang="es-ES" dirty="0"/>
              <a:t>) y nuestras nuevas ideas y sugerencias (notas </a:t>
            </a:r>
            <a:r>
              <a:rPr lang="es-ES" dirty="0">
                <a:solidFill>
                  <a:srgbClr val="00B0F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verdes</a:t>
            </a:r>
            <a:r>
              <a:rPr lang="es-E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682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3466728" cy="857250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3200" b="1" dirty="0" smtClean="0"/>
              <a:t>Mapeo de la realidad …</a:t>
            </a:r>
            <a:endParaRPr lang="es-ES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3466728" cy="3394472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s-ES" sz="2000" dirty="0"/>
              <a:t>Después de la sesión de mapeo de la realidad, limpiamos nuestras notas al documentarlas en nuestra aplicación de wireframing que elijamos.</a:t>
            </a:r>
          </a:p>
          <a:p>
            <a:r>
              <a:rPr lang="es-ES" sz="2000" dirty="0"/>
              <a:t>Una vista detallada de una sola página en el proceso se parecía a la siguiente figura:</a:t>
            </a:r>
          </a:p>
          <a:p>
            <a:endParaRPr lang="es-E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41" y="483518"/>
            <a:ext cx="4864494" cy="3908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255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1787</Words>
  <Application>Microsoft Office PowerPoint</Application>
  <PresentationFormat>Presentación en pantalla (16:9)</PresentationFormat>
  <Paragraphs>94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Presentación de PowerPoint</vt:lpstr>
      <vt:lpstr>Presentación</vt:lpstr>
      <vt:lpstr>Técnicas de arquitectura de la información …</vt:lpstr>
      <vt:lpstr>Técnicas de arquitectura de la información</vt:lpstr>
      <vt:lpstr>Mapeo de la realidad …</vt:lpstr>
      <vt:lpstr>Mapeo de la realidad …</vt:lpstr>
      <vt:lpstr>Mapeo de la realidad …</vt:lpstr>
      <vt:lpstr>Presentación de PowerPoint</vt:lpstr>
      <vt:lpstr>Mapeo de la realidad …</vt:lpstr>
      <vt:lpstr>Mapeo de la realidad …</vt:lpstr>
      <vt:lpstr>Mapeo de la realidad</vt:lpstr>
      <vt:lpstr>Técnicas de flujos de tareas …</vt:lpstr>
      <vt:lpstr>Diagramas detallados a nivel de página …</vt:lpstr>
      <vt:lpstr>Presentación de PowerPoint</vt:lpstr>
      <vt:lpstr>Diagramas de mapa de sitio …</vt:lpstr>
      <vt:lpstr>Diagramas de mapa de sitio …</vt:lpstr>
      <vt:lpstr>Presentación de PowerPoint</vt:lpstr>
      <vt:lpstr>Diagramas de flujo de tareas basados en personas …</vt:lpstr>
      <vt:lpstr>Diagramas de flujo de tareas basados en personas …</vt:lpstr>
      <vt:lpstr>Presentación de PowerPoint</vt:lpstr>
      <vt:lpstr>Diagramas de flujo de tareas basados en personas …</vt:lpstr>
      <vt:lpstr>Diagramas de flujo de tareas basados en personas …</vt:lpstr>
      <vt:lpstr>Captura de pantalla (screenshot)  de mapas de interacción …</vt:lpstr>
      <vt:lpstr>Captura de pantalla (screenshot)  de mapas de interacción …</vt:lpstr>
      <vt:lpstr>Captura de pantalla (screenshot)  de mapas de interacción</vt:lpstr>
      <vt:lpstr>Prototipos de papel …</vt:lpstr>
      <vt:lpstr>Prototipos de papel …</vt:lpstr>
      <vt:lpstr>Prototipos de papel …</vt:lpstr>
      <vt:lpstr>Prototipos de papel …</vt:lpstr>
      <vt:lpstr>Prototipos de papel …</vt:lpstr>
      <vt:lpstr>Prototipos de papel …</vt:lpstr>
      <vt:lpstr>Prototipos de papel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7</cp:revision>
  <dcterms:created xsi:type="dcterms:W3CDTF">2019-09-09T10:19:30Z</dcterms:created>
  <dcterms:modified xsi:type="dcterms:W3CDTF">2020-05-22T00:11:43Z</dcterms:modified>
</cp:coreProperties>
</file>