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59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4" r:id="rId31"/>
    <p:sldId id="285" r:id="rId32"/>
    <p:sldId id="287" r:id="rId33"/>
    <p:sldId id="288" r:id="rId3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FA2D-6E34-46B2-81CA-9BE3FC43530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578-5F53-41E0-BDBD-E7682AD21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35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FA2D-6E34-46B2-81CA-9BE3FC43530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578-5F53-41E0-BDBD-E7682AD21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65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FA2D-6E34-46B2-81CA-9BE3FC43530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578-5F53-41E0-BDBD-E7682AD21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25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FA2D-6E34-46B2-81CA-9BE3FC43530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578-5F53-41E0-BDBD-E7682AD21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60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FA2D-6E34-46B2-81CA-9BE3FC43530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578-5F53-41E0-BDBD-E7682AD21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68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FA2D-6E34-46B2-81CA-9BE3FC43530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578-5F53-41E0-BDBD-E7682AD21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65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FA2D-6E34-46B2-81CA-9BE3FC43530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578-5F53-41E0-BDBD-E7682AD21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61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FA2D-6E34-46B2-81CA-9BE3FC43530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578-5F53-41E0-BDBD-E7682AD21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7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FA2D-6E34-46B2-81CA-9BE3FC43530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578-5F53-41E0-BDBD-E7682AD21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87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FA2D-6E34-46B2-81CA-9BE3FC43530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578-5F53-41E0-BDBD-E7682AD21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44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FA2D-6E34-46B2-81CA-9BE3FC43530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578-5F53-41E0-BDBD-E7682AD21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42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"/>
            <a:lum/>
          </a:blip>
          <a:srcRect/>
          <a:stretch>
            <a:fillRect t="-55000" b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FA2D-6E34-46B2-81CA-9BE3FC43530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DF578-5F53-41E0-BDBD-E7682AD21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73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acaw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5000" b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68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 err="1" smtClean="0"/>
              <a:t>Moodboards</a:t>
            </a:r>
            <a:r>
              <a:rPr lang="es-ES" sz="3200" b="1" dirty="0" smtClean="0"/>
              <a:t> (Paneles de inspiración)…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</a:t>
            </a:r>
            <a:r>
              <a:rPr lang="es-ES" dirty="0"/>
              <a:t>única limitación, supongo, es la portabilidad.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siguiente es un ejemplo de un panel de ánimo: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718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442913"/>
            <a:ext cx="5402263" cy="42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0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 err="1" smtClean="0"/>
              <a:t>Moodboards</a:t>
            </a:r>
            <a:r>
              <a:rPr lang="es-ES" sz="3200" b="1" dirty="0" smtClean="0"/>
              <a:t> (Paneles de inspiración)…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Esta colección de objetos físicos, impresiones y recortes actuará como nuestra musa cuando nos propongamos crear el estilo y el espíritu visual del producto. </a:t>
            </a:r>
            <a:endParaRPr lang="es-ES" dirty="0" smtClean="0"/>
          </a:p>
          <a:p>
            <a:r>
              <a:rPr lang="es-ES" dirty="0" smtClean="0"/>
              <a:t>Involucrar </a:t>
            </a:r>
            <a:r>
              <a:rPr lang="es-ES" dirty="0"/>
              <a:t>al cliente en su creación es una buena manera de garantizar que estamos capturando las imágenes que tienen en sus cabezas. 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183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 err="1" smtClean="0"/>
              <a:t>Moodboards</a:t>
            </a:r>
            <a:r>
              <a:rPr lang="es-ES" sz="3200" b="1" dirty="0" smtClean="0"/>
              <a:t> (Paneles de inspiración)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Si </a:t>
            </a:r>
            <a:r>
              <a:rPr lang="es-ES" dirty="0"/>
              <a:t>nuestro cliente no está completamente seguro de la dirección visual, la creación de algunos paneles que contengan diferentes estilos realmente puede ayudarlos a tomar una decisión. </a:t>
            </a:r>
            <a:endParaRPr lang="es-ES" dirty="0" smtClean="0"/>
          </a:p>
          <a:p>
            <a:r>
              <a:rPr lang="es-ES" dirty="0" smtClean="0"/>
              <a:t>Además</a:t>
            </a:r>
            <a:r>
              <a:rPr lang="es-ES" dirty="0"/>
              <a:t>, parece ayudarlos a comprometerse con el estilo seleccionado, reduciendo la tendencia que algunos clientes tienen de solicitar un cambio de dirección a mitad del proyecto.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01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Cuadro de mando de diseño (</a:t>
            </a:r>
            <a:r>
              <a:rPr lang="es-ES" sz="3200" b="1" dirty="0" err="1" smtClean="0"/>
              <a:t>scoreboard</a:t>
            </a:r>
            <a:r>
              <a:rPr lang="es-ES" sz="3200" b="1" dirty="0" smtClean="0"/>
              <a:t>)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Similar </a:t>
            </a:r>
            <a:r>
              <a:rPr lang="es-ES" dirty="0"/>
              <a:t>al cuadro de mandos del principio de diseño mencionado anteriormente, se trata de un cuadro de mandos de interfaz y diseño visual. </a:t>
            </a:r>
            <a:endParaRPr lang="es-ES" dirty="0" smtClean="0"/>
          </a:p>
          <a:p>
            <a:r>
              <a:rPr lang="es-ES" dirty="0" smtClean="0"/>
              <a:t>Desarrollé </a:t>
            </a:r>
            <a:r>
              <a:rPr lang="es-ES" dirty="0"/>
              <a:t>esto con el diseñador Michael </a:t>
            </a:r>
            <a:r>
              <a:rPr lang="es-ES" dirty="0" err="1"/>
              <a:t>Kunz</a:t>
            </a:r>
            <a:r>
              <a:rPr lang="es-ES" dirty="0"/>
              <a:t>, con sede en Seattle, en 2004, mientras trabajaba juntos en un proyecto para Amazon.com. 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2662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Cuadro de mando de diseño (</a:t>
            </a:r>
            <a:r>
              <a:rPr lang="es-ES" sz="3200" b="1" dirty="0" err="1" smtClean="0"/>
              <a:t>scoreboard</a:t>
            </a:r>
            <a:r>
              <a:rPr lang="es-ES" sz="3200" b="1" dirty="0" smtClean="0"/>
              <a:t>)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Enfrentamos </a:t>
            </a:r>
            <a:r>
              <a:rPr lang="es-ES" dirty="0"/>
              <a:t>dificultades con ciertos miembros de la organización que nos estaban causando mucha frustración durante el proceso de revisión. </a:t>
            </a:r>
            <a:endParaRPr lang="es-ES" dirty="0" smtClean="0"/>
          </a:p>
          <a:p>
            <a:r>
              <a:rPr lang="es-ES" dirty="0" smtClean="0"/>
              <a:t>Eran </a:t>
            </a:r>
            <a:r>
              <a:rPr lang="es-ES" dirty="0"/>
              <a:t>muy apasionados y francos. </a:t>
            </a:r>
            <a:endParaRPr lang="es-ES" dirty="0" smtClean="0"/>
          </a:p>
          <a:p>
            <a:r>
              <a:rPr lang="es-ES" dirty="0" smtClean="0"/>
              <a:t>Tanto </a:t>
            </a:r>
            <a:r>
              <a:rPr lang="es-ES" dirty="0"/>
              <a:t>es así que </a:t>
            </a:r>
            <a:r>
              <a:rPr lang="es-ES" b="1" i="1" dirty="0"/>
              <a:t>estaban hundiendo soluciones de diseño completas solo porque no les gustaba un aspecto en particular</a:t>
            </a:r>
            <a:r>
              <a:rPr lang="es-ES" dirty="0"/>
              <a:t>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34287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Cuadro de mando de diseño (</a:t>
            </a:r>
            <a:r>
              <a:rPr lang="es-ES" sz="3200" b="1" dirty="0" err="1" smtClean="0"/>
              <a:t>scoreboard</a:t>
            </a:r>
            <a:r>
              <a:rPr lang="es-ES" sz="3200" b="1" dirty="0" smtClean="0"/>
              <a:t>)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</a:t>
            </a:r>
            <a:r>
              <a:rPr lang="es-ES" dirty="0"/>
              <a:t>situaciones normales, este no es un problema importante. </a:t>
            </a:r>
            <a:endParaRPr lang="es-ES" dirty="0" smtClean="0"/>
          </a:p>
          <a:p>
            <a:r>
              <a:rPr lang="es-ES" dirty="0" smtClean="0"/>
              <a:t>Simplemente </a:t>
            </a:r>
            <a:r>
              <a:rPr lang="es-ES" dirty="0"/>
              <a:t>arreglamos la porción que a alguien no le gusta. </a:t>
            </a:r>
            <a:endParaRPr lang="es-ES" dirty="0" smtClean="0"/>
          </a:p>
          <a:p>
            <a:r>
              <a:rPr lang="es-ES" dirty="0" smtClean="0"/>
              <a:t>Eso </a:t>
            </a:r>
            <a:r>
              <a:rPr lang="es-ES" dirty="0"/>
              <a:t>no estaba funcionando para nosotros en este caso particular.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0572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Cuadro de mando de diseño (</a:t>
            </a:r>
            <a:r>
              <a:rPr lang="es-ES" sz="3200" b="1" dirty="0" err="1" smtClean="0"/>
              <a:t>scoreboard</a:t>
            </a:r>
            <a:r>
              <a:rPr lang="es-ES" sz="3200" b="1" dirty="0" smtClean="0"/>
              <a:t>)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En </a:t>
            </a:r>
            <a:r>
              <a:rPr lang="es-ES" dirty="0"/>
              <a:t>un intento por resolver esta situación, cuantificamos las diferentes partes del diseño en atributos visuales comúnmente valorados y colocamos estos atributos en un cuadro de mandos. </a:t>
            </a:r>
            <a:endParaRPr lang="es-ES" dirty="0" smtClean="0"/>
          </a:p>
          <a:p>
            <a:r>
              <a:rPr lang="es-ES" dirty="0" smtClean="0"/>
              <a:t>Durante </a:t>
            </a:r>
            <a:r>
              <a:rPr lang="es-ES" dirty="0"/>
              <a:t>nuestra revisión de las maquetas, entregamos las tarjetas de puntuación e invitamos a los miembros del equipo a documentar sus opiniones para cada categoría.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491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Cuadro de mando de diseño (</a:t>
            </a:r>
            <a:r>
              <a:rPr lang="es-ES" sz="3200" b="1" dirty="0" err="1" smtClean="0"/>
              <a:t>scoreboard</a:t>
            </a:r>
            <a:r>
              <a:rPr lang="es-ES" sz="3200" b="1" dirty="0" smtClean="0"/>
              <a:t>)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Esto permitió a nuestra persona abierta ofrecer una calificación baja para la parte que los ofendió y examinar los otros atributos por separado. </a:t>
            </a:r>
            <a:endParaRPr lang="es-ES" dirty="0" smtClean="0"/>
          </a:p>
          <a:p>
            <a:r>
              <a:rPr lang="es-ES" dirty="0" smtClean="0"/>
              <a:t>Esta </a:t>
            </a:r>
            <a:r>
              <a:rPr lang="es-ES" dirty="0"/>
              <a:t>individualización de los atributos, así como la normalización de los valores que ocurrieron al contar los otros cuadros de mando, ayudó a poner las objeciones en perspectiva para el resto del equipo.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7801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Cuadro de mando de diseño (</a:t>
            </a:r>
            <a:r>
              <a:rPr lang="es-ES" sz="3200" b="1" dirty="0" err="1" smtClean="0"/>
              <a:t>scoreboard</a:t>
            </a:r>
            <a:r>
              <a:rPr lang="es-ES" sz="3200" b="1" dirty="0" smtClean="0"/>
              <a:t>)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Luego </a:t>
            </a:r>
            <a:r>
              <a:rPr lang="es-ES" dirty="0"/>
              <a:t>pudimos definir con precisión el elemento del problema y solucionarlo sin tirar la solución completa.</a:t>
            </a:r>
          </a:p>
          <a:p>
            <a:r>
              <a:rPr lang="es-ES" dirty="0"/>
              <a:t>Esta no es una técnica para usar con cada revisión de diseño que tenemos. </a:t>
            </a:r>
            <a:endParaRPr lang="es-ES" dirty="0" smtClean="0"/>
          </a:p>
          <a:p>
            <a:r>
              <a:rPr lang="es-ES" dirty="0" smtClean="0"/>
              <a:t>Sin </a:t>
            </a:r>
            <a:r>
              <a:rPr lang="es-ES" dirty="0"/>
              <a:t>embargo, podría ayudarnos a trabajar en algunas de nuestras revisiones más difíciles al ofrecer alguna perspectiva.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638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239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14300"/>
            <a:ext cx="84582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673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Cuadro de mando de diseño (</a:t>
            </a:r>
            <a:r>
              <a:rPr lang="es-ES" sz="3200" b="1" dirty="0" err="1" smtClean="0"/>
              <a:t>scoreboard</a:t>
            </a:r>
            <a:r>
              <a:rPr lang="es-ES" sz="3200" b="1" dirty="0" smtClean="0"/>
              <a:t>)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La siguiente es una descripción de los atributos de diseño que se encuentran en el gráfico anterior.</a:t>
            </a:r>
          </a:p>
          <a:p>
            <a:r>
              <a:rPr lang="es-ES" dirty="0"/>
              <a:t>Cada atributo agrega su primera letra a la palabra </a:t>
            </a:r>
            <a:r>
              <a:rPr lang="es-ES" dirty="0" smtClean="0"/>
              <a:t>“CUSTOMER" (cliente) para </a:t>
            </a:r>
            <a:r>
              <a:rPr lang="es-ES" dirty="0"/>
              <a:t>recordarnos desde qué punto de vista se debe calificar: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6227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Cuadro de mando de diseño (</a:t>
            </a:r>
            <a:r>
              <a:rPr lang="es-ES" sz="3200" b="1" dirty="0" err="1" smtClean="0"/>
              <a:t>scoreboard</a:t>
            </a:r>
            <a:r>
              <a:rPr lang="es-ES" sz="3200" b="1" dirty="0" smtClean="0"/>
              <a:t>)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s-ES" dirty="0"/>
              <a:t>C: </a:t>
            </a:r>
            <a:r>
              <a:rPr lang="es-ES" dirty="0" smtClean="0"/>
              <a:t>comunica</a:t>
            </a:r>
            <a:r>
              <a:rPr lang="es-ES" dirty="0"/>
              <a:t>: </a:t>
            </a:r>
            <a:endParaRPr lang="es-ES" dirty="0" smtClean="0"/>
          </a:p>
          <a:p>
            <a:pPr lvl="1"/>
            <a:r>
              <a:rPr lang="es-ES" dirty="0" smtClean="0"/>
              <a:t>este </a:t>
            </a:r>
            <a:r>
              <a:rPr lang="es-ES" dirty="0"/>
              <a:t>atributo implica que se establece una jerarquía de información. </a:t>
            </a:r>
            <a:endParaRPr lang="es-ES" dirty="0" smtClean="0"/>
          </a:p>
          <a:p>
            <a:pPr lvl="1"/>
            <a:r>
              <a:rPr lang="es-ES" dirty="0" smtClean="0"/>
              <a:t>Hay </a:t>
            </a:r>
            <a:r>
              <a:rPr lang="es-ES" dirty="0"/>
              <a:t>un flujo claro de contenido, y las cosas se envían claramente y son fácilmente comprensibles.</a:t>
            </a:r>
          </a:p>
          <a:p>
            <a:pPr lvl="0"/>
            <a:r>
              <a:rPr lang="es-ES" dirty="0"/>
              <a:t>U: Uniforme: </a:t>
            </a:r>
            <a:endParaRPr lang="es-ES" dirty="0" smtClean="0"/>
          </a:p>
          <a:p>
            <a:pPr lvl="1"/>
            <a:r>
              <a:rPr lang="es-ES" dirty="0" smtClean="0"/>
              <a:t>esto </a:t>
            </a:r>
            <a:r>
              <a:rPr lang="es-ES" dirty="0"/>
              <a:t>denota que hay coherencia en la interfaz de usuario, el aspecto y el flujo de tareas. </a:t>
            </a:r>
            <a:endParaRPr lang="es-ES" dirty="0" smtClean="0"/>
          </a:p>
          <a:p>
            <a:pPr lvl="1"/>
            <a:r>
              <a:rPr lang="es-ES" dirty="0" smtClean="0"/>
              <a:t>El </a:t>
            </a:r>
            <a:r>
              <a:rPr lang="es-ES" dirty="0"/>
              <a:t>diseño se ajusta a la vista macro del sitio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8657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Cuadro de mando de diseño (</a:t>
            </a:r>
            <a:r>
              <a:rPr lang="es-ES" sz="3200" b="1" dirty="0" err="1" smtClean="0"/>
              <a:t>scoreboard</a:t>
            </a:r>
            <a:r>
              <a:rPr lang="es-ES" sz="3200" b="1" dirty="0" smtClean="0"/>
              <a:t>)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s-ES" dirty="0" smtClean="0"/>
              <a:t>S</a:t>
            </a:r>
            <a:r>
              <a:rPr lang="es-ES" dirty="0"/>
              <a:t>: escalable: </a:t>
            </a:r>
            <a:endParaRPr lang="es-ES" dirty="0" smtClean="0"/>
          </a:p>
          <a:p>
            <a:pPr lvl="1"/>
            <a:r>
              <a:rPr lang="es-ES" dirty="0" smtClean="0"/>
              <a:t>esto </a:t>
            </a:r>
            <a:r>
              <a:rPr lang="es-ES" dirty="0"/>
              <a:t>significa que hay una adaptación elegante a las cantidades crecientes de información, socios o usos. </a:t>
            </a:r>
            <a:endParaRPr lang="es-ES" dirty="0" smtClean="0"/>
          </a:p>
          <a:p>
            <a:pPr lvl="1"/>
            <a:r>
              <a:rPr lang="es-ES" dirty="0" smtClean="0"/>
              <a:t>El </a:t>
            </a:r>
            <a:r>
              <a:rPr lang="es-ES" dirty="0"/>
              <a:t>diseño se reproduce fácilmente a gran escala.</a:t>
            </a:r>
          </a:p>
          <a:p>
            <a:pPr lvl="0"/>
            <a:r>
              <a:rPr lang="es-ES" dirty="0"/>
              <a:t>T: oportuna: </a:t>
            </a:r>
            <a:endParaRPr lang="es-ES" dirty="0" smtClean="0"/>
          </a:p>
          <a:p>
            <a:pPr lvl="1"/>
            <a:r>
              <a:rPr lang="es-ES" dirty="0" smtClean="0"/>
              <a:t>esto </a:t>
            </a:r>
            <a:r>
              <a:rPr lang="es-ES" dirty="0"/>
              <a:t>indica que el diseño / experiencia está de acuerdo con los estándares actuales de la industria.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8586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Cuadro de mando de diseño (</a:t>
            </a:r>
            <a:r>
              <a:rPr lang="es-ES" sz="3200" b="1" dirty="0" err="1" smtClean="0"/>
              <a:t>scoreboard</a:t>
            </a:r>
            <a:r>
              <a:rPr lang="es-ES" sz="3200" b="1" dirty="0" smtClean="0"/>
              <a:t>)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s-ES" dirty="0" smtClean="0"/>
              <a:t>O</a:t>
            </a:r>
            <a:r>
              <a:rPr lang="es-ES" dirty="0"/>
              <a:t>: </a:t>
            </a:r>
            <a:r>
              <a:rPr lang="es-ES" dirty="0" smtClean="0"/>
              <a:t>propietario: </a:t>
            </a:r>
          </a:p>
          <a:p>
            <a:pPr lvl="1"/>
            <a:r>
              <a:rPr lang="es-ES" dirty="0" smtClean="0"/>
              <a:t>esto </a:t>
            </a:r>
            <a:r>
              <a:rPr lang="es-ES" dirty="0"/>
              <a:t>significa que el diseño / experiencia es exclusivo de nuestra empresa o cliente. </a:t>
            </a:r>
            <a:endParaRPr lang="es-ES" dirty="0" smtClean="0"/>
          </a:p>
          <a:p>
            <a:pPr lvl="1"/>
            <a:r>
              <a:rPr lang="es-ES" dirty="0" smtClean="0"/>
              <a:t>Se </a:t>
            </a:r>
            <a:r>
              <a:rPr lang="es-ES" dirty="0"/>
              <a:t>destaca en comparación con la competencia por ser exclusivamente nuestro.</a:t>
            </a:r>
          </a:p>
          <a:p>
            <a:pPr lvl="0"/>
            <a:r>
              <a:rPr lang="es-ES" dirty="0"/>
              <a:t>M: memorable: </a:t>
            </a:r>
            <a:endParaRPr lang="es-ES" dirty="0" smtClean="0"/>
          </a:p>
          <a:p>
            <a:pPr lvl="1"/>
            <a:r>
              <a:rPr lang="es-ES" dirty="0" smtClean="0"/>
              <a:t>esto </a:t>
            </a:r>
            <a:r>
              <a:rPr lang="es-ES" dirty="0"/>
              <a:t>implica que el diseño se recuerda y se hace referencia cuando no se utiliza el sitio.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7165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Cuadro de mando de diseño (</a:t>
            </a:r>
            <a:r>
              <a:rPr lang="es-ES" sz="3200" b="1" dirty="0" err="1" smtClean="0"/>
              <a:t>scoreboard</a:t>
            </a:r>
            <a:r>
              <a:rPr lang="es-ES" sz="3200" b="1" dirty="0" smtClean="0"/>
              <a:t>)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s-ES" dirty="0" smtClean="0"/>
              <a:t>E</a:t>
            </a:r>
            <a:r>
              <a:rPr lang="es-ES" dirty="0"/>
              <a:t>: fácil: </a:t>
            </a:r>
            <a:endParaRPr lang="es-ES" dirty="0" smtClean="0"/>
          </a:p>
          <a:p>
            <a:pPr lvl="1"/>
            <a:r>
              <a:rPr lang="es-ES" dirty="0" smtClean="0"/>
              <a:t>esto </a:t>
            </a:r>
            <a:r>
              <a:rPr lang="es-ES" dirty="0"/>
              <a:t>indica usabilidad e intuición y que el diseño es fácil de navegar y fácil de entender. </a:t>
            </a:r>
            <a:endParaRPr lang="es-ES" dirty="0" smtClean="0"/>
          </a:p>
          <a:p>
            <a:pPr lvl="1"/>
            <a:r>
              <a:rPr lang="es-ES" dirty="0" smtClean="0"/>
              <a:t>La </a:t>
            </a:r>
            <a:r>
              <a:rPr lang="es-ES" dirty="0"/>
              <a:t>ayuda está disponible y es útil. </a:t>
            </a:r>
            <a:endParaRPr lang="es-ES" dirty="0" smtClean="0"/>
          </a:p>
          <a:p>
            <a:pPr lvl="1"/>
            <a:r>
              <a:rPr lang="es-ES" dirty="0" smtClean="0"/>
              <a:t>La </a:t>
            </a:r>
            <a:r>
              <a:rPr lang="es-ES" dirty="0"/>
              <a:t>navegación y presentación de las características es intuitiva de usar, ofreciendo al usuario un flujo de tareas claramente entendido.</a:t>
            </a:r>
          </a:p>
          <a:p>
            <a:pPr lvl="0"/>
            <a:r>
              <a:rPr lang="es-ES" dirty="0"/>
              <a:t>R: revolucionario: </a:t>
            </a:r>
            <a:endParaRPr lang="es-ES" dirty="0" smtClean="0"/>
          </a:p>
          <a:p>
            <a:pPr lvl="1"/>
            <a:r>
              <a:rPr lang="es-ES" dirty="0" smtClean="0"/>
              <a:t>esto </a:t>
            </a:r>
            <a:r>
              <a:rPr lang="es-ES" dirty="0"/>
              <a:t>denota innovaciones que marcan el ritmo para nosotros y para nuestra competencia.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7021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Diseñando en el navegador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El </a:t>
            </a:r>
            <a:r>
              <a:rPr lang="es-ES" dirty="0"/>
              <a:t>diseño en el navegador es una técnica emergente que responde a la dificultad encontrada al diseñar interfaces que contienen interacciones complejas y consideraciones de diseño receptivo.</a:t>
            </a:r>
          </a:p>
          <a:p>
            <a:r>
              <a:rPr lang="es-ES" dirty="0"/>
              <a:t>Básicamente, la etapa de maqueta, que normalmente tiene lugar en aplicaciones como </a:t>
            </a:r>
            <a:r>
              <a:rPr lang="es-ES" dirty="0" err="1"/>
              <a:t>Photoshop</a:t>
            </a:r>
            <a:r>
              <a:rPr lang="es-ES" dirty="0"/>
              <a:t>, se completa directamente en HTML y CSS. </a:t>
            </a:r>
            <a:endParaRPr lang="es-ES" dirty="0" smtClean="0"/>
          </a:p>
          <a:p>
            <a:r>
              <a:rPr lang="es-ES" sz="3800" dirty="0" smtClean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El </a:t>
            </a:r>
            <a:r>
              <a:rPr lang="es-ES" sz="3800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resultado es un tipo de prototipo que se puede </a:t>
            </a:r>
            <a:r>
              <a:rPr lang="es-ES" sz="3800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previsualizar</a:t>
            </a:r>
            <a:r>
              <a:rPr lang="es-ES" sz="3800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en el navegador tal como está diseñado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4732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Diseñando en el navegador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Los </a:t>
            </a:r>
            <a:r>
              <a:rPr lang="es-ES" dirty="0"/>
              <a:t>beneficios de esta fusión de diseño y desarrollo están creciendo rápidamente.</a:t>
            </a:r>
          </a:p>
          <a:p>
            <a:r>
              <a:rPr lang="es-ES" dirty="0"/>
              <a:t>Las maquetas estáticas tradicionales nunca han sido verdaderamente "píxeles perfectos". </a:t>
            </a:r>
            <a:endParaRPr lang="es-ES" dirty="0" smtClean="0"/>
          </a:p>
          <a:p>
            <a:r>
              <a:rPr lang="es-ES" dirty="0" smtClean="0"/>
              <a:t>Debido </a:t>
            </a:r>
            <a:r>
              <a:rPr lang="es-ES" dirty="0"/>
              <a:t>a las limitaciones de HTML y CSS, casi siempre ha habido alguna desviación de lo que se diseñó en </a:t>
            </a:r>
            <a:r>
              <a:rPr lang="es-ES" dirty="0" err="1"/>
              <a:t>Photoshop</a:t>
            </a:r>
            <a:r>
              <a:rPr lang="es-ES" dirty="0"/>
              <a:t> cuando se produce el producto final. </a:t>
            </a:r>
            <a:endParaRPr lang="es-ES" dirty="0" smtClean="0"/>
          </a:p>
          <a:p>
            <a:r>
              <a:rPr lang="es-ES" dirty="0" smtClean="0"/>
              <a:t>Además</a:t>
            </a:r>
            <a:r>
              <a:rPr lang="es-ES" dirty="0"/>
              <a:t>, cada vez es más difícil demostrar interacciones complejas y cómo la página se flexionará o responderá a diferentes tamaños de pantalla con maquetas estáticas.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68840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Diseñando en el navegador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Crear </a:t>
            </a:r>
            <a:r>
              <a:rPr lang="es-ES" dirty="0"/>
              <a:t>varias maquetas para ilustrar los efectos de las técnicas de diseño fluido y sensible puede requerir mucho tiempo y esfuerzo. </a:t>
            </a:r>
            <a:endParaRPr lang="es-ES" dirty="0" smtClean="0"/>
          </a:p>
          <a:p>
            <a:r>
              <a:rPr lang="es-ES" dirty="0" smtClean="0"/>
              <a:t>Diseñar </a:t>
            </a:r>
            <a:r>
              <a:rPr lang="es-ES" dirty="0"/>
              <a:t>en el navegador puede hacer el trabajo mucho más fácil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5893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Diseñando en el navegador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Como </a:t>
            </a:r>
            <a:r>
              <a:rPr lang="es-ES" dirty="0"/>
              <a:t>podríamos esperar, esto requiere que poseamos algunas habilidades de </a:t>
            </a:r>
            <a:r>
              <a:rPr lang="es-ES" b="1" dirty="0"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desarrollo </a:t>
            </a:r>
            <a:r>
              <a:rPr lang="es-ES" b="1" dirty="0" err="1"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frontend</a:t>
            </a:r>
            <a:r>
              <a:rPr lang="es-ES" b="1" dirty="0"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.</a:t>
            </a:r>
            <a:endParaRPr lang="es-ES" dirty="0"/>
          </a:p>
          <a:p>
            <a:r>
              <a:rPr lang="es-ES" dirty="0"/>
              <a:t>Sin embargo, esta situación está cambiando. </a:t>
            </a:r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están desarrollando aplicaciones como </a:t>
            </a:r>
            <a:r>
              <a:rPr lang="es-ES" dirty="0" err="1"/>
              <a:t>Macaw</a:t>
            </a:r>
            <a:r>
              <a:rPr lang="es-ES" dirty="0"/>
              <a:t> (</a:t>
            </a:r>
            <a:r>
              <a:rPr lang="es-ES" u="sng" dirty="0">
                <a:hlinkClick r:id="rId2"/>
              </a:rPr>
              <a:t>http://macaw.co/</a:t>
            </a:r>
            <a:r>
              <a:rPr lang="es-ES" dirty="0"/>
              <a:t>) para ayudar a los diseñadores con una solución más WYSIWYG.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590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Técnicas de diseño visual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He </a:t>
            </a:r>
            <a:r>
              <a:rPr lang="es-ES" dirty="0"/>
              <a:t>tocado muy ligeramente el aspecto del diseño visual. </a:t>
            </a:r>
            <a:endParaRPr lang="es-ES" dirty="0" smtClean="0"/>
          </a:p>
          <a:p>
            <a:r>
              <a:rPr lang="es-ES" dirty="0" smtClean="0"/>
              <a:t>Aunque </a:t>
            </a:r>
            <a:r>
              <a:rPr lang="es-ES" dirty="0"/>
              <a:t>está muy relacionado con el diseño UX, en realidad </a:t>
            </a:r>
            <a:r>
              <a:rPr lang="es-ES" sz="3900" b="1" dirty="0">
                <a:solidFill>
                  <a:srgbClr val="FF000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es una disciplina única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Sin </a:t>
            </a:r>
            <a:r>
              <a:rPr lang="es-ES" dirty="0"/>
              <a:t>embargo, hay un par de técnicas que podríamos considerar usar o, al menos, debemos tener en cuenta.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1682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Diseñando en el navegador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Esta </a:t>
            </a:r>
            <a:r>
              <a:rPr lang="es-ES" dirty="0"/>
              <a:t>metodología está creciendo en popularidad, pero no es una panacea para cada proyecto.</a:t>
            </a:r>
          </a:p>
          <a:p>
            <a:r>
              <a:rPr lang="es-ES" dirty="0"/>
              <a:t>Todavía puede ser más fácil explorar nuestro estilo inicial en </a:t>
            </a:r>
            <a:r>
              <a:rPr lang="es-ES" dirty="0" err="1"/>
              <a:t>Photoshop</a:t>
            </a:r>
            <a:r>
              <a:rPr lang="es-ES" dirty="0"/>
              <a:t> u otras aplicaciones de edición gráfica. </a:t>
            </a:r>
            <a:endParaRPr lang="es-ES" dirty="0" smtClean="0"/>
          </a:p>
          <a:p>
            <a:r>
              <a:rPr lang="es-ES" dirty="0" smtClean="0"/>
              <a:t>A </a:t>
            </a:r>
            <a:r>
              <a:rPr lang="es-ES" dirty="0"/>
              <a:t>menudo, un cliente querrá ver ejemplos de varias direcciones visuales diferentes antes de comprometerse con una.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3054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Diseñando en el navegador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Probablemente </a:t>
            </a:r>
            <a:r>
              <a:rPr lang="es-ES" dirty="0"/>
              <a:t>sería excesivo generar una versión HTML de cada uno. </a:t>
            </a:r>
            <a:endParaRPr lang="es-ES" dirty="0" smtClean="0"/>
          </a:p>
          <a:p>
            <a:r>
              <a:rPr lang="es-ES" dirty="0" smtClean="0"/>
              <a:t>Sin </a:t>
            </a:r>
            <a:r>
              <a:rPr lang="es-ES" dirty="0"/>
              <a:t>embargo, una vez que se establece nuestro estilo, el diseño en el navegador puede acelerar drásticamente nuestro proceso de diseño y desarrollo.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2597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Diseñando en el navegador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Tendremos </a:t>
            </a:r>
            <a:r>
              <a:rPr lang="es-ES" dirty="0"/>
              <a:t>que considerar detenidamente cuándo es apropiada esta técnica. </a:t>
            </a:r>
            <a:endParaRPr lang="es-ES" dirty="0" smtClean="0"/>
          </a:p>
          <a:p>
            <a:r>
              <a:rPr lang="es-ES" dirty="0" smtClean="0"/>
              <a:t>Puede </a:t>
            </a:r>
            <a:r>
              <a:rPr lang="es-ES" dirty="0"/>
              <a:t>requerir la adición de algunas habilidades más técnicas a nuestra bolsa de trucos, pero sus ventajas son significativas.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5719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50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414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43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 err="1" smtClean="0"/>
              <a:t>Moodboards</a:t>
            </a:r>
            <a:r>
              <a:rPr lang="es-ES" sz="3200" b="1" dirty="0" smtClean="0"/>
              <a:t> (Paneles de inspiración )…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Si </a:t>
            </a:r>
            <a:r>
              <a:rPr lang="es-ES" dirty="0"/>
              <a:t>alguna vez trabajó con un cliente y le hizo intentar explicar verbalmente el estilo visual que desea para su producto, es probable que sepa lo difícil que puede ser entenderlo. </a:t>
            </a:r>
            <a:endParaRPr lang="es-ES" dirty="0" smtClean="0"/>
          </a:p>
          <a:p>
            <a:r>
              <a:rPr lang="es-ES" dirty="0" smtClean="0"/>
              <a:t>Una </a:t>
            </a:r>
            <a:r>
              <a:rPr lang="es-ES" dirty="0"/>
              <a:t>vez hice que un cliente explicara el estilo que buscaban con la siguiente oración</a:t>
            </a:r>
            <a:r>
              <a:rPr lang="es-ES" b="1" i="1" dirty="0"/>
              <a:t>: "Quiero que sea como Van Gogh conoce a Andy </a:t>
            </a:r>
            <a:r>
              <a:rPr lang="es-ES" b="1" i="1" dirty="0" err="1"/>
              <a:t>Warhol</a:t>
            </a:r>
            <a:r>
              <a:rPr lang="es-ES" b="1" i="1" dirty="0"/>
              <a:t>, pero ya sabes, como moderno y fresco".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smtClean="0"/>
              <a:t>Claramente</a:t>
            </a:r>
            <a:r>
              <a:rPr lang="es-ES" dirty="0"/>
              <a:t>, este cliente tenía una idea específica en mente, pero su intento de traducir eso en palabras no me ayudó a explicarme en lo más mínimo. 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276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 err="1" smtClean="0"/>
              <a:t>Moodboards</a:t>
            </a:r>
            <a:r>
              <a:rPr lang="es-ES" sz="3200" b="1" dirty="0" smtClean="0"/>
              <a:t> (Paneles de inspiración)…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En </a:t>
            </a:r>
            <a:r>
              <a:rPr lang="es-ES" dirty="0"/>
              <a:t>todo caso, estaba más confundido que edificado por su explicación.</a:t>
            </a:r>
          </a:p>
          <a:p>
            <a:r>
              <a:rPr lang="es-ES" dirty="0"/>
              <a:t>Durante muchos años, los diseñadores de interiores y gráficos han utilizado tableros de humor, o "paneles de inspiración", para </a:t>
            </a:r>
            <a:r>
              <a:rPr lang="es-ES" sz="40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ayudar a sus intentos de capturar y comunicar rápidamente la esencia o el estado de ánimo de un estilo en particular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técnica consiste en hacer una colección o collage de objetos que representen la dirección en la que nos gustaría que entrara nuestro diseño visual.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2481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 err="1" smtClean="0"/>
              <a:t>Moodboards</a:t>
            </a:r>
            <a:r>
              <a:rPr lang="es-ES" sz="3200" b="1" dirty="0" smtClean="0"/>
              <a:t> (Paneles de inspiración)…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Estos </a:t>
            </a:r>
            <a:r>
              <a:rPr lang="es-ES" dirty="0"/>
              <a:t>objetos generalmente están pegados a una cartulina o en un cuaderno grande.</a:t>
            </a:r>
          </a:p>
          <a:p>
            <a:r>
              <a:rPr lang="es-ES" dirty="0"/>
              <a:t>Los objetos más comunes agregados son recortes de revistas que tienen una determinada calidad o tema compartido. 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625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 err="1" smtClean="0"/>
              <a:t>Moodboards</a:t>
            </a:r>
            <a:r>
              <a:rPr lang="es-ES" sz="3200" b="1" dirty="0" smtClean="0"/>
              <a:t> (Paneles de inspiración)…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Pero </a:t>
            </a:r>
            <a:r>
              <a:rPr lang="es-ES" dirty="0"/>
              <a:t>puede ser cualquier cosa, desde una paleta de colores específica, grosor de línea, actitud, expresión facial, fuente o elemento icónico. </a:t>
            </a:r>
            <a:endParaRPr lang="es-ES" dirty="0" smtClean="0"/>
          </a:p>
          <a:p>
            <a:r>
              <a:rPr lang="es-ES" dirty="0" smtClean="0"/>
              <a:t>También </a:t>
            </a:r>
            <a:r>
              <a:rPr lang="es-ES" dirty="0"/>
              <a:t>he visto cosas como botones, talones de boletos, sogas, pedazos de pintura, rocas, hojas y palos pegados a tablas. 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6002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1557</Words>
  <Application>Microsoft Office PowerPoint</Application>
  <PresentationFormat>Presentación en pantalla (16:9)</PresentationFormat>
  <Paragraphs>103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Tema de Office</vt:lpstr>
      <vt:lpstr>Presentación de PowerPoint</vt:lpstr>
      <vt:lpstr>Presentación de PowerPoint</vt:lpstr>
      <vt:lpstr>Técnicas de diseño visual …</vt:lpstr>
      <vt:lpstr>Presentación de PowerPoint</vt:lpstr>
      <vt:lpstr>Presentación de PowerPoint</vt:lpstr>
      <vt:lpstr>Moodboards (Paneles de inspiración )…</vt:lpstr>
      <vt:lpstr>Moodboards (Paneles de inspiración)…</vt:lpstr>
      <vt:lpstr>Moodboards (Paneles de inspiración)…</vt:lpstr>
      <vt:lpstr>Moodboards (Paneles de inspiración)…</vt:lpstr>
      <vt:lpstr>Moodboards (Paneles de inspiración)…</vt:lpstr>
      <vt:lpstr>Presentación de PowerPoint</vt:lpstr>
      <vt:lpstr>Moodboards (Paneles de inspiración)…</vt:lpstr>
      <vt:lpstr>Moodboards (Paneles de inspiración)</vt:lpstr>
      <vt:lpstr>Cuadro de mando de diseño (scoreboard) …</vt:lpstr>
      <vt:lpstr>Cuadro de mando de diseño (scoreboard) …</vt:lpstr>
      <vt:lpstr>Cuadro de mando de diseño (scoreboard) …</vt:lpstr>
      <vt:lpstr>Cuadro de mando de diseño (scoreboard) …</vt:lpstr>
      <vt:lpstr>Cuadro de mando de diseño (scoreboard) …</vt:lpstr>
      <vt:lpstr>Cuadro de mando de diseño (scoreboard) …</vt:lpstr>
      <vt:lpstr>Presentación de PowerPoint</vt:lpstr>
      <vt:lpstr>Cuadro de mando de diseño (scoreboard) …</vt:lpstr>
      <vt:lpstr>Cuadro de mando de diseño (scoreboard) …</vt:lpstr>
      <vt:lpstr>Cuadro de mando de diseño (scoreboard) …</vt:lpstr>
      <vt:lpstr>Cuadro de mando de diseño (scoreboard) …</vt:lpstr>
      <vt:lpstr>Cuadro de mando de diseño (scoreboard)</vt:lpstr>
      <vt:lpstr>Diseñando en el navegador …</vt:lpstr>
      <vt:lpstr>Diseñando en el navegador …</vt:lpstr>
      <vt:lpstr>Diseñando en el navegador …</vt:lpstr>
      <vt:lpstr>Diseñando en el navegador …</vt:lpstr>
      <vt:lpstr>Diseñando en el navegador …</vt:lpstr>
      <vt:lpstr>Diseñando en el navegador …</vt:lpstr>
      <vt:lpstr>Diseñando en el navegador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8</cp:revision>
  <dcterms:created xsi:type="dcterms:W3CDTF">2020-05-22T00:11:57Z</dcterms:created>
  <dcterms:modified xsi:type="dcterms:W3CDTF">2020-05-22T00:47:38Z</dcterms:modified>
</cp:coreProperties>
</file>