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1" r:id="rId9"/>
    <p:sldId id="263" r:id="rId10"/>
    <p:sldId id="264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96" y="-4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84603-D1CD-4A2F-AD93-451926B3B6B6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B669-5C1D-4260-81A2-DA2419A03E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9238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te.plus/las-combinaciones-color-segun-itte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>
                <a:hlinkClick r:id="rId3"/>
              </a:rPr>
              <a:t>https://arte.plus/las-combinaciones-color-segun-itten/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B669-5C1D-4260-81A2-DA2419A03EEB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8196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20C0-CEB6-4699-965A-EC7B09D667A9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10BD-CD0F-49ED-8D9A-5F795BB168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919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20C0-CEB6-4699-965A-EC7B09D667A9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10BD-CD0F-49ED-8D9A-5F795BB168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570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20C0-CEB6-4699-965A-EC7B09D667A9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10BD-CD0F-49ED-8D9A-5F795BB168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108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20C0-CEB6-4699-965A-EC7B09D667A9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10BD-CD0F-49ED-8D9A-5F795BB168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325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20C0-CEB6-4699-965A-EC7B09D667A9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10BD-CD0F-49ED-8D9A-5F795BB168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917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20C0-CEB6-4699-965A-EC7B09D667A9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10BD-CD0F-49ED-8D9A-5F795BB168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969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20C0-CEB6-4699-965A-EC7B09D667A9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10BD-CD0F-49ED-8D9A-5F795BB168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392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20C0-CEB6-4699-965A-EC7B09D667A9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10BD-CD0F-49ED-8D9A-5F795BB168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723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20C0-CEB6-4699-965A-EC7B09D667A9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10BD-CD0F-49ED-8D9A-5F795BB168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43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20C0-CEB6-4699-965A-EC7B09D667A9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10BD-CD0F-49ED-8D9A-5F795BB168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608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20C0-CEB6-4699-965A-EC7B09D667A9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10BD-CD0F-49ED-8D9A-5F795BB168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882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420C0-CEB6-4699-965A-EC7B09D667A9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610BD-CD0F-49ED-8D9A-5F795BB168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577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s.wikipedia.org/wiki/Escuela_de_la_Bauha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529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Autofit/>
          </a:bodyPr>
          <a:lstStyle/>
          <a:p>
            <a:r>
              <a:rPr lang="es-ES" sz="3200" cap="all" dirty="0"/>
              <a:t>LAS COMBINACIONES DE COLOR SEGÚN </a:t>
            </a:r>
            <a:r>
              <a:rPr lang="es-ES" sz="3200" cap="all" dirty="0" smtClean="0"/>
              <a:t>ITTEN …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Autofit/>
          </a:bodyPr>
          <a:lstStyle/>
          <a:p>
            <a:r>
              <a:rPr lang="es-ES" sz="2800" dirty="0" smtClean="0"/>
              <a:t>Exploró </a:t>
            </a:r>
            <a:r>
              <a:rPr lang="es-ES" sz="2800" dirty="0"/>
              <a:t>la percepción de los colores y su efecto en las personas, realizando estudios innovadores sobre la psicología del color. Todas sus conclusiones se recogen en su libro </a:t>
            </a:r>
            <a:r>
              <a:rPr lang="es-ES" sz="2800" i="1" dirty="0"/>
              <a:t>El arte del color.</a:t>
            </a:r>
            <a:endParaRPr lang="es-ES" sz="2800" dirty="0"/>
          </a:p>
          <a:p>
            <a:r>
              <a:rPr lang="es-ES" sz="2800" dirty="0"/>
              <a:t>Antes de comentar sus siete tipos de contrastes, debemos estudiar sus esquemas de organización del color para comprenderlos mejor. </a:t>
            </a:r>
            <a:endParaRPr lang="es-ES" sz="2800" dirty="0" smtClean="0"/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45269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Autofit/>
          </a:bodyPr>
          <a:lstStyle/>
          <a:p>
            <a:r>
              <a:rPr lang="es-ES" sz="3200" cap="all" dirty="0"/>
              <a:t>LAS COMBINACIONES DE COLOR SEGÚN </a:t>
            </a:r>
            <a:r>
              <a:rPr lang="es-ES" sz="3200" cap="all" dirty="0" smtClean="0"/>
              <a:t>ITTEN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371599"/>
          </a:xfr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Autofit/>
          </a:bodyPr>
          <a:lstStyle/>
          <a:p>
            <a:r>
              <a:rPr lang="es-ES" sz="2000" dirty="0" smtClean="0"/>
              <a:t>Se </a:t>
            </a:r>
            <a:r>
              <a:rPr lang="es-ES" sz="2000" dirty="0"/>
              <a:t>basan en el </a:t>
            </a:r>
            <a:r>
              <a:rPr lang="es-ES" sz="2000" b="1" dirty="0"/>
              <a:t>círculo cromático</a:t>
            </a:r>
            <a:r>
              <a:rPr lang="es-ES" sz="2000" dirty="0"/>
              <a:t>,  una forma de organizar los colores del espectro visible en un círculo, según un orden correlativo: rojo, naranja, amarillo, verde, azul ultramar y violeta.</a:t>
            </a:r>
          </a:p>
          <a:p>
            <a:endParaRPr lang="es-ES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970414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549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b="1" cap="all" dirty="0" smtClean="0"/>
              <a:t>TEORÍA DEL COLOR DE JOHANNES ITTEN …</a:t>
            </a:r>
            <a:endParaRPr lang="es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Itten</a:t>
            </a:r>
            <a:r>
              <a:rPr lang="es-ES" dirty="0" smtClean="0"/>
              <a:t> </a:t>
            </a:r>
            <a:r>
              <a:rPr lang="es-ES" dirty="0"/>
              <a:t>realizó dos esquemas de organización de los colores a partir del círculo cromático: </a:t>
            </a:r>
            <a:endParaRPr lang="es-ES" dirty="0" smtClean="0"/>
          </a:p>
          <a:p>
            <a:pPr lvl="1"/>
            <a:r>
              <a:rPr lang="es-ES" dirty="0" smtClean="0"/>
              <a:t>la</a:t>
            </a:r>
            <a:r>
              <a:rPr lang="es-ES" dirty="0"/>
              <a:t> </a:t>
            </a:r>
            <a:r>
              <a:rPr lang="es-ES" i="1" dirty="0"/>
              <a:t>rueda de color</a:t>
            </a:r>
            <a:r>
              <a:rPr lang="es-ES" dirty="0"/>
              <a:t> y </a:t>
            </a:r>
            <a:endParaRPr lang="es-ES" dirty="0" smtClean="0"/>
          </a:p>
          <a:p>
            <a:pPr lvl="1"/>
            <a:r>
              <a:rPr lang="es-ES" dirty="0" smtClean="0"/>
              <a:t>la</a:t>
            </a:r>
            <a:r>
              <a:rPr lang="es-ES" dirty="0"/>
              <a:t> </a:t>
            </a:r>
            <a:r>
              <a:rPr lang="es-ES" i="1" dirty="0"/>
              <a:t>estrella de color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992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ES" sz="3600" b="1" cap="all" dirty="0" smtClean="0"/>
              <a:t>Rueda de color…</a:t>
            </a:r>
            <a:endParaRPr lang="es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ES" dirty="0" smtClean="0"/>
              <a:t>Es </a:t>
            </a:r>
            <a:r>
              <a:rPr lang="es-ES" dirty="0"/>
              <a:t>una construcción de </a:t>
            </a:r>
            <a:r>
              <a:rPr lang="es-ES" b="1" dirty="0">
                <a:effectLst>
                  <a:glow rad="101600">
                    <a:srgbClr val="FFFF00">
                      <a:alpha val="60000"/>
                    </a:srgbClr>
                  </a:glow>
                </a:effectLst>
              </a:rPr>
              <a:t>doce colores </a:t>
            </a:r>
            <a:r>
              <a:rPr lang="es-ES" dirty="0"/>
              <a:t>basado en el círculo cromático. </a:t>
            </a:r>
            <a:endParaRPr lang="es-ES" dirty="0" smtClean="0"/>
          </a:p>
          <a:p>
            <a:r>
              <a:rPr lang="es-ES" dirty="0" smtClean="0"/>
              <a:t>Para </a:t>
            </a:r>
            <a:r>
              <a:rPr lang="es-ES" dirty="0"/>
              <a:t>crear esta rueda se parte de un triángulo con los tres colores primarios: rojo, amarillo y azul, colocados sobre un fondo gris neutro. 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245" y="3723878"/>
            <a:ext cx="852686" cy="852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35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ES" sz="3600" b="1" cap="all" dirty="0" smtClean="0"/>
              <a:t>Rueda de color…</a:t>
            </a:r>
            <a:endParaRPr lang="es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ES" dirty="0" smtClean="0"/>
              <a:t>Alrededor </a:t>
            </a:r>
            <a:r>
              <a:rPr lang="es-ES" dirty="0"/>
              <a:t>de estos colores se ponen los colores secundarios, que son la mezcla de los colores primarios</a:t>
            </a:r>
            <a:r>
              <a:rPr lang="es-ES" dirty="0" smtClean="0"/>
              <a:t>:</a:t>
            </a:r>
          </a:p>
          <a:p>
            <a:pPr lvl="1"/>
            <a:r>
              <a:rPr lang="es-ES" dirty="0"/>
              <a:t>Amarillo + rojo = naranja</a:t>
            </a:r>
          </a:p>
          <a:p>
            <a:pPr lvl="1"/>
            <a:r>
              <a:rPr lang="es-ES" dirty="0"/>
              <a:t>Amarillo + azul = verde</a:t>
            </a:r>
          </a:p>
          <a:p>
            <a:pPr lvl="1"/>
            <a:r>
              <a:rPr lang="es-ES" dirty="0"/>
              <a:t>Rojo + azul = violeta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283718"/>
            <a:ext cx="2016224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81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ES" sz="3600" b="1" cap="all" dirty="0" smtClean="0"/>
              <a:t>Rueda de color…</a:t>
            </a:r>
            <a:endParaRPr lang="es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667743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ES" dirty="0"/>
              <a:t>Se traza un anillo concéntrico alrededor del primero y se dividen en doce zonas iguales. </a:t>
            </a:r>
            <a:endParaRPr lang="es-ES" dirty="0" smtClean="0"/>
          </a:p>
          <a:p>
            <a:r>
              <a:rPr lang="es-ES" dirty="0" smtClean="0"/>
              <a:t>En </a:t>
            </a:r>
            <a:r>
              <a:rPr lang="es-ES" dirty="0"/>
              <a:t>éste se colocan los colores primarios y los secundarios, dejando un espacio entre cada uno de ellos. </a:t>
            </a:r>
            <a:endParaRPr lang="es-E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353" y="3435846"/>
            <a:ext cx="1530583" cy="1525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39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ES" sz="3600" b="1" cap="all" dirty="0" smtClean="0"/>
              <a:t>Rueda de color</a:t>
            </a:r>
            <a:endParaRPr lang="es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Entonces </a:t>
            </a:r>
            <a:r>
              <a:rPr lang="es-ES" dirty="0"/>
              <a:t>se forman los colores terciarios como resultado de la mezcla de los primarios y secundarios: </a:t>
            </a:r>
            <a:endParaRPr lang="es-ES" dirty="0" smtClean="0"/>
          </a:p>
          <a:p>
            <a:pPr lvl="2"/>
            <a:r>
              <a:rPr lang="es-ES" dirty="0" smtClean="0"/>
              <a:t>Amarillo </a:t>
            </a:r>
            <a:r>
              <a:rPr lang="es-ES" dirty="0"/>
              <a:t>y anaranjado, </a:t>
            </a:r>
            <a:endParaRPr lang="es-ES" dirty="0" smtClean="0"/>
          </a:p>
          <a:p>
            <a:pPr lvl="2"/>
            <a:r>
              <a:rPr lang="es-ES" dirty="0" smtClean="0"/>
              <a:t>Rojo </a:t>
            </a:r>
            <a:r>
              <a:rPr lang="es-ES" dirty="0"/>
              <a:t>y anaranjado, </a:t>
            </a:r>
            <a:endParaRPr lang="es-ES" dirty="0" smtClean="0"/>
          </a:p>
          <a:p>
            <a:pPr lvl="2"/>
            <a:r>
              <a:rPr lang="es-ES" dirty="0" smtClean="0"/>
              <a:t>Rojo </a:t>
            </a:r>
            <a:r>
              <a:rPr lang="es-ES" dirty="0"/>
              <a:t>y violeta, </a:t>
            </a:r>
            <a:endParaRPr lang="es-ES" dirty="0" smtClean="0"/>
          </a:p>
          <a:p>
            <a:pPr lvl="2"/>
            <a:r>
              <a:rPr lang="es-ES" dirty="0" smtClean="0"/>
              <a:t>Azul </a:t>
            </a:r>
            <a:r>
              <a:rPr lang="es-ES" dirty="0"/>
              <a:t>y violeta, </a:t>
            </a:r>
            <a:endParaRPr lang="es-ES" dirty="0" smtClean="0"/>
          </a:p>
          <a:p>
            <a:pPr lvl="2"/>
            <a:r>
              <a:rPr lang="es-ES" dirty="0" smtClean="0"/>
              <a:t>Azul </a:t>
            </a:r>
            <a:r>
              <a:rPr lang="es-ES" dirty="0"/>
              <a:t>y verde, </a:t>
            </a:r>
            <a:endParaRPr lang="es-ES" dirty="0" smtClean="0"/>
          </a:p>
          <a:p>
            <a:pPr lvl="2"/>
            <a:r>
              <a:rPr lang="es-ES" dirty="0" smtClean="0"/>
              <a:t>Amarillo </a:t>
            </a:r>
            <a:r>
              <a:rPr lang="es-ES" dirty="0"/>
              <a:t>y verde.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995685"/>
            <a:ext cx="2475185" cy="2464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16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cap="all" dirty="0" smtClean="0"/>
              <a:t>SIETE CONTRASTES DE COLOR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Se </a:t>
            </a:r>
            <a:r>
              <a:rPr lang="es-ES" b="1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conoce como contraste de color a la diferencia en las características de dos o más colores que interactúan en un diseño afectando al modo en que se perciben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93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cap="all" dirty="0" smtClean="0"/>
              <a:t>SIETE CONTRASTES DE COLOR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err="1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Itten</a:t>
            </a:r>
            <a:r>
              <a:rPr lang="es-ES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s-ES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identificó siete contrastes distintos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saturación</a:t>
            </a:r>
            <a:r>
              <a:rPr lang="es-ES" dirty="0"/>
              <a:t>, </a:t>
            </a:r>
            <a:endParaRPr lang="es-ES" dirty="0" smtClean="0"/>
          </a:p>
          <a:p>
            <a:pPr lvl="1"/>
            <a:r>
              <a:rPr lang="es-ES" dirty="0" smtClean="0"/>
              <a:t>luminosidad</a:t>
            </a:r>
            <a:r>
              <a:rPr lang="es-ES" dirty="0"/>
              <a:t>, </a:t>
            </a:r>
            <a:endParaRPr lang="es-ES" dirty="0" smtClean="0"/>
          </a:p>
          <a:p>
            <a:pPr lvl="1"/>
            <a:r>
              <a:rPr lang="es-ES" dirty="0" smtClean="0"/>
              <a:t>temperatura</a:t>
            </a:r>
            <a:r>
              <a:rPr lang="es-ES" dirty="0"/>
              <a:t>, </a:t>
            </a:r>
            <a:endParaRPr lang="es-ES" dirty="0" smtClean="0"/>
          </a:p>
          <a:p>
            <a:pPr lvl="1"/>
            <a:r>
              <a:rPr lang="es-ES" dirty="0" smtClean="0"/>
              <a:t>posición </a:t>
            </a:r>
            <a:r>
              <a:rPr lang="es-ES" dirty="0"/>
              <a:t>en el círculo cromático, </a:t>
            </a:r>
            <a:endParaRPr lang="es-ES" dirty="0" smtClean="0"/>
          </a:p>
          <a:p>
            <a:pPr lvl="1"/>
            <a:r>
              <a:rPr lang="es-ES" dirty="0" smtClean="0"/>
              <a:t>simultaneidad</a:t>
            </a:r>
            <a:r>
              <a:rPr lang="es-ES" dirty="0"/>
              <a:t>, </a:t>
            </a:r>
            <a:endParaRPr lang="es-ES" dirty="0" smtClean="0"/>
          </a:p>
          <a:p>
            <a:pPr lvl="1"/>
            <a:r>
              <a:rPr lang="es-ES" dirty="0" smtClean="0"/>
              <a:t>calidad </a:t>
            </a:r>
            <a:r>
              <a:rPr lang="es-ES" dirty="0"/>
              <a:t>y </a:t>
            </a:r>
            <a:endParaRPr lang="es-ES" dirty="0" smtClean="0"/>
          </a:p>
          <a:p>
            <a:pPr lvl="1"/>
            <a:r>
              <a:rPr lang="es-ES" dirty="0" smtClean="0"/>
              <a:t>cantidad </a:t>
            </a:r>
            <a:r>
              <a:rPr lang="es-ES" dirty="0"/>
              <a:t>del color.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401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cap="all" dirty="0" smtClean="0"/>
              <a:t>1. CONTRASTE DE COLOR PURO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Cuando </a:t>
            </a:r>
            <a:r>
              <a:rPr lang="es-ES" dirty="0"/>
              <a:t>se yuxtaponen colores con saturación del color 100% se produce un alto contraste visual. </a:t>
            </a:r>
            <a:endParaRPr lang="es-ES" dirty="0" smtClean="0"/>
          </a:p>
          <a:p>
            <a:r>
              <a:rPr lang="es-ES" dirty="0" smtClean="0"/>
              <a:t>Cuanto </a:t>
            </a:r>
            <a:r>
              <a:rPr lang="es-ES" dirty="0"/>
              <a:t>más alejados estén en el círculo cromático, más intenso es el contraste. 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987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s-PE" dirty="0" smtClean="0"/>
              <a:t>Colores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s-PE" dirty="0" smtClean="0"/>
              <a:t>Combinación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732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cap="all" dirty="0" smtClean="0"/>
              <a:t>1. CONTRASTE DE COLOR PURO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La </a:t>
            </a:r>
            <a:r>
              <a:rPr lang="es-ES" dirty="0"/>
              <a:t>fuerza de expresión del contraste del color puro va disminuyendo a medida que los colores empleados se van alejando de los tres colores primarios. </a:t>
            </a:r>
            <a:endParaRPr lang="es-ES" dirty="0" smtClean="0"/>
          </a:p>
          <a:p>
            <a:r>
              <a:rPr lang="es-ES" dirty="0" smtClean="0"/>
              <a:t>Así </a:t>
            </a:r>
            <a:r>
              <a:rPr lang="es-ES" dirty="0"/>
              <a:t>pues, el contraste tendrá un efecto enérgico, ruidoso cuando utilicemos los colores primarios, mientras que se irá atenuando cuanto más nos alejemos de estos.</a:t>
            </a:r>
          </a:p>
          <a:p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011910"/>
            <a:ext cx="1907679" cy="898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119921"/>
            <a:ext cx="682093" cy="682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28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cap="all" dirty="0" smtClean="0"/>
              <a:t>2. CONTRASTE CLARO-OSCURO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Yuxtaposición </a:t>
            </a:r>
            <a:r>
              <a:rPr lang="es-ES" dirty="0"/>
              <a:t>de dos colores con diferente luminosidad o valor tonal. </a:t>
            </a:r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/>
              <a:t>contraste aumenta cuanto mayor sea la diferencia de luminosidad.</a:t>
            </a:r>
          </a:p>
          <a:p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888" y="3507854"/>
            <a:ext cx="27717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639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800" b="1" cap="all" dirty="0" smtClean="0"/>
              <a:t>3.CONTRASTE DE COLOR CÁLIDO Y COLOR FRÍO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La </a:t>
            </a:r>
            <a:r>
              <a:rPr lang="es-ES" dirty="0"/>
              <a:t>diferencia de temperatura de cada color aumenta el contraste visual entre ambos. </a:t>
            </a:r>
            <a:endParaRPr lang="es-ES" dirty="0" smtClean="0"/>
          </a:p>
          <a:p>
            <a:r>
              <a:rPr lang="es-ES" dirty="0" smtClean="0"/>
              <a:t>Esta </a:t>
            </a:r>
            <a:r>
              <a:rPr lang="es-ES" dirty="0"/>
              <a:t>interacción provoca que un color cálido rodeado de colores fríos se perciba aún más cálido, mientras que si está rodeado por colores cálidos se percibirá más frío. </a:t>
            </a:r>
            <a:endParaRPr lang="es-ES" dirty="0" smtClean="0"/>
          </a:p>
          <a:p>
            <a:r>
              <a:rPr lang="es-ES" dirty="0" smtClean="0"/>
              <a:t>Lo </a:t>
            </a:r>
            <a:r>
              <a:rPr lang="es-ES" dirty="0"/>
              <a:t>mismo sucede a la inversa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988402"/>
            <a:ext cx="2051695" cy="958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716" y="4145995"/>
            <a:ext cx="643679" cy="643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94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b="1" cap="all" dirty="0" smtClean="0"/>
              <a:t>4. CONTRASTE DE LOS COMPLEMENTARIOS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</a:t>
            </a:r>
            <a:r>
              <a:rPr lang="es-ES" dirty="0"/>
              <a:t>el contraste que crean dos colores opuestos en el círculo cromático, es decir, complementarios. </a:t>
            </a:r>
            <a:endParaRPr lang="es-ES" dirty="0" smtClean="0"/>
          </a:p>
          <a:p>
            <a:r>
              <a:rPr lang="es-ES" dirty="0" smtClean="0"/>
              <a:t>Si </a:t>
            </a:r>
            <a:r>
              <a:rPr lang="es-ES" dirty="0"/>
              <a:t>estos colores son saturados el contraste es máximo, salta a la vista la intensidad de la interacción.</a:t>
            </a:r>
          </a:p>
          <a:p>
            <a:endParaRPr lang="es-E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590" y="4155926"/>
            <a:ext cx="1532781" cy="738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020708"/>
            <a:ext cx="1021433" cy="101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247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cap="all" dirty="0" smtClean="0"/>
              <a:t>5. CONTRASTE SIMULTANEO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 smtClean="0"/>
              <a:t>Este </a:t>
            </a:r>
            <a:r>
              <a:rPr lang="es-ES" dirty="0"/>
              <a:t>tipo de contraste a diferencia del resto, no existe de manera física, es un proceso fisiológico en el que el órgano de la vista busca el equilibrio.  </a:t>
            </a:r>
            <a:endParaRPr lang="es-ES" dirty="0" smtClean="0"/>
          </a:p>
          <a:p>
            <a:r>
              <a:rPr lang="es-ES" dirty="0" smtClean="0"/>
              <a:t>Se </a:t>
            </a:r>
            <a:r>
              <a:rPr lang="es-ES" dirty="0"/>
              <a:t>produce “en ausencia” del complementario: cada color produce simultáneamente, su propio complementario con el fin de mantener el equilibrio. </a:t>
            </a:r>
            <a:endParaRPr lang="es-ES" dirty="0" smtClean="0"/>
          </a:p>
          <a:p>
            <a:r>
              <a:rPr lang="es-ES" dirty="0" smtClean="0"/>
              <a:t>Cuando </a:t>
            </a:r>
            <a:r>
              <a:rPr lang="es-ES" dirty="0"/>
              <a:t>tenemos un color saturado y lo colocamos sobre un gris, se genera en el color gris el tono de color complementario al saturado que tenemos. </a:t>
            </a:r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/>
              <a:t>contraste simultáneo se refiere a los cambios aparentes de tono, valor y/o intensidad que son creados por los colores adyacentes</a:t>
            </a:r>
            <a:r>
              <a:rPr lang="es-ES" dirty="0" smtClean="0"/>
              <a:t>.</a:t>
            </a:r>
            <a:r>
              <a:rPr lang="es-ES" b="1" cap="all" dirty="0"/>
              <a:t/>
            </a:r>
            <a:br>
              <a:rPr lang="es-ES" b="1" cap="all" dirty="0"/>
            </a:br>
            <a:endParaRPr lang="es-E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9902"/>
            <a:ext cx="1960637" cy="93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277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cap="all" dirty="0" smtClean="0"/>
              <a:t>6. CONTRASTE CUALITATIVO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smtClean="0"/>
              <a:t>La </a:t>
            </a:r>
            <a:r>
              <a:rPr lang="es-ES" dirty="0"/>
              <a:t>calidad del color, si es más o menos saturado, genera una percepción del color más vivo o al contrario, apagado. </a:t>
            </a:r>
            <a:endParaRPr lang="es-ES" dirty="0" smtClean="0"/>
          </a:p>
          <a:p>
            <a:r>
              <a:rPr lang="es-ES" dirty="0" smtClean="0"/>
              <a:t>En </a:t>
            </a:r>
            <a:r>
              <a:rPr lang="es-ES" dirty="0"/>
              <a:t>este contraste se yuxtaponen colores saturados y luminosos con otros colores apagados. </a:t>
            </a:r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/>
              <a:t>contraste depende de la disparidad en la intensidad cromática de los colores que interactúan.</a:t>
            </a:r>
          </a:p>
          <a:p>
            <a:endParaRPr lang="es-E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083918"/>
            <a:ext cx="1961037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993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cap="all" dirty="0" smtClean="0"/>
              <a:t>7. CONTRASTE CUANTITATIVO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739751"/>
          </a:xfrm>
        </p:spPr>
        <p:txBody>
          <a:bodyPr>
            <a:noAutofit/>
          </a:bodyPr>
          <a:lstStyle/>
          <a:p>
            <a:r>
              <a:rPr lang="es-ES" dirty="0" smtClean="0"/>
              <a:t>Se </a:t>
            </a:r>
            <a:r>
              <a:rPr lang="es-ES" dirty="0"/>
              <a:t>yuxtaponen dos colores con unas proporciones descompensadas. </a:t>
            </a:r>
            <a:endParaRPr lang="es-ES" dirty="0" smtClean="0"/>
          </a:p>
          <a:p>
            <a:r>
              <a:rPr lang="es-ES" dirty="0" smtClean="0"/>
              <a:t>Esto </a:t>
            </a:r>
            <a:r>
              <a:rPr lang="es-ES" dirty="0"/>
              <a:t>genera un importante contraste para crear efectos visuales o para alterar los demás contrastes dándoles más intensidad</a:t>
            </a:r>
            <a:r>
              <a:rPr lang="es-ES" dirty="0" smtClean="0"/>
              <a:t>.</a:t>
            </a:r>
            <a:br>
              <a:rPr lang="es-ES" dirty="0" smtClean="0"/>
            </a:br>
            <a:endParaRPr lang="es-E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992316"/>
            <a:ext cx="2080270" cy="98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78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359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s-ES" dirty="0" smtClean="0"/>
              <a:t>Esquema # 1 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type="subTitle" idx="1"/>
          </p:nvPr>
        </p:nvSpPr>
        <p:spPr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/>
          <a:p>
            <a:r>
              <a:rPr lang="es-E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Combinación </a:t>
            </a:r>
            <a:r>
              <a:rPr lang="es-E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complementaria</a:t>
            </a:r>
          </a:p>
          <a:p>
            <a:endParaRPr lang="es-E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3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/>
          <a:p>
            <a:r>
              <a:rPr lang="es-E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Combinación complementaria …</a:t>
            </a:r>
            <a:endParaRPr lang="es-E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/>
          <a:p>
            <a:r>
              <a:rPr lang="es-E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Los </a:t>
            </a:r>
            <a:r>
              <a:rPr lang="es-E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colores complementarios, adicionales o </a:t>
            </a:r>
            <a:r>
              <a:rPr lang="es-ES" dirty="0">
                <a:solidFill>
                  <a:srgbClr val="FFFF00"/>
                </a:solidFill>
              </a:rPr>
              <a:t>contrastes</a:t>
            </a:r>
            <a:r>
              <a:rPr lang="es-E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son aquellos que se ubican en los lados opuestos de la </a:t>
            </a:r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rueda de colores de </a:t>
            </a:r>
            <a:r>
              <a:rPr lang="es-E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Itten</a:t>
            </a:r>
            <a:r>
              <a:rPr lang="es-E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. </a:t>
            </a:r>
            <a:endParaRPr lang="es-E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18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/>
          <a:p>
            <a:r>
              <a:rPr lang="es-E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Combinación complementaria …</a:t>
            </a:r>
            <a:endParaRPr lang="es-E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/>
          <a:p>
            <a:r>
              <a:rPr lang="es-E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Su</a:t>
            </a:r>
            <a:r>
              <a:rPr lang="es-E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 combinación luce muy animada y llena de energía, especialmente si se combinan los colores de tonos saturados.</a:t>
            </a:r>
          </a:p>
          <a:p>
            <a:endParaRPr lang="es-E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74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50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Autofit/>
          </a:bodyPr>
          <a:lstStyle/>
          <a:p>
            <a:r>
              <a:rPr lang="es-ES" sz="3200" cap="all" dirty="0"/>
              <a:t>LAS COMBINACIONES DE COLOR SEGÚN </a:t>
            </a:r>
            <a:r>
              <a:rPr lang="es-ES" sz="3200" cap="all" dirty="0" smtClean="0"/>
              <a:t>ITTEN …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 fontScale="85000" lnSpcReduction="10000"/>
          </a:bodyPr>
          <a:lstStyle/>
          <a:p>
            <a:r>
              <a:rPr lang="es-ES" dirty="0"/>
              <a:t>A la hora de decorar nuestra casa siempre surge la duda sobre qué color es el más adecuado para las paredes, qué cuadros decorativos resaltarían más, con que textiles podría combinar… </a:t>
            </a:r>
            <a:endParaRPr lang="es-ES" dirty="0" smtClean="0"/>
          </a:p>
          <a:p>
            <a:r>
              <a:rPr lang="es-ES" dirty="0" smtClean="0"/>
              <a:t>En </a:t>
            </a:r>
            <a:r>
              <a:rPr lang="es-ES" dirty="0"/>
              <a:t>el fondo se trata de seleccionar una gama de colores o tonalidades que resulten armoniosas, de esa forma cualquier cuadro que colguemos generará un contraste interesante con la habitación.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26531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Autofit/>
          </a:bodyPr>
          <a:lstStyle/>
          <a:p>
            <a:r>
              <a:rPr lang="es-ES" sz="3200" cap="all" dirty="0"/>
              <a:t>LAS COMBINACIONES DE COLOR SEGÚN </a:t>
            </a:r>
            <a:r>
              <a:rPr lang="es-ES" sz="3200" cap="all" dirty="0" smtClean="0"/>
              <a:t>ITTEN …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 fontScale="85000" lnSpcReduction="10000"/>
          </a:bodyPr>
          <a:lstStyle/>
          <a:p>
            <a:r>
              <a:rPr lang="es-ES" dirty="0" smtClean="0"/>
              <a:t>Hoy </a:t>
            </a:r>
            <a:r>
              <a:rPr lang="es-ES" dirty="0"/>
              <a:t>vamos a introducirle en los conceptos básicos sobre el contraste de color para que pueda aventurarse a crear composiciones decorativas en su hogar llenas de estilo y potencia visual.</a:t>
            </a:r>
          </a:p>
          <a:p>
            <a:r>
              <a:rPr lang="es-ES" dirty="0"/>
              <a:t>El pintor, diseñador y profesor en la </a:t>
            </a:r>
            <a:r>
              <a:rPr lang="es-ES" u="sng" dirty="0">
                <a:hlinkClick r:id="rId4"/>
              </a:rPr>
              <a:t>Bauhaus</a:t>
            </a:r>
            <a:r>
              <a:rPr lang="es-ES" dirty="0"/>
              <a:t> </a:t>
            </a:r>
            <a:r>
              <a:rPr lang="es-ES" b="1" dirty="0"/>
              <a:t>Johannes </a:t>
            </a:r>
            <a:r>
              <a:rPr lang="es-ES" b="1" dirty="0" err="1"/>
              <a:t>Itten</a:t>
            </a:r>
            <a:r>
              <a:rPr lang="es-ES" b="1" dirty="0"/>
              <a:t> </a:t>
            </a:r>
            <a:r>
              <a:rPr lang="es-ES" dirty="0"/>
              <a:t>fue el primero en desarrollar una teoría sobre los </a:t>
            </a:r>
            <a:r>
              <a:rPr lang="es-ES" b="1" dirty="0"/>
              <a:t>tipos de contrastes posibles que se producen entre los colores</a:t>
            </a:r>
            <a:r>
              <a:rPr lang="es-ES" dirty="0"/>
              <a:t>. 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742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730</Words>
  <Application>Microsoft Office PowerPoint</Application>
  <PresentationFormat>Presentación en pantalla (16:9)</PresentationFormat>
  <Paragraphs>83</Paragraphs>
  <Slides>27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Tema de Office</vt:lpstr>
      <vt:lpstr>Presentación de PowerPoint</vt:lpstr>
      <vt:lpstr>Colores</vt:lpstr>
      <vt:lpstr>Esquema # 1 </vt:lpstr>
      <vt:lpstr>Combinación complementaria …</vt:lpstr>
      <vt:lpstr>Combinación complementaria …</vt:lpstr>
      <vt:lpstr>Presentación de PowerPoint</vt:lpstr>
      <vt:lpstr>Presentación de PowerPoint</vt:lpstr>
      <vt:lpstr>LAS COMBINACIONES DE COLOR SEGÚN ITTEN …</vt:lpstr>
      <vt:lpstr>LAS COMBINACIONES DE COLOR SEGÚN ITTEN …</vt:lpstr>
      <vt:lpstr>LAS COMBINACIONES DE COLOR SEGÚN ITTEN …</vt:lpstr>
      <vt:lpstr>LAS COMBINACIONES DE COLOR SEGÚN ITTEN</vt:lpstr>
      <vt:lpstr>TEORÍA DEL COLOR DE JOHANNES ITTEN …</vt:lpstr>
      <vt:lpstr>Rueda de color…</vt:lpstr>
      <vt:lpstr>Rueda de color…</vt:lpstr>
      <vt:lpstr>Rueda de color…</vt:lpstr>
      <vt:lpstr>Rueda de color</vt:lpstr>
      <vt:lpstr>SIETE CONTRASTES DE COLOR …</vt:lpstr>
      <vt:lpstr>SIETE CONTRASTES DE COLOR</vt:lpstr>
      <vt:lpstr>1. CONTRASTE DE COLOR PURO …</vt:lpstr>
      <vt:lpstr>1. CONTRASTE DE COLOR PURO</vt:lpstr>
      <vt:lpstr>2. CONTRASTE CLARO-OSCURO </vt:lpstr>
      <vt:lpstr>3.CONTRASTE DE COLOR CÁLIDO Y COLOR FRÍO</vt:lpstr>
      <vt:lpstr>4. CONTRASTE DE LOS COMPLEMENTARIOS</vt:lpstr>
      <vt:lpstr>5. CONTRASTE SIMULTANEO</vt:lpstr>
      <vt:lpstr>6. CONTRASTE CUALITATIVO</vt:lpstr>
      <vt:lpstr>7. CONTRASTE CUANTITATIVO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Arturo</dc:creator>
  <cp:lastModifiedBy>Arturo</cp:lastModifiedBy>
  <cp:revision>13</cp:revision>
  <dcterms:created xsi:type="dcterms:W3CDTF">2020-05-28T13:50:48Z</dcterms:created>
  <dcterms:modified xsi:type="dcterms:W3CDTF">2020-05-28T15:00:48Z</dcterms:modified>
</cp:coreProperties>
</file>