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29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4" r:id="rId34"/>
    <p:sldId id="286" r:id="rId35"/>
    <p:sldId id="287" r:id="rId36"/>
    <p:sldId id="288" r:id="rId37"/>
    <p:sldId id="289" r:id="rId38"/>
    <p:sldId id="290" r:id="rId39"/>
    <p:sldId id="291" r:id="rId4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02" y="-2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5000" b="-5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19/06/2020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m.example.com/"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18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lnSpcReduction="10000"/>
          </a:bodyPr>
          <a:lstStyle/>
          <a:p>
            <a:r>
              <a:rPr lang="es-ES" b="1" i="1" dirty="0">
                <a:solidFill>
                  <a:srgbClr val="FF0000"/>
                </a:solidFill>
                <a:effectLst>
                  <a:glow rad="63500">
                    <a:schemeClr val="accent5">
                      <a:satMod val="175000"/>
                      <a:alpha val="40000"/>
                    </a:schemeClr>
                  </a:glow>
                </a:effectLst>
              </a:rPr>
              <a:t>No fue sino hasta CSS3 que la especificación (es decir, una descripción formal y detallada de cómo se requiere que algo funcione) para las consultas de medios permitió consultas más precisas basadas en las características de los medios (dispositivo), como el ancho, la altura y la capacidad de color</a:t>
            </a:r>
            <a:r>
              <a:rPr lang="es-ES" dirty="0"/>
              <a:t>. </a:t>
            </a:r>
            <a:endParaRPr lang="es-ES" dirty="0" smtClean="0"/>
          </a:p>
        </p:txBody>
      </p:sp>
    </p:spTree>
    <p:extLst>
      <p:ext uri="{BB962C8B-B14F-4D97-AF65-F5344CB8AC3E}">
        <p14:creationId xmlns:p14="http://schemas.microsoft.com/office/powerpoint/2010/main" val="142691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92500" lnSpcReduction="10000"/>
          </a:bodyPr>
          <a:lstStyle/>
          <a:p>
            <a:r>
              <a:rPr lang="es-ES" b="1" dirty="0" smtClean="0">
                <a:solidFill>
                  <a:srgbClr val="0070C0"/>
                </a:solidFill>
                <a:effectLst>
                  <a:glow rad="63500">
                    <a:schemeClr val="accent5">
                      <a:satMod val="175000"/>
                      <a:alpha val="40000"/>
                    </a:schemeClr>
                  </a:glow>
                </a:effectLst>
              </a:rPr>
              <a:t>Las </a:t>
            </a:r>
            <a:r>
              <a:rPr lang="es-ES" b="1" dirty="0">
                <a:solidFill>
                  <a:srgbClr val="0070C0"/>
                </a:solidFill>
                <a:effectLst>
                  <a:glow rad="63500">
                    <a:schemeClr val="accent5">
                      <a:satMod val="175000"/>
                      <a:alpha val="40000"/>
                    </a:schemeClr>
                  </a:glow>
                </a:effectLst>
              </a:rPr>
              <a:t>consultas de medios no afectan el HTML (el contenido real y la estructura de la página subyacente), solo afectan los estilos que se aplican a la página mediante CSS</a:t>
            </a:r>
            <a:r>
              <a:rPr lang="es-ES" dirty="0"/>
              <a:t>. </a:t>
            </a:r>
            <a:endParaRPr lang="es-ES" dirty="0" smtClean="0"/>
          </a:p>
          <a:p>
            <a:r>
              <a:rPr lang="es-ES" dirty="0" smtClean="0"/>
              <a:t>Los </a:t>
            </a:r>
            <a:r>
              <a:rPr lang="es-ES" dirty="0"/>
              <a:t>navegadores comenzaron a admitir consultas de medios CSS3 alrededor de 2009.</a:t>
            </a:r>
          </a:p>
          <a:p>
            <a:r>
              <a:rPr lang="es-ES" dirty="0"/>
              <a:t>Entonces, ¿qué hacen estas consultas de medios?</a:t>
            </a:r>
            <a:endParaRPr lang="es-ES_tradnl" dirty="0"/>
          </a:p>
        </p:txBody>
      </p:sp>
    </p:spTree>
    <p:extLst>
      <p:ext uri="{BB962C8B-B14F-4D97-AF65-F5344CB8AC3E}">
        <p14:creationId xmlns:p14="http://schemas.microsoft.com/office/powerpoint/2010/main" val="89876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a:t>Como ejemplo básico, supongamos que tenemos un sitio web con dos secciones separadas de contenido. </a:t>
            </a:r>
            <a:endParaRPr lang="es-ES" dirty="0" smtClean="0"/>
          </a:p>
          <a:p>
            <a:r>
              <a:rPr lang="es-ES" dirty="0" smtClean="0"/>
              <a:t>Podríamos </a:t>
            </a:r>
            <a:r>
              <a:rPr lang="es-ES" dirty="0"/>
              <a:t>crear un diseño de una sola columna que se ajuste bien a los teléfonos inteligentes, mostrando las dos secciones apiladas verticalmente. </a:t>
            </a:r>
            <a:endParaRPr lang="es-ES" dirty="0" smtClean="0"/>
          </a:p>
          <a:p>
            <a:r>
              <a:rPr lang="es-ES" dirty="0" smtClean="0"/>
              <a:t>En </a:t>
            </a:r>
            <a:r>
              <a:rPr lang="es-ES" dirty="0"/>
              <a:t>pantallas más amplias, es posible que deseemos mostrar las dos secciones de contenido como dos columnas separadas, una al lado de la otra</a:t>
            </a:r>
            <a:r>
              <a:rPr lang="es-ES" dirty="0" smtClean="0"/>
              <a:t>.</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95486"/>
            <a:ext cx="8448937"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lnSpcReduction="10000"/>
          </a:bodyPr>
          <a:lstStyle/>
          <a:p>
            <a:r>
              <a:rPr lang="es-ES" dirty="0" smtClean="0"/>
              <a:t>Usando </a:t>
            </a:r>
            <a:r>
              <a:rPr lang="es-ES" dirty="0"/>
              <a:t>una consulta de medios, podemos preguntarle al dispositivo qué tan ancha es su pantalla.</a:t>
            </a:r>
          </a:p>
          <a:p>
            <a:r>
              <a:rPr lang="es-ES" dirty="0"/>
              <a:t>Entonces podemos decirle que muestre el contenido en dos columnas solo si su pantalla es lo suficientemente ancha como para que las columnas se ajusten bien</a:t>
            </a:r>
            <a:r>
              <a:rPr lang="es-ES" dirty="0" smtClean="0"/>
              <a:t>.</a:t>
            </a:r>
            <a:endParaRPr lang="es-E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3" y="2139702"/>
            <a:ext cx="5119181"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0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47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4200"/>
                                        <p:tgtEl>
                                          <p:spTgt spid="2050"/>
                                        </p:tgtEl>
                                      </p:cBhvr>
                                    </p:animEffect>
                                    <p:set>
                                      <p:cBhvr>
                                        <p:cTn id="12" dur="1" fill="hold">
                                          <p:stCondLst>
                                            <p:cond delay="4199"/>
                                          </p:stCondLst>
                                        </p:cTn>
                                        <p:tgtEl>
                                          <p:spTgt spid="2050"/>
                                        </p:tgtEl>
                                        <p:attrNameLst>
                                          <p:attrName>style.visibility</p:attrName>
                                        </p:attrNameLst>
                                      </p:cBhvr>
                                      <p:to>
                                        <p:strVal val="hidden"/>
                                      </p:to>
                                    </p:set>
                                  </p:childTnLst>
                                </p:cTn>
                              </p:par>
                              <p:par>
                                <p:cTn id="13" presetID="10" presetClass="entr" presetSubtype="0" fill="hold" nodeType="withEffect">
                                  <p:stCondLst>
                                    <p:cond delay="22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8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Para </a:t>
            </a:r>
            <a:r>
              <a:rPr lang="es-ES" dirty="0"/>
              <a:t>codificar esto, simplemente comenzamos con CSS que mostrará el contenido en una columna. </a:t>
            </a:r>
            <a:endParaRPr lang="es-ES" dirty="0" smtClean="0"/>
          </a:p>
          <a:p>
            <a:r>
              <a:rPr lang="es-ES" dirty="0" smtClean="0"/>
              <a:t>Luego </a:t>
            </a:r>
            <a:r>
              <a:rPr lang="es-ES" dirty="0"/>
              <a:t>agregamos una consulta de medios CSS que pregunta si la pantalla tiene 40 </a:t>
            </a:r>
            <a:r>
              <a:rPr lang="es-ES" dirty="0" err="1"/>
              <a:t>ems</a:t>
            </a:r>
            <a:r>
              <a:rPr lang="es-ES" dirty="0"/>
              <a:t> o más (aprenderá sobre </a:t>
            </a:r>
            <a:r>
              <a:rPr lang="es-ES" dirty="0" err="1"/>
              <a:t>ems</a:t>
            </a:r>
            <a:r>
              <a:rPr lang="es-ES" dirty="0"/>
              <a:t> </a:t>
            </a:r>
            <a:r>
              <a:rPr lang="es-ES" dirty="0" smtClean="0"/>
              <a:t>más adelante; </a:t>
            </a:r>
            <a:r>
              <a:rPr lang="es-ES" dirty="0"/>
              <a:t>40 </a:t>
            </a:r>
            <a:r>
              <a:rPr lang="es-ES" dirty="0" err="1"/>
              <a:t>ems</a:t>
            </a:r>
            <a:r>
              <a:rPr lang="es-ES" dirty="0"/>
              <a:t> es un poco más angosto que el ancho de una tableta típica, pero puede especificar cualquier ancho en los medios consulta</a:t>
            </a:r>
            <a:r>
              <a:rPr lang="es-ES" dirty="0" smtClean="0"/>
              <a:t>).</a:t>
            </a:r>
            <a:endParaRPr lang="es-ES" dirty="0"/>
          </a:p>
        </p:txBody>
      </p:sp>
    </p:spTree>
    <p:extLst>
      <p:ext uri="{BB962C8B-B14F-4D97-AF65-F5344CB8AC3E}">
        <p14:creationId xmlns:p14="http://schemas.microsoft.com/office/powerpoint/2010/main" val="3461700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Dentro </a:t>
            </a:r>
            <a:r>
              <a:rPr lang="es-ES" dirty="0"/>
              <a:t>de la consulta de medios, agregamos el CSS que mostrará el contenido en dos columnas en lugar de una. </a:t>
            </a:r>
            <a:endParaRPr lang="es-ES" dirty="0" smtClean="0"/>
          </a:p>
          <a:p>
            <a:r>
              <a:rPr lang="es-ES" dirty="0" smtClean="0"/>
              <a:t>El </a:t>
            </a:r>
            <a:r>
              <a:rPr lang="es-ES" dirty="0"/>
              <a:t>navegador solo usará este CSS si la consulta de medios es verdadera (es decir, si la pantalla tiene 40 </a:t>
            </a:r>
            <a:r>
              <a:rPr lang="es-ES" dirty="0" err="1"/>
              <a:t>ems</a:t>
            </a:r>
            <a:r>
              <a:rPr lang="es-ES" dirty="0"/>
              <a:t> o más). </a:t>
            </a:r>
            <a:endParaRPr lang="es-ES" dirty="0" smtClean="0"/>
          </a:p>
          <a:p>
            <a:r>
              <a:rPr lang="es-ES" dirty="0" smtClean="0"/>
              <a:t>Si </a:t>
            </a:r>
            <a:r>
              <a:rPr lang="es-ES" dirty="0"/>
              <a:t>la pantalla es más estrecha, ignora este CSS y el contenido permanece en una columna</a:t>
            </a:r>
            <a:r>
              <a:rPr lang="es-ES" dirty="0" smtClean="0"/>
              <a:t>.</a:t>
            </a:r>
            <a:endParaRPr lang="es-ES" dirty="0"/>
          </a:p>
        </p:txBody>
      </p:sp>
    </p:spTree>
    <p:extLst>
      <p:ext uri="{BB962C8B-B14F-4D97-AF65-F5344CB8AC3E}">
        <p14:creationId xmlns:p14="http://schemas.microsoft.com/office/powerpoint/2010/main" val="4068174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endParaRPr lang="es-ES_tradnl" dirty="0"/>
          </a:p>
        </p:txBody>
      </p:sp>
      <p:sp>
        <p:nvSpPr>
          <p:cNvPr id="3" name="2 Marcador de contenido"/>
          <p:cNvSpPr>
            <a:spLocks noGrp="1"/>
          </p:cNvSpPr>
          <p:nvPr>
            <p:ph idx="1"/>
          </p:nvPr>
        </p:nvSpPr>
        <p:spPr/>
        <p:txBody>
          <a:bodyPr>
            <a:normAutofit fontScale="77500" lnSpcReduction="20000"/>
          </a:bodyPr>
          <a:lstStyle/>
          <a:p>
            <a:r>
              <a:rPr lang="es-ES" dirty="0" smtClean="0"/>
              <a:t>Por </a:t>
            </a:r>
            <a:r>
              <a:rPr lang="es-ES" dirty="0"/>
              <a:t>lo tanto, podemos darle a nuestro sitio web un diseño diferente para diferentes tamaños de pantalla, sin tener que crear sitios web separados.</a:t>
            </a:r>
          </a:p>
          <a:p>
            <a:r>
              <a:rPr lang="es-ES" dirty="0"/>
              <a:t>Mediante el uso de consultas de medios, podemos cambiar cualquier aspecto del estilo del sitio web, no solo el número de columnas. </a:t>
            </a:r>
            <a:endParaRPr lang="es-ES" dirty="0" smtClean="0"/>
          </a:p>
          <a:p>
            <a:r>
              <a:rPr lang="es-ES" b="1" i="1" dirty="0" smtClean="0">
                <a:solidFill>
                  <a:srgbClr val="FF0000"/>
                </a:solidFill>
                <a:effectLst>
                  <a:glow rad="228600">
                    <a:schemeClr val="accent3">
                      <a:satMod val="175000"/>
                      <a:alpha val="40000"/>
                    </a:schemeClr>
                  </a:glow>
                </a:effectLst>
              </a:rPr>
              <a:t>Las </a:t>
            </a:r>
            <a:r>
              <a:rPr lang="es-ES" b="1" i="1" dirty="0">
                <a:solidFill>
                  <a:srgbClr val="FF0000"/>
                </a:solidFill>
                <a:effectLst>
                  <a:glow rad="228600">
                    <a:schemeClr val="accent3">
                      <a:satMod val="175000"/>
                      <a:alpha val="40000"/>
                    </a:schemeClr>
                  </a:glow>
                </a:effectLst>
              </a:rPr>
              <a:t>consultas de medios se pueden usar para mover cosas, cambiar el tamaño del texto, ocultar o mostrar piezas de contenido, ajustar márgenes y espacios, y ajustar cualquier otro estilo que se pueda aplicar con CSS</a:t>
            </a:r>
            <a:r>
              <a:rPr lang="es-ES" dirty="0"/>
              <a:t>.</a:t>
            </a:r>
            <a:endParaRPr lang="es-ES_tradnl" dirty="0"/>
          </a:p>
        </p:txBody>
      </p:sp>
    </p:spTree>
    <p:extLst>
      <p:ext uri="{BB962C8B-B14F-4D97-AF65-F5344CB8AC3E}">
        <p14:creationId xmlns:p14="http://schemas.microsoft.com/office/powerpoint/2010/main" val="2562349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err="1" smtClean="0"/>
              <a:t>Viewport</a:t>
            </a:r>
            <a:r>
              <a:rPr lang="es-ES_tradnl" dirty="0" smtClean="0"/>
              <a:t>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85000" lnSpcReduction="20000"/>
          </a:bodyPr>
          <a:lstStyle/>
          <a:p>
            <a:r>
              <a:rPr lang="es-ES" dirty="0"/>
              <a:t>En esta sección, me referí a consultas de medios que solicitan el ancho de la pantalla de un dispositivo. </a:t>
            </a:r>
            <a:endParaRPr lang="es-ES" dirty="0" smtClean="0"/>
          </a:p>
          <a:p>
            <a:r>
              <a:rPr lang="es-ES" dirty="0" smtClean="0"/>
              <a:t>En </a:t>
            </a:r>
            <a:r>
              <a:rPr lang="es-ES" dirty="0"/>
              <a:t>realidad, las consultas de medios que son comunes en el diseño receptivo solicitan el ancho de la ventana de visualización </a:t>
            </a:r>
            <a:r>
              <a:rPr lang="es-ES" dirty="0" smtClean="0"/>
              <a:t>(</a:t>
            </a:r>
            <a:r>
              <a:rPr lang="es-ES" dirty="0" err="1"/>
              <a:t>viewport</a:t>
            </a:r>
            <a:r>
              <a:rPr lang="es-ES" dirty="0" smtClean="0"/>
              <a:t>) de </a:t>
            </a:r>
            <a:r>
              <a:rPr lang="es-ES" dirty="0"/>
              <a:t>un dispositivo, no la pantalla. </a:t>
            </a:r>
            <a:endParaRPr lang="es-ES" dirty="0" smtClean="0"/>
          </a:p>
          <a:p>
            <a:r>
              <a:rPr lang="es-ES" dirty="0" smtClean="0"/>
              <a:t>La </a:t>
            </a:r>
            <a:r>
              <a:rPr lang="es-ES" dirty="0"/>
              <a:t>ventana gráfica </a:t>
            </a:r>
            <a:r>
              <a:rPr lang="es-ES" dirty="0" smtClean="0"/>
              <a:t>(</a:t>
            </a:r>
            <a:r>
              <a:rPr lang="es-ES" dirty="0" err="1" smtClean="0"/>
              <a:t>viewport</a:t>
            </a:r>
            <a:r>
              <a:rPr lang="es-ES" dirty="0" smtClean="0"/>
              <a:t>) es </a:t>
            </a:r>
            <a:r>
              <a:rPr lang="es-ES" dirty="0"/>
              <a:t>el área de la pantalla (dentro de la ventana del navegador) en la que se muestra un sitio web</a:t>
            </a:r>
            <a:r>
              <a:rPr lang="es-ES" dirty="0" smtClean="0"/>
              <a:t>.</a:t>
            </a:r>
            <a:endParaRPr lang="es-ES" dirty="0"/>
          </a:p>
        </p:txBody>
      </p:sp>
    </p:spTree>
    <p:extLst>
      <p:ext uri="{BB962C8B-B14F-4D97-AF65-F5344CB8AC3E}">
        <p14:creationId xmlns:p14="http://schemas.microsoft.com/office/powerpoint/2010/main" val="74150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err="1" smtClean="0"/>
              <a:t>Viewport</a:t>
            </a:r>
            <a:r>
              <a:rPr lang="es-ES_tradnl" dirty="0" smtClean="0"/>
              <a:t>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77500" lnSpcReduction="20000"/>
          </a:bodyPr>
          <a:lstStyle/>
          <a:p>
            <a:r>
              <a:rPr lang="es-ES" dirty="0" smtClean="0"/>
              <a:t>En </a:t>
            </a:r>
            <a:r>
              <a:rPr lang="es-ES" dirty="0"/>
              <a:t>las computadoras de escritorio, puede cambiar el tamaño de una ventana del navegador, por lo que la ventana no siempre es el ancho máximo de la pantalla. </a:t>
            </a:r>
            <a:endParaRPr lang="es-ES" dirty="0" smtClean="0"/>
          </a:p>
          <a:p>
            <a:r>
              <a:rPr lang="es-ES" dirty="0" smtClean="0"/>
              <a:t>La </a:t>
            </a:r>
            <a:r>
              <a:rPr lang="es-ES" dirty="0"/>
              <a:t>consulta de medios examina el espacio dentro de la ventana del navegador, por lo que su ventana de visualización cambiará si cambia el tamaño de la ventana del navegador. </a:t>
            </a:r>
            <a:endParaRPr lang="es-ES" dirty="0" smtClean="0"/>
          </a:p>
          <a:p>
            <a:r>
              <a:rPr lang="es-ES" b="1" i="1" dirty="0" smtClean="0">
                <a:solidFill>
                  <a:srgbClr val="FF0000"/>
                </a:solidFill>
                <a:effectLst>
                  <a:glow rad="101600">
                    <a:srgbClr val="FFFF00">
                      <a:alpha val="60000"/>
                    </a:srgbClr>
                  </a:glow>
                </a:effectLst>
              </a:rPr>
              <a:t>En </a:t>
            </a:r>
            <a:r>
              <a:rPr lang="es-ES" b="1" i="1" dirty="0">
                <a:solidFill>
                  <a:srgbClr val="FF0000"/>
                </a:solidFill>
                <a:effectLst>
                  <a:glow rad="101600">
                    <a:srgbClr val="FFFF00">
                      <a:alpha val="60000"/>
                    </a:srgbClr>
                  </a:glow>
                </a:effectLst>
              </a:rPr>
              <a:t>los dispositivos móviles, la pantalla y la ventana gráfica siempre tienen el mismo ancho, porque no puede cambiar el tamaño de la ventana</a:t>
            </a:r>
            <a:r>
              <a:rPr lang="es-ES" b="1" i="1" dirty="0" smtClean="0">
                <a:solidFill>
                  <a:srgbClr val="FF0000"/>
                </a:solidFill>
                <a:effectLst>
                  <a:glow rad="101600">
                    <a:srgbClr val="FFFF00">
                      <a:alpha val="60000"/>
                    </a:srgbClr>
                  </a:glow>
                </a:effectLst>
              </a:rPr>
              <a:t>.</a:t>
            </a:r>
            <a:endParaRPr lang="es-ES" b="1" i="1" dirty="0">
              <a:solidFill>
                <a:srgbClr val="FF0000"/>
              </a:solidFill>
              <a:effectLst>
                <a:glow rad="101600">
                  <a:srgbClr val="FFFF00">
                    <a:alpha val="60000"/>
                  </a:srgbClr>
                </a:glow>
              </a:effectLst>
            </a:endParaRPr>
          </a:p>
        </p:txBody>
      </p:sp>
    </p:spTree>
    <p:extLst>
      <p:ext uri="{BB962C8B-B14F-4D97-AF65-F5344CB8AC3E}">
        <p14:creationId xmlns:p14="http://schemas.microsoft.com/office/powerpoint/2010/main" val="327818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err="1" smtClean="0"/>
              <a:t>Viewport</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77500" lnSpcReduction="20000"/>
          </a:bodyPr>
          <a:lstStyle/>
          <a:p>
            <a:r>
              <a:rPr lang="es-ES" dirty="0" smtClean="0"/>
              <a:t>Aunque </a:t>
            </a:r>
            <a:r>
              <a:rPr lang="es-ES" dirty="0"/>
              <a:t>el ancho de la vista es el término correcto, a menudo escuchará a las personas referirse al ancho de la pantalla cuando están hablando de consultas de medios y diseño receptivo. </a:t>
            </a:r>
            <a:endParaRPr lang="es-ES" dirty="0" smtClean="0"/>
          </a:p>
          <a:p>
            <a:r>
              <a:rPr lang="es-ES" dirty="0" smtClean="0"/>
              <a:t>Si </a:t>
            </a:r>
            <a:r>
              <a:rPr lang="es-ES" dirty="0"/>
              <a:t>bien no son técnicamente correctos, lo más probable es que se refieran al ancho de la ventana gráfica (como lo hago en este </a:t>
            </a:r>
            <a:r>
              <a:rPr lang="es-ES" dirty="0" smtClean="0"/>
              <a:t>curso, </a:t>
            </a:r>
            <a:r>
              <a:rPr lang="es-ES" dirty="0"/>
              <a:t>a menos que especifique lo contrario).</a:t>
            </a:r>
          </a:p>
          <a:p>
            <a:r>
              <a:rPr lang="es-ES" dirty="0"/>
              <a:t>Hay otras consultas de medios que miden el ancho real de la pantalla del dispositivo en lugar del ancho de la ventana gráfica, pero no se usan comúnmente en este momento.</a:t>
            </a:r>
            <a:endParaRPr lang="es-ES_tradnl" dirty="0"/>
          </a:p>
        </p:txBody>
      </p:sp>
    </p:spTree>
    <p:extLst>
      <p:ext uri="{BB962C8B-B14F-4D97-AF65-F5344CB8AC3E}">
        <p14:creationId xmlns:p14="http://schemas.microsoft.com/office/powerpoint/2010/main" val="3875893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 …</a:t>
            </a:r>
            <a:endParaRPr lang="es-ES_tradnl" dirty="0"/>
          </a:p>
        </p:txBody>
      </p:sp>
      <p:sp>
        <p:nvSpPr>
          <p:cNvPr id="3" name="2 Marcador de contenido"/>
          <p:cNvSpPr>
            <a:spLocks noGrp="1"/>
          </p:cNvSpPr>
          <p:nvPr>
            <p:ph idx="1"/>
          </p:nvPr>
        </p:nvSpPr>
        <p:spPr/>
        <p:txBody>
          <a:bodyPr>
            <a:normAutofit fontScale="77500" lnSpcReduction="20000"/>
          </a:bodyPr>
          <a:lstStyle/>
          <a:p>
            <a:r>
              <a:rPr lang="es-ES" dirty="0" smtClean="0"/>
              <a:t>Hasta </a:t>
            </a:r>
            <a:r>
              <a:rPr lang="es-ES" dirty="0"/>
              <a:t>que se introdujo el diseño receptivo, los sitios web generalmente tenían un ancho fijo, lo que significaba que el diseño del sitio web tenía el mismo ancho sin importar el tamaño de la pantalla en la que se mostraba. </a:t>
            </a:r>
            <a:endParaRPr lang="es-ES" dirty="0" smtClean="0"/>
          </a:p>
          <a:p>
            <a:r>
              <a:rPr lang="es-ES" b="1" dirty="0" smtClean="0">
                <a:effectLst>
                  <a:glow rad="101600">
                    <a:schemeClr val="accent6">
                      <a:satMod val="175000"/>
                      <a:alpha val="40000"/>
                    </a:schemeClr>
                  </a:glow>
                </a:effectLst>
              </a:rPr>
              <a:t>Cuando </a:t>
            </a:r>
            <a:r>
              <a:rPr lang="es-ES" b="1" dirty="0">
                <a:effectLst>
                  <a:glow rad="101600">
                    <a:schemeClr val="accent6">
                      <a:satMod val="175000"/>
                      <a:alpha val="40000"/>
                    </a:schemeClr>
                  </a:glow>
                </a:effectLst>
              </a:rPr>
              <a:t>aparecieron los teléfonos inteligentes, eso realmente no funcionó, porque los sitios web parecían pequeños en las pantallas pequeñas y los usuarios tenían que acercar y alejar continuamente para leer cualquier cosa</a:t>
            </a:r>
            <a:r>
              <a:rPr lang="es-ES" dirty="0" smtClean="0"/>
              <a:t>.</a:t>
            </a:r>
            <a:endParaRPr lang="es-ES" dirty="0"/>
          </a:p>
        </p:txBody>
      </p:sp>
    </p:spTree>
    <p:extLst>
      <p:ext uri="{BB962C8B-B14F-4D97-AF65-F5344CB8AC3E}">
        <p14:creationId xmlns:p14="http://schemas.microsoft.com/office/powerpoint/2010/main" val="361026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Flexibilidad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lnSpcReduction="10000"/>
          </a:bodyPr>
          <a:lstStyle/>
          <a:p>
            <a:r>
              <a:rPr lang="es-ES" dirty="0"/>
              <a:t>Las consultas de medios pueden reorganizar su diseño, pero el diseño receptivo no funcionaría sin una base de flexibilidad.</a:t>
            </a:r>
          </a:p>
          <a:p>
            <a:r>
              <a:rPr lang="es-ES" dirty="0"/>
              <a:t>Para empezar, casi todas las mediciones horizontales en su sitio deben estar en unidades flexibles en lugar de píxeles inflexibles. </a:t>
            </a:r>
            <a:endParaRPr lang="es-ES" dirty="0" smtClean="0"/>
          </a:p>
        </p:txBody>
      </p:sp>
    </p:spTree>
    <p:extLst>
      <p:ext uri="{BB962C8B-B14F-4D97-AF65-F5344CB8AC3E}">
        <p14:creationId xmlns:p14="http://schemas.microsoft.com/office/powerpoint/2010/main" val="283467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bg/>
                                          </p:spTgt>
                                        </p:tgtEl>
                                        <p:attrNameLst>
                                          <p:attrName>style.visibility</p:attrName>
                                        </p:attrNameLst>
                                      </p:cBhvr>
                                      <p:to>
                                        <p:strVal val="visible"/>
                                      </p:to>
                                    </p:set>
                                    <p:anim calcmode="lin" valueType="num">
                                      <p:cBhvr additive="base">
                                        <p:cTn id="10"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1" dur="500" fill="hold"/>
                                        <p:tgtEl>
                                          <p:spTgt spid="3">
                                            <p:bg/>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3400"/>
                                        <p:tgtEl>
                                          <p:spTgt spid="3">
                                            <p:txEl>
                                              <p:pRg st="0" end="0"/>
                                            </p:txEl>
                                          </p:spTgt>
                                        </p:tgtEl>
                                      </p:cBhvr>
                                    </p:animEffect>
                                  </p:childTnLst>
                                </p:cTn>
                              </p:par>
                              <p:par>
                                <p:cTn id="16" presetID="10" presetClass="entr" presetSubtype="0" fill="hold" nodeType="withEffect">
                                  <p:stCondLst>
                                    <p:cond delay="100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Flexibilidad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77500" lnSpcReduction="20000"/>
          </a:bodyPr>
          <a:lstStyle/>
          <a:p>
            <a:r>
              <a:rPr lang="es-ES" dirty="0" smtClean="0"/>
              <a:t>Esto </a:t>
            </a:r>
            <a:r>
              <a:rPr lang="es-ES" dirty="0"/>
              <a:t>significa que el ancho de las columnas y otros elementos de diseño estarán en porcentajes, y el texto se medirá en una unidad relativa llamada </a:t>
            </a:r>
            <a:r>
              <a:rPr lang="es-ES" dirty="0" err="1" smtClean="0"/>
              <a:t>em</a:t>
            </a:r>
            <a:r>
              <a:rPr lang="es-ES" dirty="0" smtClean="0"/>
              <a:t> (M), relativa al </a:t>
            </a:r>
            <a:r>
              <a:rPr lang="es-ES" dirty="0" err="1" smtClean="0"/>
              <a:t>font</a:t>
            </a:r>
            <a:r>
              <a:rPr lang="es-ES" dirty="0" smtClean="0"/>
              <a:t>.</a:t>
            </a:r>
            <a:endParaRPr lang="es-ES" dirty="0"/>
          </a:p>
          <a:p>
            <a:r>
              <a:rPr lang="es-ES" dirty="0"/>
              <a:t>El tamaño de las imágenes en la página funciona de manera un poco diferente, porque no necesariamente quiere que cambien de tamaño dependiendo del ancho de la pantalla; desea fotos lo suficientemente grandes como para ver amplios detalles, siempre que haya espacio en la pantalla. </a:t>
            </a:r>
          </a:p>
        </p:txBody>
      </p:sp>
    </p:spTree>
    <p:extLst>
      <p:ext uri="{BB962C8B-B14F-4D97-AF65-F5344CB8AC3E}">
        <p14:creationId xmlns:p14="http://schemas.microsoft.com/office/powerpoint/2010/main" val="1762989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Flexibilidad</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10000"/>
          </a:bodyPr>
          <a:lstStyle/>
          <a:p>
            <a:r>
              <a:rPr lang="es-ES" dirty="0" smtClean="0"/>
              <a:t>El problema es que, dependiendo del tamaño de la pantalla del dispositivo, puede que no siempre haya espacio para mostrar una imagen a tamaño completo. </a:t>
            </a:r>
          </a:p>
          <a:p>
            <a:r>
              <a:rPr lang="es-ES" dirty="0" smtClean="0"/>
              <a:t>Deberá asegurarse de que la imagen no se cortará si no encaja. </a:t>
            </a:r>
          </a:p>
          <a:p>
            <a:r>
              <a:rPr lang="es-ES" dirty="0" smtClean="0"/>
              <a:t>Más adelante veremos un truco CSS que asegurará que las imágenes siempre quepan en el espacio donde las colocamos.</a:t>
            </a:r>
            <a:endParaRPr lang="es-ES_tradnl" dirty="0"/>
          </a:p>
        </p:txBody>
      </p:sp>
    </p:spTree>
    <p:extLst>
      <p:ext uri="{BB962C8B-B14F-4D97-AF65-F5344CB8AC3E}">
        <p14:creationId xmlns:p14="http://schemas.microsoft.com/office/powerpoint/2010/main" val="836185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a:t>
            </a:r>
            <a:endParaRPr lang="es-ES_tradnl" dirty="0"/>
          </a:p>
        </p:txBody>
      </p:sp>
      <p:sp>
        <p:nvSpPr>
          <p:cNvPr id="3" name="2 Marcador de contenido"/>
          <p:cNvSpPr>
            <a:spLocks noGrp="1"/>
          </p:cNvSpPr>
          <p:nvPr>
            <p:ph idx="1"/>
          </p:nvPr>
        </p:nvSpPr>
        <p:spPr/>
        <p:txBody>
          <a:bodyPr>
            <a:normAutofit/>
          </a:bodyPr>
          <a:lstStyle/>
          <a:p>
            <a:r>
              <a:rPr lang="es-ES" dirty="0" smtClean="0"/>
              <a:t>El </a:t>
            </a:r>
            <a:r>
              <a:rPr lang="es-ES" dirty="0"/>
              <a:t>concepto de diseño web receptivo ha sido objeto de acalorados debates desde su introducción. </a:t>
            </a:r>
            <a:endParaRPr lang="es-ES" dirty="0" smtClean="0"/>
          </a:p>
          <a:p>
            <a:r>
              <a:rPr lang="es-ES" dirty="0" smtClean="0"/>
              <a:t>Como </a:t>
            </a:r>
            <a:r>
              <a:rPr lang="es-ES" dirty="0"/>
              <a:t>cualquier idea de nueva tecnología, algunas personas la aceptaron y otras la descartaron</a:t>
            </a:r>
            <a:r>
              <a:rPr lang="es-ES" dirty="0" smtClean="0"/>
              <a:t>.</a:t>
            </a:r>
            <a:endParaRPr lang="es-ES" dirty="0"/>
          </a:p>
        </p:txBody>
      </p:sp>
    </p:spTree>
    <p:extLst>
      <p:ext uri="{BB962C8B-B14F-4D97-AF65-F5344CB8AC3E}">
        <p14:creationId xmlns:p14="http://schemas.microsoft.com/office/powerpoint/2010/main" val="1744826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Responsive</a:t>
            </a:r>
            <a:r>
              <a:rPr lang="es-ES" dirty="0" smtClean="0"/>
              <a:t> </a:t>
            </a:r>
            <a:r>
              <a:rPr lang="es-ES" dirty="0" err="1" smtClean="0"/>
              <a:t>design</a:t>
            </a:r>
            <a:r>
              <a:rPr lang="es-ES" dirty="0" smtClean="0"/>
              <a:t> ¿Por qué? …</a:t>
            </a:r>
            <a:endParaRPr lang="es-ES_tradnl" dirty="0"/>
          </a:p>
        </p:txBody>
      </p:sp>
      <p:sp>
        <p:nvSpPr>
          <p:cNvPr id="3" name="2 Marcador de contenido"/>
          <p:cNvSpPr>
            <a:spLocks noGrp="1"/>
          </p:cNvSpPr>
          <p:nvPr>
            <p:ph idx="1"/>
          </p:nvPr>
        </p:nvSpPr>
        <p:spPr/>
        <p:txBody>
          <a:bodyPr>
            <a:normAutofit fontScale="77500" lnSpcReduction="20000"/>
          </a:bodyPr>
          <a:lstStyle/>
          <a:p>
            <a:r>
              <a:rPr lang="es-ES" b="1" dirty="0" smtClean="0">
                <a:solidFill>
                  <a:srgbClr val="FF0000"/>
                </a:solidFill>
              </a:rPr>
              <a:t>CONSIGA </a:t>
            </a:r>
            <a:r>
              <a:rPr lang="es-ES" b="1" dirty="0">
                <a:solidFill>
                  <a:srgbClr val="FF0000"/>
                </a:solidFill>
              </a:rPr>
              <a:t>EL DISEÑO CORRECTO EN CADA DISPOSITIVO</a:t>
            </a:r>
          </a:p>
          <a:p>
            <a:r>
              <a:rPr lang="es-ES" dirty="0"/>
              <a:t>La razón más convincente para usar un diseño receptivo es que creará un sitio web que no solo se verá bien y funcionará correctamente en los dispositivos que están en el mercado ahora, sino que es probable que se vea bien y funcione correctamente en cualquier dispositivo nuevo que funcione estar disponible en el futuro</a:t>
            </a:r>
          </a:p>
          <a:p>
            <a:r>
              <a:rPr lang="es-ES" dirty="0"/>
              <a:t>Además, con un diseño receptivo, no corre el riesgo de que los usuarios vean la versión móvil de un sitio en sus monitores de escritorio, o viceversa</a:t>
            </a:r>
            <a:r>
              <a:rPr lang="es-ES" dirty="0" smtClean="0"/>
              <a:t>.</a:t>
            </a:r>
            <a:endParaRPr lang="es-ES" dirty="0"/>
          </a:p>
        </p:txBody>
      </p:sp>
    </p:spTree>
    <p:extLst>
      <p:ext uri="{BB962C8B-B14F-4D97-AF65-F5344CB8AC3E}">
        <p14:creationId xmlns:p14="http://schemas.microsoft.com/office/powerpoint/2010/main" val="922191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 …</a:t>
            </a:r>
            <a:endParaRPr lang="es-ES_tradnl" dirty="0"/>
          </a:p>
        </p:txBody>
      </p:sp>
      <p:sp>
        <p:nvSpPr>
          <p:cNvPr id="3" name="2 Marcador de contenido"/>
          <p:cNvSpPr>
            <a:spLocks noGrp="1"/>
          </p:cNvSpPr>
          <p:nvPr>
            <p:ph idx="1"/>
          </p:nvPr>
        </p:nvSpPr>
        <p:spPr/>
        <p:txBody>
          <a:bodyPr>
            <a:normAutofit fontScale="70000" lnSpcReduction="20000"/>
          </a:bodyPr>
          <a:lstStyle/>
          <a:p>
            <a:r>
              <a:rPr lang="es-ES" dirty="0" smtClean="0"/>
              <a:t>Si </a:t>
            </a:r>
            <a:r>
              <a:rPr lang="es-ES" dirty="0"/>
              <a:t>tiene sitios web separados, esto definitivamente puede ser un problema, ya sea que use la detección de dispositivos para enviar la versión correcta del sitio a cada dispositivo o use un conjunto separado de URL (como un subdominio m-</a:t>
            </a:r>
            <a:r>
              <a:rPr lang="es-ES" dirty="0" err="1"/>
              <a:t>dot</a:t>
            </a:r>
            <a:r>
              <a:rPr lang="es-ES" dirty="0"/>
              <a:t>) para servir un dispositivo móvil sitio.</a:t>
            </a:r>
          </a:p>
          <a:p>
            <a:r>
              <a:rPr lang="es-ES" dirty="0"/>
              <a:t>Los sitios que tienen una versión móvil separada suelen utilizar la detección de dispositivos (que ocurre en el servidor del sitio web antes de que se muestre la página) para determinar qué versión de una página web (móvil o de escritorio) debe enviarse a cualquier dispositivo en particular. </a:t>
            </a:r>
            <a:endParaRPr lang="es-ES_tradnl" dirty="0"/>
          </a:p>
        </p:txBody>
      </p:sp>
    </p:spTree>
    <p:extLst>
      <p:ext uri="{BB962C8B-B14F-4D97-AF65-F5344CB8AC3E}">
        <p14:creationId xmlns:p14="http://schemas.microsoft.com/office/powerpoint/2010/main" val="4286771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 …</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De </a:t>
            </a:r>
            <a:r>
              <a:rPr lang="es-ES" dirty="0"/>
              <a:t>esa manera, cada página en el sitio solo tendrá una URL, aunque en realidad hay dos versiones separadas con HTML diferente. </a:t>
            </a:r>
            <a:endParaRPr lang="es-ES" dirty="0" smtClean="0"/>
          </a:p>
          <a:p>
            <a:r>
              <a:rPr lang="es-ES" dirty="0" smtClean="0"/>
              <a:t>Sin </a:t>
            </a:r>
            <a:r>
              <a:rPr lang="es-ES" dirty="0"/>
              <a:t>embargo, este proceso no es 100% preciso y, a veces, se envía una versión incorrecta de la página. </a:t>
            </a:r>
            <a:endParaRPr lang="es-ES" dirty="0" smtClean="0"/>
          </a:p>
          <a:p>
            <a:r>
              <a:rPr lang="es-ES" dirty="0" smtClean="0"/>
              <a:t>Además</a:t>
            </a:r>
            <a:r>
              <a:rPr lang="es-ES" dirty="0"/>
              <a:t>, el proceso de detección del dispositivo puede aumentar el tiempo de carga de la página.</a:t>
            </a:r>
            <a:endParaRPr lang="es-ES_tradnl" dirty="0"/>
          </a:p>
        </p:txBody>
      </p:sp>
    </p:spTree>
    <p:extLst>
      <p:ext uri="{BB962C8B-B14F-4D97-AF65-F5344CB8AC3E}">
        <p14:creationId xmlns:p14="http://schemas.microsoft.com/office/powerpoint/2010/main" val="29694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 …</a:t>
            </a:r>
            <a:endParaRPr lang="es-ES_tradnl" dirty="0"/>
          </a:p>
        </p:txBody>
      </p:sp>
      <p:sp>
        <p:nvSpPr>
          <p:cNvPr id="3" name="2 Marcador de contenido"/>
          <p:cNvSpPr>
            <a:spLocks noGrp="1"/>
          </p:cNvSpPr>
          <p:nvPr>
            <p:ph idx="1"/>
          </p:nvPr>
        </p:nvSpPr>
        <p:spPr/>
        <p:txBody>
          <a:bodyPr>
            <a:normAutofit fontScale="85000" lnSpcReduction="20000"/>
          </a:bodyPr>
          <a:lstStyle/>
          <a:p>
            <a:r>
              <a:rPr lang="es-ES" dirty="0"/>
              <a:t>Usar una URL diferente para su sitio móvil separado (es decir, un sitio m-</a:t>
            </a:r>
            <a:r>
              <a:rPr lang="es-ES" dirty="0" err="1"/>
              <a:t>dot</a:t>
            </a:r>
            <a:r>
              <a:rPr lang="es-ES" dirty="0"/>
              <a:t>) es más fácil de implementar, pero depende del usuario para obtener la versión correcta del sitio. </a:t>
            </a:r>
            <a:endParaRPr lang="es-ES" dirty="0" smtClean="0"/>
          </a:p>
          <a:p>
            <a:r>
              <a:rPr lang="es-ES" dirty="0" smtClean="0"/>
              <a:t>Con </a:t>
            </a:r>
            <a:r>
              <a:rPr lang="es-ES" dirty="0"/>
              <a:t>los enlaces que se pasan de un lado a otro entre los usuarios a través de las redes sociales o el correo electrónico, llegar a la versión correcta de una página a menudo agregará una carga adicional a los usuarios, o en ocasiones no tendrán la opción</a:t>
            </a:r>
            <a:r>
              <a:rPr lang="es-ES" dirty="0" smtClean="0"/>
              <a:t>.</a:t>
            </a:r>
            <a:endParaRPr lang="es-ES" dirty="0"/>
          </a:p>
        </p:txBody>
      </p:sp>
    </p:spTree>
    <p:extLst>
      <p:ext uri="{BB962C8B-B14F-4D97-AF65-F5344CB8AC3E}">
        <p14:creationId xmlns:p14="http://schemas.microsoft.com/office/powerpoint/2010/main" val="3983817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 …</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Por </a:t>
            </a:r>
            <a:r>
              <a:rPr lang="es-ES" dirty="0"/>
              <a:t>ejemplo, si un usuario de escritorio envía por correo electrónico un enlace de </a:t>
            </a:r>
            <a:r>
              <a:rPr lang="es-ES" dirty="0" err="1"/>
              <a:t>The</a:t>
            </a:r>
            <a:r>
              <a:rPr lang="es-ES" dirty="0"/>
              <a:t> New York Times a un usuario móvil, el usuario móvil recibirá un mensaje en la parte superior de la pantalla que le informa que hay una versión móvil del sitio, como en la </a:t>
            </a:r>
            <a:r>
              <a:rPr lang="es-ES" dirty="0" smtClean="0"/>
              <a:t>Figura.</a:t>
            </a:r>
          </a:p>
          <a:p>
            <a:r>
              <a:rPr lang="es-ES" dirty="0" smtClean="0"/>
              <a:t>Agradable</a:t>
            </a:r>
            <a:r>
              <a:rPr lang="es-ES" dirty="0"/>
              <a:t>, pero requiere un trabajo adicional por parte del usuario, y tiempo extra para que el usuario haga clic y luego cargue una página totalmente separada.</a:t>
            </a:r>
            <a:endParaRPr lang="es-ES_trad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75806"/>
            <a:ext cx="128457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Flecha izquierda"/>
          <p:cNvSpPr/>
          <p:nvPr/>
        </p:nvSpPr>
        <p:spPr>
          <a:xfrm>
            <a:off x="2178139" y="3034072"/>
            <a:ext cx="1872208" cy="100811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6620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3700"/>
                                        <p:tgtEl>
                                          <p:spTgt spid="3074"/>
                                        </p:tgtEl>
                                      </p:cBhvr>
                                    </p:animEffect>
                                  </p:childTnLst>
                                </p:cTn>
                              </p:par>
                            </p:childTnLst>
                          </p:cTn>
                        </p:par>
                        <p:par>
                          <p:cTn id="8" fill="hold">
                            <p:stCondLst>
                              <p:cond delay="37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074"/>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Diseño receptivo ¿Por qué?</a:t>
            </a:r>
            <a:endParaRPr lang="es-ES_tradnl" dirty="0"/>
          </a:p>
        </p:txBody>
      </p:sp>
      <p:sp>
        <p:nvSpPr>
          <p:cNvPr id="3" name="2 Marcador de contenido"/>
          <p:cNvSpPr>
            <a:spLocks noGrp="1"/>
          </p:cNvSpPr>
          <p:nvPr>
            <p:ph idx="1"/>
          </p:nvPr>
        </p:nvSpPr>
        <p:spPr/>
        <p:txBody>
          <a:bodyPr>
            <a:normAutofit/>
          </a:bodyPr>
          <a:lstStyle/>
          <a:p>
            <a:r>
              <a:rPr lang="es-ES" dirty="0"/>
              <a:t>Con un diseño receptivo, solo tiene una página web, por lo que nunca obtendrá la "versión incorrecta". </a:t>
            </a:r>
            <a:endParaRPr lang="es-ES" dirty="0" smtClean="0"/>
          </a:p>
          <a:p>
            <a:r>
              <a:rPr lang="es-ES" dirty="0" smtClean="0"/>
              <a:t>El </a:t>
            </a:r>
            <a:r>
              <a:rPr lang="es-ES" dirty="0"/>
              <a:t>sitio se mostrará correctamente sin importar en qué dispositivo se esté viendo.</a:t>
            </a:r>
            <a:endParaRPr lang="es-ES_tradnl" dirty="0"/>
          </a:p>
        </p:txBody>
      </p:sp>
    </p:spTree>
    <p:extLst>
      <p:ext uri="{BB962C8B-B14F-4D97-AF65-F5344CB8AC3E}">
        <p14:creationId xmlns:p14="http://schemas.microsoft.com/office/powerpoint/2010/main" val="9383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2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2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 …</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Los </a:t>
            </a:r>
            <a:r>
              <a:rPr lang="es-ES" dirty="0"/>
              <a:t>sitios web móviles siguieron poco después, y muchas compañías construyeron estos segundos sitios web por separado de sus sitios web principales o de escritorio.</a:t>
            </a:r>
          </a:p>
          <a:p>
            <a:r>
              <a:rPr lang="es-ES" b="1" dirty="0">
                <a:effectLst>
                  <a:glow rad="101600">
                    <a:srgbClr val="FFFF00">
                      <a:alpha val="60000"/>
                    </a:srgbClr>
                  </a:glow>
                </a:effectLst>
              </a:rPr>
              <a:t>Los sitios web móviles a menudo contenían solo una fracción del contenido y la funcionalidad disponible en los sitios web normales, por lo que los usuarios móviles se perdieron</a:t>
            </a:r>
            <a:r>
              <a:rPr lang="es-ES" dirty="0" smtClean="0"/>
              <a:t>.</a:t>
            </a:r>
            <a:endParaRPr lang="es-ES" dirty="0"/>
          </a:p>
        </p:txBody>
      </p:sp>
    </p:spTree>
    <p:extLst>
      <p:ext uri="{BB962C8B-B14F-4D97-AF65-F5344CB8AC3E}">
        <p14:creationId xmlns:p14="http://schemas.microsoft.com/office/powerpoint/2010/main" val="3288175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_tradnl" dirty="0" smtClean="0"/>
              <a:t>Menos chamba …</a:t>
            </a:r>
            <a:endParaRPr lang="es-ES_tradnl" dirty="0"/>
          </a:p>
        </p:txBody>
      </p:sp>
      <p:sp>
        <p:nvSpPr>
          <p:cNvPr id="3" name="2 Marcador de contenido"/>
          <p:cNvSpPr>
            <a:spLocks noGrp="1"/>
          </p:cNvSpPr>
          <p:nvPr>
            <p:ph idx="1"/>
          </p:nvPr>
        </p:nvSpPr>
        <p:spPr>
          <a:solidFill>
            <a:schemeClr val="accent6">
              <a:lumMod val="40000"/>
              <a:lumOff val="60000"/>
            </a:schemeClr>
          </a:solidFill>
        </p:spPr>
        <p:txBody>
          <a:bodyPr>
            <a:normAutofit/>
          </a:bodyPr>
          <a:lstStyle/>
          <a:p>
            <a:r>
              <a:rPr lang="es-ES" sz="4000" b="1" i="1" dirty="0">
                <a:solidFill>
                  <a:srgbClr val="0070C0"/>
                </a:solidFill>
                <a:effectLst>
                  <a:glow rad="101600">
                    <a:schemeClr val="accent3">
                      <a:satMod val="175000"/>
                      <a:alpha val="40000"/>
                    </a:schemeClr>
                  </a:glow>
                </a:effectLst>
              </a:rPr>
              <a:t>La ventaja más obvia de usar un diseño receptivo es que </a:t>
            </a:r>
            <a:r>
              <a:rPr lang="es-ES" sz="4800" b="1" i="1" dirty="0">
                <a:solidFill>
                  <a:srgbClr val="00B050"/>
                </a:solidFill>
                <a:effectLst>
                  <a:glow rad="101600">
                    <a:schemeClr val="accent5">
                      <a:satMod val="175000"/>
                      <a:alpha val="40000"/>
                    </a:schemeClr>
                  </a:glow>
                </a:effectLst>
              </a:rPr>
              <a:t>solo tiene que crear un sitio web</a:t>
            </a:r>
            <a:r>
              <a:rPr lang="es-ES" sz="4000" b="1" i="1" dirty="0">
                <a:solidFill>
                  <a:srgbClr val="0070C0"/>
                </a:solidFill>
                <a:effectLst>
                  <a:glow rad="101600">
                    <a:schemeClr val="accent3">
                      <a:satMod val="175000"/>
                      <a:alpha val="40000"/>
                    </a:schemeClr>
                  </a:glow>
                </a:effectLst>
              </a:rPr>
              <a:t>, un diseño, un conjunto de código y un conjunto de contenido</a:t>
            </a:r>
            <a:r>
              <a:rPr lang="es-ES" sz="4000" b="1" i="1" dirty="0" smtClean="0">
                <a:solidFill>
                  <a:srgbClr val="0070C0"/>
                </a:solidFill>
                <a:effectLst>
                  <a:glow rad="101600">
                    <a:schemeClr val="accent3">
                      <a:satMod val="175000"/>
                      <a:alpha val="40000"/>
                    </a:schemeClr>
                  </a:glow>
                </a:effectLst>
              </a:rPr>
              <a:t>.</a:t>
            </a:r>
            <a:endParaRPr lang="es-ES" sz="4000" b="1" i="1" dirty="0">
              <a:solidFill>
                <a:srgbClr val="0070C0"/>
              </a:solidFill>
              <a:effectLst>
                <a:glow rad="101600">
                  <a:schemeClr val="accent3">
                    <a:satMod val="175000"/>
                    <a:alpha val="40000"/>
                  </a:schemeClr>
                </a:glow>
              </a:effectLst>
            </a:endParaRPr>
          </a:p>
        </p:txBody>
      </p:sp>
    </p:spTree>
    <p:extLst>
      <p:ext uri="{BB962C8B-B14F-4D97-AF65-F5344CB8AC3E}">
        <p14:creationId xmlns:p14="http://schemas.microsoft.com/office/powerpoint/2010/main" val="28980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bg/>
                                          </p:spTgt>
                                        </p:tgtEl>
                                        <p:attrNameLst>
                                          <p:attrName>style.visibility</p:attrName>
                                        </p:attrNameLst>
                                      </p:cBhvr>
                                      <p:to>
                                        <p:strVal val="visible"/>
                                      </p:to>
                                    </p:set>
                                    <p:anim calcmode="lin" valueType="num">
                                      <p:cBhvr additive="base">
                                        <p:cTn id="10"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1" dur="500" fill="hold"/>
                                        <p:tgtEl>
                                          <p:spTgt spid="3">
                                            <p:bg/>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_tradnl" dirty="0" smtClean="0"/>
              <a:t>Menos chamba …</a:t>
            </a:r>
            <a:endParaRPr lang="es-ES_tradnl" dirty="0"/>
          </a:p>
        </p:txBody>
      </p:sp>
      <p:sp>
        <p:nvSpPr>
          <p:cNvPr id="3" name="2 Marcador de contenido"/>
          <p:cNvSpPr>
            <a:spLocks noGrp="1"/>
          </p:cNvSpPr>
          <p:nvPr>
            <p:ph idx="1"/>
          </p:nvPr>
        </p:nvSpPr>
        <p:spPr>
          <a:solidFill>
            <a:schemeClr val="accent6">
              <a:lumMod val="40000"/>
              <a:lumOff val="60000"/>
            </a:schemeClr>
          </a:solidFill>
        </p:spPr>
        <p:txBody>
          <a:bodyPr>
            <a:normAutofit fontScale="92500" lnSpcReduction="20000"/>
          </a:bodyPr>
          <a:lstStyle/>
          <a:p>
            <a:r>
              <a:rPr lang="es-ES" dirty="0" smtClean="0"/>
              <a:t>Si </a:t>
            </a:r>
            <a:r>
              <a:rPr lang="es-ES" dirty="0"/>
              <a:t>tiene una versión separada de su sitio solo para dispositivos móviles, deberá crear y mantener dos (o más) conjuntos de HTML completamente separados.</a:t>
            </a:r>
          </a:p>
          <a:p>
            <a:r>
              <a:rPr lang="es-ES" dirty="0"/>
              <a:t>Será necesario realizar cambios en cada sitio, e incluso si está tratando de mantenerlos iguales, seguramente habrá problemas y algo terminará no coincidiendo. </a:t>
            </a:r>
            <a:endParaRPr lang="es-ES" dirty="0" smtClean="0"/>
          </a:p>
        </p:txBody>
      </p:sp>
    </p:spTree>
    <p:extLst>
      <p:ext uri="{BB962C8B-B14F-4D97-AF65-F5344CB8AC3E}">
        <p14:creationId xmlns:p14="http://schemas.microsoft.com/office/powerpoint/2010/main" val="4263870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_tradnl" dirty="0" smtClean="0"/>
              <a:t>Menos chamba …</a:t>
            </a:r>
            <a:endParaRPr lang="es-ES_tradnl" dirty="0"/>
          </a:p>
        </p:txBody>
      </p:sp>
      <p:sp>
        <p:nvSpPr>
          <p:cNvPr id="3" name="2 Marcador de contenido"/>
          <p:cNvSpPr>
            <a:spLocks noGrp="1"/>
          </p:cNvSpPr>
          <p:nvPr>
            <p:ph idx="1"/>
          </p:nvPr>
        </p:nvSpPr>
        <p:spPr>
          <a:solidFill>
            <a:schemeClr val="accent6">
              <a:lumMod val="40000"/>
              <a:lumOff val="60000"/>
            </a:schemeClr>
          </a:solidFill>
        </p:spPr>
        <p:txBody>
          <a:bodyPr>
            <a:normAutofit/>
          </a:bodyPr>
          <a:lstStyle/>
          <a:p>
            <a:r>
              <a:rPr lang="es-ES" b="1" dirty="0" smtClean="0">
                <a:solidFill>
                  <a:srgbClr val="00B050"/>
                </a:solidFill>
              </a:rPr>
              <a:t>Si </a:t>
            </a:r>
            <a:r>
              <a:rPr lang="es-ES" b="1" dirty="0">
                <a:solidFill>
                  <a:srgbClr val="00B050"/>
                </a:solidFill>
              </a:rPr>
              <a:t>bien el uso de un sistema de administración de contenido </a:t>
            </a:r>
            <a:r>
              <a:rPr lang="es-ES" b="1" dirty="0">
                <a:solidFill>
                  <a:srgbClr val="FFFF00"/>
                </a:solidFill>
                <a:effectLst>
                  <a:glow rad="139700">
                    <a:schemeClr val="accent3">
                      <a:satMod val="175000"/>
                      <a:alpha val="40000"/>
                    </a:schemeClr>
                  </a:glow>
                </a:effectLst>
              </a:rPr>
              <a:t>(CMS) </a:t>
            </a:r>
            <a:r>
              <a:rPr lang="es-ES" b="1" dirty="0">
                <a:solidFill>
                  <a:srgbClr val="00B050"/>
                </a:solidFill>
              </a:rPr>
              <a:t>o un sistema de plantillas puede facilitar el trabajo, hay más código y contenido para mantener, y más cosas que potencialmente pueden romperse</a:t>
            </a:r>
            <a:r>
              <a:rPr lang="es-ES" b="1" dirty="0" smtClean="0">
                <a:solidFill>
                  <a:srgbClr val="00B050"/>
                </a:solidFill>
              </a:rPr>
              <a:t>.</a:t>
            </a:r>
            <a:endParaRPr lang="es-ES" b="1" dirty="0">
              <a:solidFill>
                <a:srgbClr val="00B050"/>
              </a:solidFill>
            </a:endParaRPr>
          </a:p>
        </p:txBody>
      </p:sp>
    </p:spTree>
    <p:extLst>
      <p:ext uri="{BB962C8B-B14F-4D97-AF65-F5344CB8AC3E}">
        <p14:creationId xmlns:p14="http://schemas.microsoft.com/office/powerpoint/2010/main" val="1796175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_tradnl" dirty="0" smtClean="0"/>
              <a:t>Menos chamba …</a:t>
            </a:r>
            <a:endParaRPr lang="es-ES_tradnl" dirty="0"/>
          </a:p>
        </p:txBody>
      </p:sp>
      <p:sp>
        <p:nvSpPr>
          <p:cNvPr id="3" name="2 Marcador de contenido"/>
          <p:cNvSpPr>
            <a:spLocks noGrp="1"/>
          </p:cNvSpPr>
          <p:nvPr>
            <p:ph idx="1"/>
          </p:nvPr>
        </p:nvSpPr>
        <p:spPr>
          <a:solidFill>
            <a:schemeClr val="accent6">
              <a:lumMod val="40000"/>
              <a:lumOff val="60000"/>
            </a:schemeClr>
          </a:solidFill>
        </p:spPr>
        <p:txBody>
          <a:bodyPr>
            <a:normAutofit/>
          </a:bodyPr>
          <a:lstStyle/>
          <a:p>
            <a:r>
              <a:rPr lang="es-ES" dirty="0" smtClean="0"/>
              <a:t>Con </a:t>
            </a:r>
            <a:r>
              <a:rPr lang="es-ES" dirty="0"/>
              <a:t>un sitio receptivo, solo tiene un conjunto de contenido, y se mostrará de manera adecuada sin importar el tamaño de la pantalla. </a:t>
            </a:r>
            <a:endParaRPr lang="es-ES" dirty="0" smtClean="0"/>
          </a:p>
          <a:p>
            <a:r>
              <a:rPr lang="es-ES" dirty="0" smtClean="0"/>
              <a:t>Los </a:t>
            </a:r>
            <a:r>
              <a:rPr lang="es-ES" dirty="0"/>
              <a:t>ajustes de diseño futuros se pueden realizar haciendo cambios en la hoja de estilo</a:t>
            </a:r>
            <a:r>
              <a:rPr lang="es-ES" dirty="0" smtClean="0"/>
              <a:t>.</a:t>
            </a:r>
            <a:endParaRPr lang="es-ES" dirty="0"/>
          </a:p>
        </p:txBody>
      </p:sp>
    </p:spTree>
    <p:extLst>
      <p:ext uri="{BB962C8B-B14F-4D97-AF65-F5344CB8AC3E}">
        <p14:creationId xmlns:p14="http://schemas.microsoft.com/office/powerpoint/2010/main" val="1650876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_tradnl" dirty="0" smtClean="0"/>
              <a:t>Menos chamba</a:t>
            </a:r>
            <a:endParaRPr lang="es-ES_tradnl" dirty="0"/>
          </a:p>
        </p:txBody>
      </p:sp>
      <p:sp>
        <p:nvSpPr>
          <p:cNvPr id="3" name="2 Marcador de contenido"/>
          <p:cNvSpPr>
            <a:spLocks noGrp="1"/>
          </p:cNvSpPr>
          <p:nvPr>
            <p:ph idx="1"/>
          </p:nvPr>
        </p:nvSpPr>
        <p:spPr>
          <a:solidFill>
            <a:schemeClr val="accent6">
              <a:lumMod val="40000"/>
              <a:lumOff val="60000"/>
            </a:schemeClr>
          </a:solidFill>
        </p:spPr>
        <p:txBody>
          <a:bodyPr>
            <a:normAutofit lnSpcReduction="10000"/>
          </a:bodyPr>
          <a:lstStyle/>
          <a:p>
            <a:r>
              <a:rPr lang="es-ES" dirty="0" smtClean="0"/>
              <a:t>Para </a:t>
            </a:r>
            <a:r>
              <a:rPr lang="es-ES" dirty="0"/>
              <a:t>alguien que no tiene experiencia en diseño receptivo, la tarea inicial de crear un sitio web receptivo (a medida que aprende cómo funciona todo) puede requerir más esfuerzo que crear un sitio de ancho fijo, pero a largo plazo tendrá menos trabajo para mantener el sitio web.</a:t>
            </a:r>
            <a:endParaRPr lang="es-ES_tradnl" dirty="0"/>
          </a:p>
        </p:txBody>
      </p:sp>
    </p:spTree>
    <p:extLst>
      <p:ext uri="{BB962C8B-B14F-4D97-AF65-F5344CB8AC3E}">
        <p14:creationId xmlns:p14="http://schemas.microsoft.com/office/powerpoint/2010/main" val="1263724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smtClean="0"/>
              <a:t>Optimizado para búsquedas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77500" lnSpcReduction="20000"/>
          </a:bodyPr>
          <a:lstStyle/>
          <a:p>
            <a:r>
              <a:rPr lang="es-ES" dirty="0" smtClean="0"/>
              <a:t>Un </a:t>
            </a:r>
            <a:r>
              <a:rPr lang="es-ES" dirty="0"/>
              <a:t>sitio móvil separado, con un conjunto separado de URL, puede crear problemas con la ubicación de su sitio en los resultados de búsqueda.</a:t>
            </a:r>
          </a:p>
          <a:p>
            <a:r>
              <a:rPr lang="es-ES" dirty="0"/>
              <a:t>Si tiene dos versiones separadas de una página con el mismo contenido o similar pero URL diferentes (es decir, </a:t>
            </a:r>
            <a:r>
              <a:rPr lang="es-ES" dirty="0">
                <a:hlinkClick r:id="rId3"/>
              </a:rPr>
              <a:t>http://</a:t>
            </a:r>
            <a:r>
              <a:rPr lang="es-ES" dirty="0" smtClean="0">
                <a:hlinkClick r:id="rId3"/>
              </a:rPr>
              <a:t>www.example.com</a:t>
            </a:r>
            <a:r>
              <a:rPr lang="es-ES" dirty="0" smtClean="0"/>
              <a:t>  </a:t>
            </a:r>
            <a:r>
              <a:rPr lang="es-ES" dirty="0"/>
              <a:t>y </a:t>
            </a:r>
            <a:r>
              <a:rPr lang="es-ES" dirty="0">
                <a:hlinkClick r:id="rId4"/>
              </a:rPr>
              <a:t>http://</a:t>
            </a:r>
            <a:r>
              <a:rPr lang="es-ES" dirty="0" smtClean="0">
                <a:hlinkClick r:id="rId4"/>
              </a:rPr>
              <a:t>m.example.com</a:t>
            </a:r>
            <a:r>
              <a:rPr lang="es-ES" dirty="0" smtClean="0"/>
              <a:t>), </a:t>
            </a:r>
            <a:r>
              <a:rPr lang="es-ES" dirty="0"/>
              <a:t>los motores de búsqueda deben saber que son </a:t>
            </a:r>
            <a:r>
              <a:rPr lang="es-ES" dirty="0" smtClean="0"/>
              <a:t>considerados como </a:t>
            </a:r>
            <a:r>
              <a:rPr lang="es-ES" dirty="0"/>
              <a:t>la misma página para que la página pueda indexarse ​​correctamente y mostrarse como una entrada en la lista de resultados de búsqueda</a:t>
            </a:r>
            <a:r>
              <a:rPr lang="es-ES" dirty="0" smtClean="0"/>
              <a:t>.</a:t>
            </a:r>
            <a:endParaRPr lang="es-ES" dirty="0"/>
          </a:p>
        </p:txBody>
      </p:sp>
    </p:spTree>
    <p:extLst>
      <p:ext uri="{BB962C8B-B14F-4D97-AF65-F5344CB8AC3E}">
        <p14:creationId xmlns:p14="http://schemas.microsoft.com/office/powerpoint/2010/main" val="37727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smtClean="0"/>
              <a:t>Optimizado para búsquedas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92500" lnSpcReduction="20000"/>
          </a:bodyPr>
          <a:lstStyle/>
          <a:p>
            <a:r>
              <a:rPr lang="es-ES" dirty="0" smtClean="0"/>
              <a:t>Aunque </a:t>
            </a:r>
            <a:r>
              <a:rPr lang="es-ES" dirty="0"/>
              <a:t>esto es posible usando JavaScript o código en su servidor, es un poco complicado, y si no lo hace correctamente, puede terminar con las dos versiones de una página que aparecen en los resultados de búsqueda, confundiendo a los usuarios. </a:t>
            </a:r>
            <a:endParaRPr lang="es-ES" dirty="0" smtClean="0"/>
          </a:p>
          <a:p>
            <a:r>
              <a:rPr lang="es-ES" dirty="0" smtClean="0"/>
              <a:t>También </a:t>
            </a:r>
            <a:r>
              <a:rPr lang="es-ES" dirty="0"/>
              <a:t>puede afectar negativamente su clasificación de búsqueda</a:t>
            </a:r>
            <a:r>
              <a:rPr lang="es-ES" dirty="0" smtClean="0"/>
              <a:t>.</a:t>
            </a:r>
            <a:endParaRPr lang="es-ES" dirty="0"/>
          </a:p>
        </p:txBody>
      </p:sp>
    </p:spTree>
    <p:extLst>
      <p:ext uri="{BB962C8B-B14F-4D97-AF65-F5344CB8AC3E}">
        <p14:creationId xmlns:p14="http://schemas.microsoft.com/office/powerpoint/2010/main" val="130878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smtClean="0"/>
              <a:t>Optimizado para búsquedas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85000" lnSpcReduction="20000"/>
          </a:bodyPr>
          <a:lstStyle/>
          <a:p>
            <a:r>
              <a:rPr lang="es-ES" dirty="0" smtClean="0"/>
              <a:t>Google </a:t>
            </a:r>
            <a:r>
              <a:rPr lang="es-ES" dirty="0"/>
              <a:t>ha recomendado un diseño receptivo para sitios web optimizados para teléfonos inteligentes desde 2012, no solo porque crea una mejor experiencia para los usuarios, sino también porque permite que el rastreador del sitio de Google recupere su contenido de manera más eficiente, lo que significa que los cambios en su sitio probablemente se actualizarán en la búsqueda Resultados más rápidamente</a:t>
            </a:r>
            <a:r>
              <a:rPr lang="es-ES" dirty="0" smtClean="0"/>
              <a:t>.</a:t>
            </a:r>
            <a:endParaRPr lang="es-ES" dirty="0"/>
          </a:p>
        </p:txBody>
      </p:sp>
    </p:spTree>
    <p:extLst>
      <p:ext uri="{BB962C8B-B14F-4D97-AF65-F5344CB8AC3E}">
        <p14:creationId xmlns:p14="http://schemas.microsoft.com/office/powerpoint/2010/main" val="11010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smtClean="0"/>
              <a:t>Optimizado para búsquedas</a:t>
            </a:r>
            <a:endParaRPr lang="es-ES_tradnl" dirty="0"/>
          </a:p>
        </p:txBody>
      </p:sp>
      <p:sp>
        <p:nvSpPr>
          <p:cNvPr id="3" name="2 Marcador de contenido"/>
          <p:cNvSpPr>
            <a:spLocks noGrp="1"/>
          </p:cNvSpPr>
          <p:nvPr>
            <p:ph idx="1"/>
          </p:nvPr>
        </p:nvSpPr>
        <p:spPr>
          <a:solidFill>
            <a:schemeClr val="bg1">
              <a:lumMod val="85000"/>
            </a:schemeClr>
          </a:solidFill>
        </p:spPr>
        <p:txBody>
          <a:bodyPr>
            <a:normAutofit/>
          </a:bodyPr>
          <a:lstStyle/>
          <a:p>
            <a:r>
              <a:rPr lang="es-ES" dirty="0" smtClean="0"/>
              <a:t>Bing </a:t>
            </a:r>
            <a:r>
              <a:rPr lang="es-ES" dirty="0"/>
              <a:t>recomienda usar un método que dé como resultado solo un conjunto de URL, pero no ha respaldado específicamente el diseño receptivo como una forma de hacerlo.</a:t>
            </a:r>
            <a:endParaRPr lang="es-ES_tradnl" dirty="0"/>
          </a:p>
        </p:txBody>
      </p:sp>
    </p:spTree>
    <p:extLst>
      <p:ext uri="{BB962C8B-B14F-4D97-AF65-F5344CB8AC3E}">
        <p14:creationId xmlns:p14="http://schemas.microsoft.com/office/powerpoint/2010/main" val="2754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12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70000" lnSpcReduction="20000"/>
          </a:bodyPr>
          <a:lstStyle/>
          <a:p>
            <a:r>
              <a:rPr lang="es-ES" dirty="0" smtClean="0"/>
              <a:t>A </a:t>
            </a:r>
            <a:r>
              <a:rPr lang="es-ES" dirty="0"/>
              <a:t>medida que aparecieron más dispositivos, los diseñadores pronto se dieron cuenta de que no era práctico, si no imposible, crear múltiples sitios web para adaptarse a cada uno de los diferentes tamaños de pantalla. </a:t>
            </a:r>
            <a:endParaRPr lang="es-ES" dirty="0" smtClean="0"/>
          </a:p>
          <a:p>
            <a:r>
              <a:rPr lang="es-ES" sz="4000" b="1" dirty="0" smtClean="0">
                <a:effectLst>
                  <a:glow rad="139700">
                    <a:schemeClr val="accent5">
                      <a:satMod val="175000"/>
                      <a:alpha val="40000"/>
                    </a:schemeClr>
                  </a:glow>
                </a:effectLst>
              </a:rPr>
              <a:t>El </a:t>
            </a:r>
            <a:r>
              <a:rPr lang="es-ES" sz="4000" b="1" dirty="0">
                <a:effectLst>
                  <a:glow rad="139700">
                    <a:schemeClr val="accent5">
                      <a:satMod val="175000"/>
                      <a:alpha val="40000"/>
                    </a:schemeClr>
                  </a:glow>
                </a:effectLst>
              </a:rPr>
              <a:t>concepto de </a:t>
            </a:r>
            <a:r>
              <a:rPr lang="es-ES" sz="4000" b="1" dirty="0">
                <a:effectLst>
                  <a:glow rad="101600">
                    <a:schemeClr val="accent6">
                      <a:satMod val="175000"/>
                      <a:alpha val="40000"/>
                    </a:schemeClr>
                  </a:glow>
                </a:effectLst>
              </a:rPr>
              <a:t>diseño </a:t>
            </a:r>
            <a:r>
              <a:rPr lang="es-ES" sz="4000" b="1" dirty="0" err="1" smtClean="0">
                <a:effectLst>
                  <a:glow rad="101600">
                    <a:schemeClr val="accent6">
                      <a:satMod val="175000"/>
                      <a:alpha val="40000"/>
                    </a:schemeClr>
                  </a:glow>
                </a:effectLst>
              </a:rPr>
              <a:t>responsive</a:t>
            </a:r>
            <a:r>
              <a:rPr lang="es-ES" sz="4000" b="1" dirty="0" smtClean="0">
                <a:effectLst>
                  <a:glow rad="101600">
                    <a:schemeClr val="accent6">
                      <a:satMod val="175000"/>
                      <a:alpha val="40000"/>
                    </a:schemeClr>
                  </a:glow>
                </a:effectLst>
              </a:rPr>
              <a:t> </a:t>
            </a:r>
            <a:r>
              <a:rPr lang="es-ES" sz="4000" b="1" dirty="0" smtClean="0">
                <a:effectLst>
                  <a:glow rad="139700">
                    <a:schemeClr val="accent5">
                      <a:satMod val="175000"/>
                      <a:alpha val="40000"/>
                    </a:schemeClr>
                  </a:glow>
                </a:effectLst>
              </a:rPr>
              <a:t>se </a:t>
            </a:r>
            <a:r>
              <a:rPr lang="es-ES" sz="4000" b="1" dirty="0">
                <a:effectLst>
                  <a:glow rad="139700">
                    <a:schemeClr val="accent5">
                      <a:satMod val="175000"/>
                      <a:alpha val="40000"/>
                    </a:schemeClr>
                  </a:glow>
                </a:effectLst>
              </a:rPr>
              <a:t>introdujo como una forma de crear sitios web que pudieran responder al </a:t>
            </a:r>
            <a:r>
              <a:rPr lang="es-ES" sz="4000" b="1" dirty="0">
                <a:effectLst>
                  <a:glow rad="228600">
                    <a:schemeClr val="accent3">
                      <a:satMod val="175000"/>
                      <a:alpha val="40000"/>
                    </a:schemeClr>
                  </a:glow>
                </a:effectLst>
              </a:rPr>
              <a:t>ancho de la pantalla </a:t>
            </a:r>
            <a:r>
              <a:rPr lang="es-ES" sz="4000" b="1" dirty="0">
                <a:effectLst>
                  <a:glow rad="139700">
                    <a:schemeClr val="accent5">
                      <a:satMod val="175000"/>
                      <a:alpha val="40000"/>
                    </a:schemeClr>
                  </a:glow>
                </a:effectLst>
              </a:rPr>
              <a:t>de un dispositivo y mostrar el contenido del sitio de una manera adecuada para ese tamaño de pantalla.</a:t>
            </a:r>
            <a:endParaRPr lang="es-ES_tradnl" b="1" dirty="0">
              <a:effectLst>
                <a:glow rad="139700">
                  <a:schemeClr val="accent5">
                    <a:satMod val="175000"/>
                    <a:alpha val="40000"/>
                  </a:schemeClr>
                </a:glow>
              </a:effectLst>
            </a:endParaRPr>
          </a:p>
        </p:txBody>
      </p:sp>
    </p:spTree>
    <p:extLst>
      <p:ext uri="{BB962C8B-B14F-4D97-AF65-F5344CB8AC3E}">
        <p14:creationId xmlns:p14="http://schemas.microsoft.com/office/powerpoint/2010/main" val="356711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chemeClr val="accent3">
              <a:lumMod val="60000"/>
              <a:lumOff val="40000"/>
            </a:schemeClr>
          </a:solidFill>
        </p:spPr>
        <p:txBody>
          <a:bodyPr/>
          <a:lstStyle/>
          <a:p>
            <a:r>
              <a:rPr lang="es-ES_tradnl" dirty="0" smtClean="0"/>
              <a:t>Diseño web</a:t>
            </a:r>
            <a:endParaRPr lang="es-ES_tradnl" dirty="0"/>
          </a:p>
        </p:txBody>
      </p:sp>
      <p:sp>
        <p:nvSpPr>
          <p:cNvPr id="3" name="2 Subtítulo"/>
          <p:cNvSpPr>
            <a:spLocks noGrp="1"/>
          </p:cNvSpPr>
          <p:nvPr>
            <p:ph type="subTitle" idx="1"/>
          </p:nvPr>
        </p:nvSpPr>
        <p:spPr>
          <a:solidFill>
            <a:schemeClr val="accent3">
              <a:lumMod val="60000"/>
              <a:lumOff val="40000"/>
            </a:schemeClr>
          </a:solidFill>
        </p:spPr>
        <p:txBody>
          <a:bodyPr/>
          <a:lstStyle/>
          <a:p>
            <a:r>
              <a:rPr lang="es-ES_tradnl" dirty="0" smtClean="0"/>
              <a:t>Media </a:t>
            </a:r>
            <a:r>
              <a:rPr lang="es-ES_tradnl" dirty="0" err="1" smtClean="0"/>
              <a:t>queries</a:t>
            </a:r>
            <a:endParaRPr lang="es-ES_tradnl" dirty="0"/>
          </a:p>
        </p:txBody>
      </p:sp>
    </p:spTree>
    <p:extLst>
      <p:ext uri="{BB962C8B-B14F-4D97-AF65-F5344CB8AC3E}">
        <p14:creationId xmlns:p14="http://schemas.microsoft.com/office/powerpoint/2010/main" val="1321588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70000" lnSpcReduction="20000"/>
          </a:bodyPr>
          <a:lstStyle/>
          <a:p>
            <a:r>
              <a:rPr lang="es-ES" dirty="0"/>
              <a:t>La comunidad de diseño web volvió nuevamente al concepto de diseños fluidos, utilizando anchos basados ​​en porcentajes, y trató de descubrir cómo convertir eso en una solución para dispositivos móviles más pequeños.</a:t>
            </a:r>
          </a:p>
          <a:p>
            <a:r>
              <a:rPr lang="es-ES" dirty="0"/>
              <a:t>El uso de porcentajes en lugar de píxeles permite que una página web y secciones de la página cambien el ancho para adaptarse a cualquier tamaño de pantalla, por lo que es fácil tener en cuenta las diferencias entre dispositivos de tamaño similar</a:t>
            </a:r>
            <a:r>
              <a:rPr lang="es-ES" dirty="0" smtClean="0"/>
              <a:t>.</a:t>
            </a:r>
          </a:p>
          <a:p>
            <a:r>
              <a:rPr lang="es-ES" dirty="0" smtClean="0"/>
              <a:t>Pero una vez que observa la gama completa de dispositivos, tiene un problema.</a:t>
            </a:r>
          </a:p>
        </p:txBody>
      </p:sp>
    </p:spTree>
    <p:extLst>
      <p:ext uri="{BB962C8B-B14F-4D97-AF65-F5344CB8AC3E}">
        <p14:creationId xmlns:p14="http://schemas.microsoft.com/office/powerpoint/2010/main" val="309622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Limitar </a:t>
            </a:r>
            <a:r>
              <a:rPr lang="es-ES" dirty="0"/>
              <a:t>un diseño de tres columnas al ancho de un teléfono inteligente hace que las columnas de texto sean demasiado estrechas para ser legibles. </a:t>
            </a:r>
            <a:endParaRPr lang="es-ES" dirty="0" smtClean="0"/>
          </a:p>
          <a:p>
            <a:r>
              <a:rPr lang="es-ES" dirty="0" smtClean="0"/>
              <a:t>Del </a:t>
            </a:r>
            <a:r>
              <a:rPr lang="es-ES" dirty="0"/>
              <a:t>mismo modo, un diseño de una columna que se ve bien en la pantalla de un teléfono inteligente sería demasiado ancho para leerlo fácilmente cuando se ve en un monitor de escritorio</a:t>
            </a:r>
            <a:r>
              <a:rPr lang="es-ES" dirty="0" smtClean="0"/>
              <a:t>.</a:t>
            </a:r>
            <a:endParaRPr lang="es-ES" dirty="0"/>
          </a:p>
        </p:txBody>
      </p:sp>
    </p:spTree>
    <p:extLst>
      <p:ext uri="{BB962C8B-B14F-4D97-AF65-F5344CB8AC3E}">
        <p14:creationId xmlns:p14="http://schemas.microsoft.com/office/powerpoint/2010/main" val="211235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Básicamente</a:t>
            </a:r>
            <a:r>
              <a:rPr lang="es-ES" dirty="0"/>
              <a:t>, el problema era este: sin tener que crear sitios separados, </a:t>
            </a:r>
            <a:r>
              <a:rPr lang="es-ES" b="1" dirty="0">
                <a:solidFill>
                  <a:srgbClr val="FF0000"/>
                </a:solidFill>
                <a:effectLst>
                  <a:glow rad="101600">
                    <a:schemeClr val="accent6">
                      <a:satMod val="175000"/>
                      <a:alpha val="40000"/>
                    </a:schemeClr>
                  </a:glow>
                </a:effectLst>
              </a:rPr>
              <a:t>¿cómo se puede mostrar un sitio web en una </a:t>
            </a:r>
            <a:r>
              <a:rPr lang="es-ES" b="1" dirty="0" smtClean="0">
                <a:solidFill>
                  <a:srgbClr val="FF0000"/>
                </a:solidFill>
                <a:effectLst>
                  <a:glow rad="101600">
                    <a:schemeClr val="accent6">
                      <a:satMod val="175000"/>
                      <a:alpha val="40000"/>
                    </a:schemeClr>
                  </a:glow>
                </a:effectLst>
              </a:rPr>
              <a:t>columna, </a:t>
            </a:r>
            <a:r>
              <a:rPr lang="es-ES" b="1" dirty="0">
                <a:solidFill>
                  <a:srgbClr val="FF0000"/>
                </a:solidFill>
                <a:effectLst>
                  <a:glow rad="101600">
                    <a:schemeClr val="accent6">
                      <a:satMod val="175000"/>
                      <a:alpha val="40000"/>
                    </a:schemeClr>
                  </a:glow>
                </a:effectLst>
              </a:rPr>
              <a:t>en pantallas </a:t>
            </a:r>
            <a:r>
              <a:rPr lang="es-ES" b="1" dirty="0" smtClean="0">
                <a:solidFill>
                  <a:srgbClr val="FF0000"/>
                </a:solidFill>
                <a:effectLst>
                  <a:glow rad="101600">
                    <a:schemeClr val="accent6">
                      <a:satMod val="175000"/>
                      <a:alpha val="40000"/>
                    </a:schemeClr>
                  </a:glow>
                </a:effectLst>
              </a:rPr>
              <a:t>estrechas, </a:t>
            </a:r>
            <a:r>
              <a:rPr lang="es-ES" b="1" dirty="0">
                <a:solidFill>
                  <a:srgbClr val="FF0000"/>
                </a:solidFill>
                <a:effectLst>
                  <a:glow rad="101600">
                    <a:schemeClr val="accent6">
                      <a:satMod val="175000"/>
                      <a:alpha val="40000"/>
                    </a:schemeClr>
                  </a:glow>
                </a:effectLst>
              </a:rPr>
              <a:t>y en varias </a:t>
            </a:r>
            <a:r>
              <a:rPr lang="es-ES" b="1" dirty="0" smtClean="0">
                <a:solidFill>
                  <a:srgbClr val="FF0000"/>
                </a:solidFill>
                <a:effectLst>
                  <a:glow rad="101600">
                    <a:schemeClr val="accent6">
                      <a:satMod val="175000"/>
                      <a:alpha val="40000"/>
                    </a:schemeClr>
                  </a:glow>
                </a:effectLst>
              </a:rPr>
              <a:t>columnas, </a:t>
            </a:r>
            <a:r>
              <a:rPr lang="es-ES" b="1" dirty="0">
                <a:solidFill>
                  <a:srgbClr val="FF0000"/>
                </a:solidFill>
                <a:effectLst>
                  <a:glow rad="101600">
                    <a:schemeClr val="accent6">
                      <a:satMod val="175000"/>
                      <a:alpha val="40000"/>
                    </a:schemeClr>
                  </a:glow>
                </a:effectLst>
              </a:rPr>
              <a:t>en pantallas más anchas? </a:t>
            </a:r>
            <a:endParaRPr lang="es-ES" b="1" dirty="0" smtClean="0">
              <a:solidFill>
                <a:srgbClr val="FF0000"/>
              </a:solidFill>
              <a:effectLst>
                <a:glow rad="101600">
                  <a:schemeClr val="accent6">
                    <a:satMod val="175000"/>
                    <a:alpha val="40000"/>
                  </a:schemeClr>
                </a:glow>
              </a:effectLst>
            </a:endParaRPr>
          </a:p>
          <a:p>
            <a:r>
              <a:rPr lang="es-ES" dirty="0" smtClean="0"/>
              <a:t>¿</a:t>
            </a:r>
            <a:r>
              <a:rPr lang="es-ES" dirty="0"/>
              <a:t>Cómo puede pedirle al navegador que realice cambios en el diseño, en función de las cualidades del dispositivo en el que se está viendo el sitio?</a:t>
            </a:r>
          </a:p>
          <a:p>
            <a:r>
              <a:rPr lang="es-ES" dirty="0"/>
              <a:t>Ingrese consultas de medios.</a:t>
            </a:r>
            <a:endParaRPr lang="es-ES_tradnl" dirty="0"/>
          </a:p>
        </p:txBody>
      </p:sp>
    </p:spTree>
    <p:extLst>
      <p:ext uri="{BB962C8B-B14F-4D97-AF65-F5344CB8AC3E}">
        <p14:creationId xmlns:p14="http://schemas.microsoft.com/office/powerpoint/2010/main" val="71511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Media </a:t>
            </a:r>
            <a:r>
              <a:rPr lang="es-ES_tradnl" dirty="0" err="1" smtClean="0"/>
              <a:t>queries</a:t>
            </a:r>
            <a:r>
              <a:rPr lang="es-ES_tradnl" dirty="0" smtClean="0"/>
              <a:t> …</a:t>
            </a:r>
            <a:endParaRPr lang="es-ES_tradnl" dirty="0"/>
          </a:p>
        </p:txBody>
      </p:sp>
      <p:sp>
        <p:nvSpPr>
          <p:cNvPr id="3" name="2 Marcador de contenido"/>
          <p:cNvSpPr>
            <a:spLocks noGrp="1"/>
          </p:cNvSpPr>
          <p:nvPr>
            <p:ph idx="1"/>
          </p:nvPr>
        </p:nvSpPr>
        <p:spPr/>
        <p:txBody>
          <a:bodyPr>
            <a:normAutofit fontScale="77500" lnSpcReduction="20000"/>
          </a:bodyPr>
          <a:lstStyle/>
          <a:p>
            <a:r>
              <a:rPr lang="es-ES" dirty="0"/>
              <a:t>La regla CSS @media, que le permite mostrar diferentes estilos CSS basados en las cualidades del dispositivo, en realidad </a:t>
            </a:r>
            <a:r>
              <a:rPr lang="es-ES" dirty="0" smtClean="0"/>
              <a:t>ya era </a:t>
            </a:r>
            <a:r>
              <a:rPr lang="es-ES" dirty="0"/>
              <a:t>parte de CSS2 hace más de una década, pero en ese entonces solo admitía consultas de tipos de medios, como pantalla o impresión. </a:t>
            </a:r>
            <a:endParaRPr lang="es-ES" dirty="0" smtClean="0"/>
          </a:p>
          <a:p>
            <a:r>
              <a:rPr lang="es-ES" b="1" i="1" dirty="0" smtClean="0">
                <a:solidFill>
                  <a:srgbClr val="FF0000"/>
                </a:solidFill>
                <a:effectLst>
                  <a:glow rad="101600">
                    <a:schemeClr val="accent3">
                      <a:satMod val="175000"/>
                      <a:alpha val="40000"/>
                    </a:schemeClr>
                  </a:glow>
                </a:effectLst>
              </a:rPr>
              <a:t>Esto </a:t>
            </a:r>
            <a:r>
              <a:rPr lang="es-ES" b="1" i="1" dirty="0">
                <a:solidFill>
                  <a:srgbClr val="FF0000"/>
                </a:solidFill>
                <a:effectLst>
                  <a:glow rad="101600">
                    <a:schemeClr val="accent3">
                      <a:satMod val="175000"/>
                      <a:alpha val="40000"/>
                    </a:schemeClr>
                  </a:glow>
                </a:effectLst>
              </a:rPr>
              <a:t>se usaba comúnmente para crear una versión impresa del diseño de un sitio web (que puede incluir cambios tan básicos como eliminar los colores de fondo que desperdiciarán la tinta de la impresora), pero su utilidad se detuvo allí</a:t>
            </a:r>
            <a:r>
              <a:rPr lang="es-ES" dirty="0"/>
              <a:t>.</a:t>
            </a:r>
            <a:endParaRPr lang="es-ES_tradnl" dirty="0"/>
          </a:p>
        </p:txBody>
      </p:sp>
    </p:spTree>
    <p:extLst>
      <p:ext uri="{BB962C8B-B14F-4D97-AF65-F5344CB8AC3E}">
        <p14:creationId xmlns:p14="http://schemas.microsoft.com/office/powerpoint/2010/main" val="742884301"/>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2537</Words>
  <Application>Microsoft Office PowerPoint</Application>
  <PresentationFormat>Presentación en pantalla (16:9)</PresentationFormat>
  <Paragraphs>116</Paragraphs>
  <Slides>39</Slides>
  <Notes>0</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Tema de Office</vt:lpstr>
      <vt:lpstr>Presentación de PowerPoint</vt:lpstr>
      <vt:lpstr>Presentación …</vt:lpstr>
      <vt:lpstr>Presentación …</vt:lpstr>
      <vt:lpstr>Presentación</vt:lpstr>
      <vt:lpstr>Diseño web</vt:lpstr>
      <vt:lpstr>Media queries …</vt:lpstr>
      <vt:lpstr>Media queries …</vt:lpstr>
      <vt:lpstr>Media queries …</vt:lpstr>
      <vt:lpstr>Media queries …</vt:lpstr>
      <vt:lpstr>Media queries …</vt:lpstr>
      <vt:lpstr>Media queries …</vt:lpstr>
      <vt:lpstr>Media queries …</vt:lpstr>
      <vt:lpstr>Media queries …</vt:lpstr>
      <vt:lpstr>Media queries …</vt:lpstr>
      <vt:lpstr>Media queries …</vt:lpstr>
      <vt:lpstr>Media queries</vt:lpstr>
      <vt:lpstr>Viewport …</vt:lpstr>
      <vt:lpstr>Viewport …</vt:lpstr>
      <vt:lpstr>Viewport</vt:lpstr>
      <vt:lpstr>Flexibilidad …</vt:lpstr>
      <vt:lpstr>Flexibilidad …</vt:lpstr>
      <vt:lpstr>Flexibilidad</vt:lpstr>
      <vt:lpstr>Diseño receptivo ¿Por qué?</vt:lpstr>
      <vt:lpstr>Responsive design ¿Por qué? …</vt:lpstr>
      <vt:lpstr>Diseño receptivo ¿Por qué? …</vt:lpstr>
      <vt:lpstr>Diseño receptivo ¿Por qué? …</vt:lpstr>
      <vt:lpstr>Diseño receptivo ¿Por qué? …</vt:lpstr>
      <vt:lpstr>Diseño receptivo ¿Por qué? …</vt:lpstr>
      <vt:lpstr>Diseño receptivo ¿Por qué?</vt:lpstr>
      <vt:lpstr>Menos chamba …</vt:lpstr>
      <vt:lpstr>Menos chamba …</vt:lpstr>
      <vt:lpstr>Menos chamba …</vt:lpstr>
      <vt:lpstr>Menos chamba …</vt:lpstr>
      <vt:lpstr>Menos chamba</vt:lpstr>
      <vt:lpstr>Optimizado para búsquedas …</vt:lpstr>
      <vt:lpstr>Optimizado para búsquedas …</vt:lpstr>
      <vt:lpstr>Optimizado para búsquedas …</vt:lpstr>
      <vt:lpstr>Optimizado para búsquedas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19</cp:revision>
  <dcterms:created xsi:type="dcterms:W3CDTF">2020-06-18T15:25:13Z</dcterms:created>
  <dcterms:modified xsi:type="dcterms:W3CDTF">2020-06-19T16:20:40Z</dcterms:modified>
</cp:coreProperties>
</file>