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70" r:id="rId14"/>
    <p:sldId id="269" r:id="rId15"/>
    <p:sldId id="271" r:id="rId16"/>
    <p:sldId id="273" r:id="rId17"/>
    <p:sldId id="272" r:id="rId18"/>
    <p:sldId id="274" r:id="rId19"/>
    <p:sldId id="275" r:id="rId20"/>
    <p:sldId id="276" r:id="rId21"/>
    <p:sldId id="277" r:id="rId22"/>
    <p:sldId id="278" r:id="rId23"/>
    <p:sldId id="279" r:id="rId24"/>
    <p:sldId id="280" r:id="rId25"/>
    <p:sldId id="281" r:id="rId26"/>
    <p:sldId id="282" r:id="rId27"/>
    <p:sldId id="285" r:id="rId28"/>
    <p:sldId id="283" r:id="rId29"/>
    <p:sldId id="284" r:id="rId30"/>
    <p:sldId id="286" r:id="rId31"/>
    <p:sldId id="287" r:id="rId32"/>
    <p:sldId id="289" r:id="rId33"/>
    <p:sldId id="288"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12" r:id="rId54"/>
    <p:sldId id="309" r:id="rId55"/>
    <p:sldId id="311" r:id="rId56"/>
    <p:sldId id="310" r:id="rId57"/>
    <p:sldId id="313" r:id="rId58"/>
    <p:sldId id="314" r:id="rId59"/>
    <p:sldId id="315" r:id="rId60"/>
    <p:sldId id="316" r:id="rId61"/>
    <p:sldId id="317" r:id="rId62"/>
    <p:sldId id="318" r:id="rId63"/>
    <p:sldId id="259" r:id="rId64"/>
  </p:sldIdLst>
  <p:sldSz cx="9144000" cy="5143500" type="screen16x9"/>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38" d="100"/>
          <a:sy n="138" d="100"/>
        </p:scale>
        <p:origin x="-102" y="-25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1597819"/>
            <a:ext cx="7772400" cy="1102519"/>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t>19/06/2020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t>19/06/2020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05979"/>
            <a:ext cx="2057400" cy="4388644"/>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05979"/>
            <a:ext cx="6019800" cy="438864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t>19/06/2020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t>19/06/2020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3305176"/>
            <a:ext cx="7772400" cy="1021556"/>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t>19/06/2020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7A847CFC-816F-41D0-AAC0-9BF4FEBC753E}" type="datetimeFigureOut">
              <a:rPr lang="es-ES" smtClean="0"/>
              <a:t>19/06/2020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7A847CFC-816F-41D0-AAC0-9BF4FEBC753E}" type="datetimeFigureOut">
              <a:rPr lang="es-ES" smtClean="0"/>
              <a:t>19/06/2020</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7A847CFC-816F-41D0-AAC0-9BF4FEBC753E}" type="datetimeFigureOut">
              <a:rPr lang="es-ES" smtClean="0"/>
              <a:t>19/06/2020</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t>19/06/2020</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1" y="204787"/>
            <a:ext cx="3008313" cy="871538"/>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t>19/06/2020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3600450"/>
            <a:ext cx="5486400" cy="425054"/>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t>19/06/2020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2000"/>
            <a:lum/>
          </a:blip>
          <a:srcRect/>
          <a:stretch>
            <a:fillRect t="-5000" b="-5000"/>
          </a:stretch>
        </a:blip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A847CFC-816F-41D0-AAC0-9BF4FEBC753E}" type="datetimeFigureOut">
              <a:rPr lang="es-ES" smtClean="0"/>
              <a:t>19/06/2020</a:t>
            </a:fld>
            <a:endParaRPr lang="es-ES"/>
          </a:p>
        </p:txBody>
      </p:sp>
      <p:sp>
        <p:nvSpPr>
          <p:cNvPr id="5" name="4 Marcador de pie de página"/>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uxmag.com/articles/content-strategy-and-its-cousin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uxmastery.com/how-to-conduct-a-content-audit/"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 Id="rId4" Type="http://schemas.microsoft.com/office/2007/relationships/hdphoto" Target="../media/hdphoto1.wdp"/></Relationships>
</file>

<file path=ppt/slides/_rels/slide5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67897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bg1">
              <a:lumMod val="95000"/>
            </a:schemeClr>
          </a:solidFill>
        </p:spPr>
        <p:txBody>
          <a:bodyPr>
            <a:normAutofit/>
          </a:bodyPr>
          <a:lstStyle/>
          <a:p>
            <a:r>
              <a:rPr lang="es-ES" dirty="0"/>
              <a:t>Contenido </a:t>
            </a:r>
            <a:r>
              <a:rPr lang="es-ES" dirty="0" smtClean="0"/>
              <a:t>responsive …</a:t>
            </a:r>
            <a:endParaRPr lang="es-ES_tradnl" dirty="0"/>
          </a:p>
        </p:txBody>
      </p:sp>
      <p:sp>
        <p:nvSpPr>
          <p:cNvPr id="3" name="2 Marcador de contenido"/>
          <p:cNvSpPr>
            <a:spLocks noGrp="1"/>
          </p:cNvSpPr>
          <p:nvPr>
            <p:ph idx="1"/>
          </p:nvPr>
        </p:nvSpPr>
        <p:spPr>
          <a:solidFill>
            <a:schemeClr val="bg1">
              <a:lumMod val="95000"/>
            </a:schemeClr>
          </a:solidFill>
        </p:spPr>
        <p:txBody>
          <a:bodyPr>
            <a:normAutofit fontScale="85000" lnSpcReduction="20000"/>
          </a:bodyPr>
          <a:lstStyle/>
          <a:p>
            <a:r>
              <a:rPr lang="es-ES" dirty="0" smtClean="0"/>
              <a:t>Por </a:t>
            </a:r>
            <a:r>
              <a:rPr lang="es-ES" dirty="0"/>
              <a:t>eso, </a:t>
            </a:r>
            <a:r>
              <a:rPr lang="es-ES" b="1" dirty="0">
                <a:effectLst>
                  <a:glow rad="228600">
                    <a:schemeClr val="accent2">
                      <a:satMod val="175000"/>
                      <a:alpha val="40000"/>
                    </a:schemeClr>
                  </a:glow>
                </a:effectLst>
              </a:rPr>
              <a:t>cuando diseñas un sitio web, primero debes pensar en tu contenido</a:t>
            </a:r>
            <a:r>
              <a:rPr lang="es-ES" dirty="0"/>
              <a:t>.</a:t>
            </a:r>
          </a:p>
          <a:p>
            <a:r>
              <a:rPr lang="es-ES" dirty="0"/>
              <a:t>Si lo hace al revés, cree un diseño e intente ajustar su contenido a su alrededor, su contenido siempre estará atascado en un estado de segunda clase, y es menos probable que brinde a sus usuarios lo que necesitan.</a:t>
            </a:r>
          </a:p>
          <a:p>
            <a:r>
              <a:rPr lang="es-ES" b="1" dirty="0">
                <a:effectLst>
                  <a:glow rad="228600">
                    <a:schemeClr val="accent5">
                      <a:satMod val="175000"/>
                      <a:alpha val="40000"/>
                    </a:schemeClr>
                  </a:glow>
                </a:effectLst>
              </a:rPr>
              <a:t>Con sitios web receptivos, primero debe pensar en el contenido, para asegurarse de que su contenido funcione bien en pantallas pequeñas</a:t>
            </a:r>
            <a:r>
              <a:rPr lang="es-ES" dirty="0"/>
              <a:t>. </a:t>
            </a:r>
            <a:endParaRPr lang="es-ES" dirty="0" smtClean="0"/>
          </a:p>
        </p:txBody>
      </p:sp>
    </p:spTree>
    <p:extLst>
      <p:ext uri="{BB962C8B-B14F-4D97-AF65-F5344CB8AC3E}">
        <p14:creationId xmlns:p14="http://schemas.microsoft.com/office/powerpoint/2010/main" val="23034145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bg1">
              <a:lumMod val="95000"/>
            </a:schemeClr>
          </a:solidFill>
        </p:spPr>
        <p:txBody>
          <a:bodyPr>
            <a:normAutofit/>
          </a:bodyPr>
          <a:lstStyle/>
          <a:p>
            <a:r>
              <a:rPr lang="es-ES" dirty="0"/>
              <a:t>Contenido </a:t>
            </a:r>
            <a:r>
              <a:rPr lang="es-ES" dirty="0" smtClean="0"/>
              <a:t>responsive </a:t>
            </a:r>
            <a:endParaRPr lang="es-ES_tradnl" dirty="0"/>
          </a:p>
        </p:txBody>
      </p:sp>
      <p:sp>
        <p:nvSpPr>
          <p:cNvPr id="3" name="2 Marcador de contenido"/>
          <p:cNvSpPr>
            <a:spLocks noGrp="1"/>
          </p:cNvSpPr>
          <p:nvPr>
            <p:ph idx="1"/>
          </p:nvPr>
        </p:nvSpPr>
        <p:spPr>
          <a:solidFill>
            <a:schemeClr val="bg1">
              <a:lumMod val="95000"/>
            </a:schemeClr>
          </a:solidFill>
        </p:spPr>
        <p:txBody>
          <a:bodyPr>
            <a:normAutofit fontScale="92500" lnSpcReduction="20000"/>
          </a:bodyPr>
          <a:lstStyle/>
          <a:p>
            <a:r>
              <a:rPr lang="es-ES" dirty="0" smtClean="0"/>
              <a:t>Si </a:t>
            </a:r>
            <a:r>
              <a:rPr lang="es-ES" dirty="0"/>
              <a:t>utiliza contenido existente de un sitio web de ancho fijo, tendrá dificultades para tratar de calzarlo en un diseño para una pantalla más pequeña.</a:t>
            </a:r>
          </a:p>
          <a:p>
            <a:r>
              <a:rPr lang="es-ES" b="1" dirty="0">
                <a:effectLst>
                  <a:glow rad="101600">
                    <a:schemeClr val="accent2">
                      <a:satMod val="175000"/>
                      <a:alpha val="40000"/>
                    </a:schemeClr>
                  </a:glow>
                </a:effectLst>
              </a:rPr>
              <a:t>Si está comenzando desde cero con nuevo contenido, debe </a:t>
            </a:r>
            <a:r>
              <a:rPr lang="es-ES" b="1" dirty="0" smtClean="0">
                <a:effectLst>
                  <a:glow rad="101600">
                    <a:schemeClr val="accent2">
                      <a:satMod val="175000"/>
                      <a:alpha val="40000"/>
                    </a:schemeClr>
                  </a:glow>
                </a:effectLst>
              </a:rPr>
              <a:t>asegurarse que está </a:t>
            </a:r>
            <a:r>
              <a:rPr lang="es-ES" b="1" dirty="0">
                <a:effectLst>
                  <a:glow rad="101600">
                    <a:schemeClr val="accent2">
                      <a:satMod val="175000"/>
                      <a:alpha val="40000"/>
                    </a:schemeClr>
                  </a:glow>
                </a:effectLst>
              </a:rPr>
              <a:t>optimizado para cualquier tamaño de pantalla, no solo para un tamaño de pantalla</a:t>
            </a:r>
            <a:r>
              <a:rPr lang="es-ES" dirty="0"/>
              <a:t>....</a:t>
            </a:r>
            <a:endParaRPr lang="es-ES_tradnl" dirty="0"/>
          </a:p>
        </p:txBody>
      </p:sp>
    </p:spTree>
    <p:extLst>
      <p:ext uri="{BB962C8B-B14F-4D97-AF65-F5344CB8AC3E}">
        <p14:creationId xmlns:p14="http://schemas.microsoft.com/office/powerpoint/2010/main" val="20902136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bg2">
              <a:lumMod val="90000"/>
            </a:schemeClr>
          </a:solidFill>
        </p:spPr>
        <p:txBody>
          <a:bodyPr/>
          <a:lstStyle/>
          <a:p>
            <a:r>
              <a:rPr lang="es-ES_tradnl" dirty="0" smtClean="0"/>
              <a:t>Estrategia de contenido …</a:t>
            </a:r>
            <a:endParaRPr lang="es-ES_tradnl" dirty="0"/>
          </a:p>
        </p:txBody>
      </p:sp>
      <p:sp>
        <p:nvSpPr>
          <p:cNvPr id="3" name="2 Marcador de contenido"/>
          <p:cNvSpPr>
            <a:spLocks noGrp="1"/>
          </p:cNvSpPr>
          <p:nvPr>
            <p:ph idx="1"/>
          </p:nvPr>
        </p:nvSpPr>
        <p:spPr>
          <a:solidFill>
            <a:schemeClr val="bg2">
              <a:lumMod val="90000"/>
            </a:schemeClr>
          </a:solidFill>
        </p:spPr>
        <p:txBody>
          <a:bodyPr>
            <a:normAutofit/>
          </a:bodyPr>
          <a:lstStyle/>
          <a:p>
            <a:r>
              <a:rPr lang="es-ES" dirty="0"/>
              <a:t>Cuando hablamos de contenido para la Web, fue en el contexto de su creación, para llenar todos los espacios en nuestros sitios web que debían llenarse de contenido.</a:t>
            </a:r>
          </a:p>
          <a:p>
            <a:r>
              <a:rPr lang="es-ES" dirty="0"/>
              <a:t>Y realmente, a menudo creamos sitios sin pensar en la estrategia</a:t>
            </a:r>
            <a:r>
              <a:rPr lang="es-ES" dirty="0" smtClean="0"/>
              <a:t>.</a:t>
            </a:r>
            <a:endParaRPr lang="es-ES" dirty="0"/>
          </a:p>
        </p:txBody>
      </p:sp>
    </p:spTree>
    <p:extLst>
      <p:ext uri="{BB962C8B-B14F-4D97-AF65-F5344CB8AC3E}">
        <p14:creationId xmlns:p14="http://schemas.microsoft.com/office/powerpoint/2010/main" val="41655311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bg2">
              <a:lumMod val="90000"/>
            </a:schemeClr>
          </a:solidFill>
        </p:spPr>
        <p:txBody>
          <a:bodyPr/>
          <a:lstStyle/>
          <a:p>
            <a:r>
              <a:rPr lang="es-ES_tradnl" dirty="0" smtClean="0"/>
              <a:t>Estrategia de contenido …</a:t>
            </a:r>
            <a:endParaRPr lang="es-ES_tradnl" dirty="0"/>
          </a:p>
        </p:txBody>
      </p:sp>
      <p:sp>
        <p:nvSpPr>
          <p:cNvPr id="3" name="2 Marcador de contenido"/>
          <p:cNvSpPr>
            <a:spLocks noGrp="1"/>
          </p:cNvSpPr>
          <p:nvPr>
            <p:ph idx="1"/>
          </p:nvPr>
        </p:nvSpPr>
        <p:spPr>
          <a:solidFill>
            <a:schemeClr val="bg2">
              <a:lumMod val="90000"/>
            </a:schemeClr>
          </a:solidFill>
        </p:spPr>
        <p:txBody>
          <a:bodyPr>
            <a:normAutofit fontScale="92500" lnSpcReduction="20000"/>
          </a:bodyPr>
          <a:lstStyle/>
          <a:p>
            <a:r>
              <a:rPr lang="es-ES" dirty="0" smtClean="0"/>
              <a:t>Si </a:t>
            </a:r>
            <a:r>
              <a:rPr lang="es-ES" dirty="0"/>
              <a:t>nuestra empresa o proyecto necesitara un sitio web, primero diseñaríamos un sitio que se viera bien y combinara con nuestra marca. </a:t>
            </a:r>
            <a:endParaRPr lang="es-ES" dirty="0" smtClean="0"/>
          </a:p>
          <a:p>
            <a:r>
              <a:rPr lang="es-ES" dirty="0" smtClean="0"/>
              <a:t>Luego</a:t>
            </a:r>
            <a:r>
              <a:rPr lang="es-ES" dirty="0"/>
              <a:t>, hicimos una lista de todas las cosas que teníamos que queríamos poner en el sitio (contenido), y luego tratamos de encajar todas nuestras cosas en el sitio recientemente diseñado</a:t>
            </a:r>
            <a:r>
              <a:rPr lang="es-ES" dirty="0" smtClean="0"/>
              <a:t>.</a:t>
            </a:r>
            <a:endParaRPr lang="es-ES" dirty="0"/>
          </a:p>
        </p:txBody>
      </p:sp>
    </p:spTree>
    <p:extLst>
      <p:ext uri="{BB962C8B-B14F-4D97-AF65-F5344CB8AC3E}">
        <p14:creationId xmlns:p14="http://schemas.microsoft.com/office/powerpoint/2010/main" val="20071421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bg2">
              <a:lumMod val="90000"/>
            </a:schemeClr>
          </a:solidFill>
        </p:spPr>
        <p:txBody>
          <a:bodyPr/>
          <a:lstStyle/>
          <a:p>
            <a:r>
              <a:rPr lang="es-ES_tradnl" dirty="0" smtClean="0"/>
              <a:t>Estrategia de contenido …</a:t>
            </a:r>
            <a:endParaRPr lang="es-ES_tradnl" dirty="0"/>
          </a:p>
        </p:txBody>
      </p:sp>
      <p:sp>
        <p:nvSpPr>
          <p:cNvPr id="3" name="2 Marcador de contenido"/>
          <p:cNvSpPr>
            <a:spLocks noGrp="1"/>
          </p:cNvSpPr>
          <p:nvPr>
            <p:ph idx="1"/>
          </p:nvPr>
        </p:nvSpPr>
        <p:spPr>
          <a:solidFill>
            <a:schemeClr val="bg2">
              <a:lumMod val="90000"/>
            </a:schemeClr>
          </a:solidFill>
        </p:spPr>
        <p:txBody>
          <a:bodyPr>
            <a:normAutofit fontScale="70000" lnSpcReduction="20000"/>
          </a:bodyPr>
          <a:lstStyle/>
          <a:p>
            <a:r>
              <a:rPr lang="es-ES" dirty="0" smtClean="0"/>
              <a:t>Si </a:t>
            </a:r>
            <a:r>
              <a:rPr lang="es-ES" dirty="0"/>
              <a:t>tuvimos suerte, tuvimos un arquitecto de información que creó una estructura agradable para organizar todo nuestro contenido. </a:t>
            </a:r>
            <a:endParaRPr lang="es-ES" dirty="0" smtClean="0"/>
          </a:p>
          <a:p>
            <a:r>
              <a:rPr lang="es-ES" dirty="0" smtClean="0"/>
              <a:t>Si </a:t>
            </a:r>
            <a:r>
              <a:rPr lang="es-ES" dirty="0"/>
              <a:t>no, todo se atascó allí de alguna manera. </a:t>
            </a:r>
            <a:endParaRPr lang="es-ES" dirty="0" smtClean="0"/>
          </a:p>
          <a:p>
            <a:r>
              <a:rPr lang="es-ES" dirty="0" smtClean="0"/>
              <a:t>Cualquier </a:t>
            </a:r>
            <a:r>
              <a:rPr lang="es-ES" dirty="0"/>
              <a:t>contenido que hayamos terminado en el sitio web en alguna parte. </a:t>
            </a:r>
            <a:endParaRPr lang="es-ES" dirty="0" smtClean="0"/>
          </a:p>
          <a:p>
            <a:r>
              <a:rPr lang="es-ES" dirty="0" smtClean="0"/>
              <a:t>Después </a:t>
            </a:r>
            <a:r>
              <a:rPr lang="es-ES" dirty="0"/>
              <a:t>de todo, cuesta muy poco hacer un sitio web más grande (más contenido y más páginas) desde un punto de vista técnico, entonces, ¿por qué no simplemente poner todo en el sitio, para que siempre esté disponible en caso de que alguien lo necesite, para siempre</a:t>
            </a:r>
            <a:r>
              <a:rPr lang="es-ES" dirty="0" smtClean="0"/>
              <a:t>?</a:t>
            </a:r>
            <a:endParaRPr lang="es-ES" dirty="0"/>
          </a:p>
        </p:txBody>
      </p:sp>
    </p:spTree>
    <p:extLst>
      <p:ext uri="{BB962C8B-B14F-4D97-AF65-F5344CB8AC3E}">
        <p14:creationId xmlns:p14="http://schemas.microsoft.com/office/powerpoint/2010/main" val="1874501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bg2">
              <a:lumMod val="90000"/>
            </a:schemeClr>
          </a:solidFill>
        </p:spPr>
        <p:txBody>
          <a:bodyPr/>
          <a:lstStyle/>
          <a:p>
            <a:r>
              <a:rPr lang="es-ES_tradnl" dirty="0" smtClean="0"/>
              <a:t>Estrategia de contenido …</a:t>
            </a:r>
            <a:endParaRPr lang="es-ES_tradnl" dirty="0"/>
          </a:p>
        </p:txBody>
      </p:sp>
      <p:sp>
        <p:nvSpPr>
          <p:cNvPr id="3" name="2 Marcador de contenido"/>
          <p:cNvSpPr>
            <a:spLocks noGrp="1"/>
          </p:cNvSpPr>
          <p:nvPr>
            <p:ph idx="1"/>
          </p:nvPr>
        </p:nvSpPr>
        <p:spPr>
          <a:solidFill>
            <a:schemeClr val="bg2">
              <a:lumMod val="90000"/>
            </a:schemeClr>
          </a:solidFill>
        </p:spPr>
        <p:txBody>
          <a:bodyPr>
            <a:normAutofit/>
          </a:bodyPr>
          <a:lstStyle/>
          <a:p>
            <a:r>
              <a:rPr lang="es-ES" dirty="0" smtClean="0"/>
              <a:t>Pero </a:t>
            </a:r>
            <a:r>
              <a:rPr lang="es-ES" dirty="0"/>
              <a:t>en algún momento nos dimos cuenta de que importa lo que hay en nuestros sitios web.</a:t>
            </a:r>
          </a:p>
          <a:p>
            <a:r>
              <a:rPr lang="es-ES" dirty="0"/>
              <a:t>La estrategia de contenido se refiere a todo lo que entra tanto en la planificación como en la administración de su contenido. </a:t>
            </a:r>
            <a:endParaRPr lang="es-ES" dirty="0" smtClean="0"/>
          </a:p>
        </p:txBody>
      </p:sp>
    </p:spTree>
    <p:extLst>
      <p:ext uri="{BB962C8B-B14F-4D97-AF65-F5344CB8AC3E}">
        <p14:creationId xmlns:p14="http://schemas.microsoft.com/office/powerpoint/2010/main" val="12764305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bg2">
              <a:lumMod val="90000"/>
            </a:schemeClr>
          </a:solidFill>
        </p:spPr>
        <p:txBody>
          <a:bodyPr/>
          <a:lstStyle/>
          <a:p>
            <a:r>
              <a:rPr lang="es-ES_tradnl" dirty="0" smtClean="0"/>
              <a:t>Estrategia de contenido …</a:t>
            </a:r>
            <a:endParaRPr lang="es-ES_tradnl" dirty="0"/>
          </a:p>
        </p:txBody>
      </p:sp>
      <p:sp>
        <p:nvSpPr>
          <p:cNvPr id="3" name="2 Marcador de contenido"/>
          <p:cNvSpPr>
            <a:spLocks noGrp="1"/>
          </p:cNvSpPr>
          <p:nvPr>
            <p:ph idx="1"/>
          </p:nvPr>
        </p:nvSpPr>
        <p:spPr>
          <a:solidFill>
            <a:schemeClr val="bg2">
              <a:lumMod val="90000"/>
            </a:schemeClr>
          </a:solidFill>
        </p:spPr>
        <p:txBody>
          <a:bodyPr>
            <a:normAutofit/>
          </a:bodyPr>
          <a:lstStyle/>
          <a:p>
            <a:r>
              <a:rPr lang="es-ES" dirty="0" smtClean="0"/>
              <a:t>Esto </a:t>
            </a:r>
            <a:r>
              <a:rPr lang="es-ES" dirty="0"/>
              <a:t>incluye el texto, así como otras formas de comunicación como imágenes, video y audio. </a:t>
            </a:r>
            <a:endParaRPr lang="es-ES" dirty="0" smtClean="0"/>
          </a:p>
          <a:p>
            <a:r>
              <a:rPr lang="es-ES" dirty="0" smtClean="0"/>
              <a:t>Y </a:t>
            </a:r>
            <a:r>
              <a:rPr lang="es-ES" dirty="0"/>
              <a:t>no se trata solo de lo que sucede en su sitio, sino también de cómo funciona el sitio</a:t>
            </a:r>
            <a:r>
              <a:rPr lang="es-ES" dirty="0" smtClean="0"/>
              <a:t>.</a:t>
            </a:r>
          </a:p>
          <a:p>
            <a:r>
              <a:rPr lang="es-ES" dirty="0"/>
              <a:t>Comience mirando el panorama general. </a:t>
            </a:r>
          </a:p>
        </p:txBody>
      </p:sp>
    </p:spTree>
    <p:extLst>
      <p:ext uri="{BB962C8B-B14F-4D97-AF65-F5344CB8AC3E}">
        <p14:creationId xmlns:p14="http://schemas.microsoft.com/office/powerpoint/2010/main" val="1325017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bg2">
              <a:lumMod val="90000"/>
            </a:schemeClr>
          </a:solidFill>
        </p:spPr>
        <p:txBody>
          <a:bodyPr/>
          <a:lstStyle/>
          <a:p>
            <a:r>
              <a:rPr lang="es-ES_tradnl" dirty="0" smtClean="0"/>
              <a:t>Estrategia de contenido …</a:t>
            </a:r>
            <a:endParaRPr lang="es-ES_tradnl" dirty="0"/>
          </a:p>
        </p:txBody>
      </p:sp>
      <p:sp>
        <p:nvSpPr>
          <p:cNvPr id="3" name="2 Marcador de contenido"/>
          <p:cNvSpPr>
            <a:spLocks noGrp="1"/>
          </p:cNvSpPr>
          <p:nvPr>
            <p:ph idx="1"/>
          </p:nvPr>
        </p:nvSpPr>
        <p:spPr>
          <a:solidFill>
            <a:schemeClr val="bg2">
              <a:lumMod val="90000"/>
            </a:schemeClr>
          </a:solidFill>
        </p:spPr>
        <p:txBody>
          <a:bodyPr>
            <a:normAutofit fontScale="92500" lnSpcReduction="10000"/>
          </a:bodyPr>
          <a:lstStyle/>
          <a:p>
            <a:r>
              <a:rPr lang="es-ES" dirty="0" smtClean="0"/>
              <a:t>¿</a:t>
            </a:r>
            <a:r>
              <a:rPr lang="es-ES" dirty="0"/>
              <a:t>Qué debe lograr el sitio web?</a:t>
            </a:r>
          </a:p>
          <a:p>
            <a:r>
              <a:rPr lang="es-ES" dirty="0"/>
              <a:t>¿Qué quieres que hagan los usuarios cuando visitan el sitio web? </a:t>
            </a:r>
            <a:endParaRPr lang="es-ES" dirty="0" smtClean="0"/>
          </a:p>
          <a:p>
            <a:r>
              <a:rPr lang="es-ES" dirty="0" smtClean="0"/>
              <a:t>¿</a:t>
            </a:r>
            <a:r>
              <a:rPr lang="es-ES" dirty="0"/>
              <a:t>Qué es una interacción de usuario exitosa? </a:t>
            </a:r>
            <a:endParaRPr lang="es-ES" dirty="0" smtClean="0"/>
          </a:p>
          <a:p>
            <a:r>
              <a:rPr lang="es-ES" dirty="0" smtClean="0"/>
              <a:t>¿</a:t>
            </a:r>
            <a:r>
              <a:rPr lang="es-ES" dirty="0"/>
              <a:t>Cómo apoya el sitio web sus objetivos comerciales o de proyecto? </a:t>
            </a:r>
            <a:endParaRPr lang="es-ES" dirty="0" smtClean="0"/>
          </a:p>
          <a:p>
            <a:r>
              <a:rPr lang="es-ES" dirty="0" smtClean="0"/>
              <a:t>¿</a:t>
            </a:r>
            <a:r>
              <a:rPr lang="es-ES" dirty="0"/>
              <a:t>Cómo se satisfarán las necesidades del usuario</a:t>
            </a:r>
            <a:r>
              <a:rPr lang="es-ES" dirty="0" smtClean="0"/>
              <a:t>?</a:t>
            </a:r>
            <a:endParaRPr lang="es-ES" dirty="0"/>
          </a:p>
        </p:txBody>
      </p:sp>
    </p:spTree>
    <p:extLst>
      <p:ext uri="{BB962C8B-B14F-4D97-AF65-F5344CB8AC3E}">
        <p14:creationId xmlns:p14="http://schemas.microsoft.com/office/powerpoint/2010/main" val="14303147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bg2">
              <a:lumMod val="90000"/>
            </a:schemeClr>
          </a:solidFill>
        </p:spPr>
        <p:txBody>
          <a:bodyPr/>
          <a:lstStyle/>
          <a:p>
            <a:r>
              <a:rPr lang="es-ES_tradnl" dirty="0" smtClean="0"/>
              <a:t>Estrategia de contenido</a:t>
            </a:r>
            <a:endParaRPr lang="es-ES_tradnl" dirty="0"/>
          </a:p>
        </p:txBody>
      </p:sp>
      <p:sp>
        <p:nvSpPr>
          <p:cNvPr id="3" name="2 Marcador de contenido"/>
          <p:cNvSpPr>
            <a:spLocks noGrp="1"/>
          </p:cNvSpPr>
          <p:nvPr>
            <p:ph idx="1"/>
          </p:nvPr>
        </p:nvSpPr>
        <p:spPr>
          <a:solidFill>
            <a:schemeClr val="bg2">
              <a:lumMod val="90000"/>
            </a:schemeClr>
          </a:solidFill>
        </p:spPr>
        <p:txBody>
          <a:bodyPr>
            <a:normAutofit/>
          </a:bodyPr>
          <a:lstStyle/>
          <a:p>
            <a:r>
              <a:rPr lang="es-ES" dirty="0" smtClean="0"/>
              <a:t>Desarrollar </a:t>
            </a:r>
            <a:r>
              <a:rPr lang="es-ES" dirty="0"/>
              <a:t>una estrategia de contenido requiere trabajo, pero su sitio web terminado será mucho mejor si está hablando del contenido antes de crear el diseño visual, en lugar de después</a:t>
            </a:r>
            <a:r>
              <a:rPr lang="es-ES" dirty="0" smtClean="0"/>
              <a:t>.</a:t>
            </a:r>
            <a:endParaRPr lang="es-ES" dirty="0"/>
          </a:p>
        </p:txBody>
      </p:sp>
    </p:spTree>
    <p:extLst>
      <p:ext uri="{BB962C8B-B14F-4D97-AF65-F5344CB8AC3E}">
        <p14:creationId xmlns:p14="http://schemas.microsoft.com/office/powerpoint/2010/main" val="23344964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bg2">
              <a:lumMod val="90000"/>
            </a:schemeClr>
          </a:solidFill>
        </p:spPr>
        <p:txBody>
          <a:bodyPr>
            <a:normAutofit/>
          </a:bodyPr>
          <a:lstStyle/>
          <a:p>
            <a:r>
              <a:rPr lang="es-ES" dirty="0"/>
              <a:t>[ NOTA </a:t>
            </a:r>
            <a:r>
              <a:rPr lang="es-ES" dirty="0" smtClean="0"/>
              <a:t>]</a:t>
            </a:r>
            <a:endParaRPr lang="es-ES_tradnl" dirty="0"/>
          </a:p>
        </p:txBody>
      </p:sp>
      <p:sp>
        <p:nvSpPr>
          <p:cNvPr id="3" name="2 Marcador de contenido"/>
          <p:cNvSpPr>
            <a:spLocks noGrp="1"/>
          </p:cNvSpPr>
          <p:nvPr>
            <p:ph idx="1"/>
          </p:nvPr>
        </p:nvSpPr>
        <p:spPr>
          <a:solidFill>
            <a:schemeClr val="bg2">
              <a:lumMod val="90000"/>
            </a:schemeClr>
          </a:solidFill>
        </p:spPr>
        <p:txBody>
          <a:bodyPr>
            <a:normAutofit fontScale="85000" lnSpcReduction="10000"/>
          </a:bodyPr>
          <a:lstStyle/>
          <a:p>
            <a:r>
              <a:rPr lang="es-ES" dirty="0" smtClean="0"/>
              <a:t>¿</a:t>
            </a:r>
            <a:r>
              <a:rPr lang="es-ES" dirty="0"/>
              <a:t>No está seguro de las diferencias entre "estrategia de contenido", "marketing de contenido", "gobernanza de contenido" y todas las otras palabras de moda relacionadas con el contenido? </a:t>
            </a:r>
            <a:endParaRPr lang="es-ES" dirty="0" smtClean="0"/>
          </a:p>
          <a:p>
            <a:r>
              <a:rPr lang="es-ES" dirty="0" smtClean="0"/>
              <a:t>Consulte </a:t>
            </a:r>
            <a:r>
              <a:rPr lang="es-ES" dirty="0"/>
              <a:t>el artículo de Melissa </a:t>
            </a:r>
            <a:r>
              <a:rPr lang="es-ES" dirty="0" err="1"/>
              <a:t>Rach</a:t>
            </a:r>
            <a:r>
              <a:rPr lang="es-ES" dirty="0"/>
              <a:t> en la revista UX, "</a:t>
            </a:r>
            <a:r>
              <a:rPr lang="es-ES" b="1" dirty="0">
                <a:solidFill>
                  <a:srgbClr val="FF0000"/>
                </a:solidFill>
                <a:effectLst>
                  <a:glow rad="101600">
                    <a:schemeClr val="accent6">
                      <a:satMod val="175000"/>
                      <a:alpha val="40000"/>
                    </a:schemeClr>
                  </a:glow>
                </a:effectLst>
              </a:rPr>
              <a:t>Estrategia de contenido y sus primos</a:t>
            </a:r>
            <a:r>
              <a:rPr lang="es-ES" dirty="0"/>
              <a:t>" (</a:t>
            </a:r>
            <a:r>
              <a:rPr lang="es-ES" dirty="0">
                <a:hlinkClick r:id="rId2"/>
              </a:rPr>
              <a:t>http://</a:t>
            </a:r>
            <a:r>
              <a:rPr lang="es-ES" dirty="0" smtClean="0">
                <a:hlinkClick r:id="rId2"/>
              </a:rPr>
              <a:t>uxmag.com/articles/content-strategy-and-its-cousins</a:t>
            </a:r>
            <a:r>
              <a:rPr lang="es-ES" dirty="0" smtClean="0"/>
              <a:t>).</a:t>
            </a:r>
            <a:endParaRPr lang="es-ES_tradnl" dirty="0"/>
          </a:p>
        </p:txBody>
      </p:sp>
    </p:spTree>
    <p:extLst>
      <p:ext uri="{BB962C8B-B14F-4D97-AF65-F5344CB8AC3E}">
        <p14:creationId xmlns:p14="http://schemas.microsoft.com/office/powerpoint/2010/main" val="27789937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a:solidFill>
            <a:schemeClr val="bg1">
              <a:lumMod val="75000"/>
            </a:schemeClr>
          </a:solidFill>
        </p:spPr>
        <p:txBody>
          <a:bodyPr/>
          <a:lstStyle/>
          <a:p>
            <a:r>
              <a:rPr lang="es-ES_tradnl" dirty="0" smtClean="0"/>
              <a:t>RWD</a:t>
            </a:r>
            <a:endParaRPr lang="es-ES_tradnl" dirty="0"/>
          </a:p>
        </p:txBody>
      </p:sp>
      <p:sp>
        <p:nvSpPr>
          <p:cNvPr id="5" name="4 Subtítulo"/>
          <p:cNvSpPr>
            <a:spLocks noGrp="1"/>
          </p:cNvSpPr>
          <p:nvPr>
            <p:ph type="subTitle" idx="1"/>
          </p:nvPr>
        </p:nvSpPr>
        <p:spPr>
          <a:solidFill>
            <a:schemeClr val="bg1">
              <a:lumMod val="75000"/>
            </a:schemeClr>
          </a:solidFill>
        </p:spPr>
        <p:txBody>
          <a:bodyPr/>
          <a:lstStyle/>
          <a:p>
            <a:r>
              <a:rPr lang="es-ES_tradnl" dirty="0" smtClean="0"/>
              <a:t>Contenido</a:t>
            </a:r>
            <a:endParaRPr lang="es-ES_tradnl" dirty="0"/>
          </a:p>
        </p:txBody>
      </p:sp>
    </p:spTree>
    <p:extLst>
      <p:ext uri="{BB962C8B-B14F-4D97-AF65-F5344CB8AC3E}">
        <p14:creationId xmlns:p14="http://schemas.microsoft.com/office/powerpoint/2010/main" val="19719910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tx2">
              <a:lumMod val="20000"/>
              <a:lumOff val="80000"/>
            </a:schemeClr>
          </a:solidFill>
        </p:spPr>
        <p:txBody>
          <a:bodyPr/>
          <a:lstStyle/>
          <a:p>
            <a:r>
              <a:rPr lang="es-ES_tradnl" dirty="0" smtClean="0"/>
              <a:t>¿Estrategia de contenido móvil? …</a:t>
            </a:r>
            <a:endParaRPr lang="es-ES_tradnl" dirty="0"/>
          </a:p>
        </p:txBody>
      </p:sp>
      <p:sp>
        <p:nvSpPr>
          <p:cNvPr id="3" name="2 Marcador de contenido"/>
          <p:cNvSpPr>
            <a:spLocks noGrp="1"/>
          </p:cNvSpPr>
          <p:nvPr>
            <p:ph idx="1"/>
          </p:nvPr>
        </p:nvSpPr>
        <p:spPr>
          <a:solidFill>
            <a:schemeClr val="tx2">
              <a:lumMod val="20000"/>
              <a:lumOff val="80000"/>
            </a:schemeClr>
          </a:solidFill>
        </p:spPr>
        <p:txBody>
          <a:bodyPr>
            <a:normAutofit fontScale="85000" lnSpcReduction="20000"/>
          </a:bodyPr>
          <a:lstStyle/>
          <a:p>
            <a:r>
              <a:rPr lang="es-ES" dirty="0"/>
              <a:t>Recientemente, debido a que todo el mundo se ha centrado en cómo crear sitios web que funcionen en dispositivos móviles, el término </a:t>
            </a:r>
            <a:r>
              <a:rPr lang="es-ES" sz="4000" dirty="0">
                <a:solidFill>
                  <a:srgbClr val="FF0000"/>
                </a:solidFill>
                <a:effectLst>
                  <a:glow rad="63500">
                    <a:schemeClr val="accent6">
                      <a:satMod val="175000"/>
                      <a:alpha val="40000"/>
                    </a:schemeClr>
                  </a:glow>
                </a:effectLst>
              </a:rPr>
              <a:t>"estrategia de contenido móvil" se ha puesto de moda</a:t>
            </a:r>
            <a:r>
              <a:rPr lang="es-ES" dirty="0"/>
              <a:t>. </a:t>
            </a:r>
            <a:endParaRPr lang="es-ES" dirty="0" smtClean="0"/>
          </a:p>
          <a:p>
            <a:r>
              <a:rPr lang="es-ES" dirty="0" smtClean="0"/>
              <a:t>La </a:t>
            </a:r>
            <a:r>
              <a:rPr lang="es-ES" dirty="0"/>
              <a:t>estrategia de contenido es definitivamente importante, por lo que la estrategia de contenido móvil debe ser súper importante, ¿verdad?</a:t>
            </a:r>
          </a:p>
          <a:p>
            <a:r>
              <a:rPr lang="es-ES" dirty="0"/>
              <a:t>No tan rápido</a:t>
            </a:r>
            <a:r>
              <a:rPr lang="es-ES" dirty="0" smtClean="0"/>
              <a:t>.</a:t>
            </a:r>
            <a:endParaRPr lang="es-ES" dirty="0"/>
          </a:p>
        </p:txBody>
      </p:sp>
    </p:spTree>
    <p:extLst>
      <p:ext uri="{BB962C8B-B14F-4D97-AF65-F5344CB8AC3E}">
        <p14:creationId xmlns:p14="http://schemas.microsoft.com/office/powerpoint/2010/main" val="4923449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tx2">
              <a:lumMod val="20000"/>
              <a:lumOff val="80000"/>
            </a:schemeClr>
          </a:solidFill>
        </p:spPr>
        <p:txBody>
          <a:bodyPr/>
          <a:lstStyle/>
          <a:p>
            <a:r>
              <a:rPr lang="es-ES_tradnl" dirty="0" smtClean="0"/>
              <a:t>¿Estrategia de contenido móvil? …</a:t>
            </a:r>
            <a:endParaRPr lang="es-ES_tradnl" dirty="0"/>
          </a:p>
        </p:txBody>
      </p:sp>
      <p:sp>
        <p:nvSpPr>
          <p:cNvPr id="3" name="2 Marcador de contenido"/>
          <p:cNvSpPr>
            <a:spLocks noGrp="1"/>
          </p:cNvSpPr>
          <p:nvPr>
            <p:ph idx="1"/>
          </p:nvPr>
        </p:nvSpPr>
        <p:spPr>
          <a:solidFill>
            <a:schemeClr val="tx2">
              <a:lumMod val="20000"/>
              <a:lumOff val="80000"/>
            </a:schemeClr>
          </a:solidFill>
        </p:spPr>
        <p:txBody>
          <a:bodyPr>
            <a:normAutofit fontScale="85000" lnSpcReduction="10000"/>
          </a:bodyPr>
          <a:lstStyle/>
          <a:p>
            <a:r>
              <a:rPr lang="es-ES" dirty="0" smtClean="0"/>
              <a:t>Recuerde</a:t>
            </a:r>
            <a:r>
              <a:rPr lang="es-ES" dirty="0"/>
              <a:t>, ya no hay una línea dura y rápida entre dispositivos móviles y no móviles. </a:t>
            </a:r>
            <a:endParaRPr lang="es-ES" dirty="0" smtClean="0"/>
          </a:p>
          <a:p>
            <a:r>
              <a:rPr lang="es-ES" dirty="0" smtClean="0"/>
              <a:t>Y </a:t>
            </a:r>
            <a:r>
              <a:rPr lang="es-ES" dirty="0"/>
              <a:t>como has aprendido hasta ahora en este libro, nuestro objetivo es crear sitios web que funcionen en todos los dispositivos, independientemente de si son dispositivos móviles o no.</a:t>
            </a:r>
          </a:p>
          <a:p>
            <a:r>
              <a:rPr lang="es-ES" dirty="0"/>
              <a:t>Por lo tanto, no necesita una estrategia de contenido móvil separada. </a:t>
            </a:r>
            <a:endParaRPr lang="es-ES" dirty="0" smtClean="0"/>
          </a:p>
        </p:txBody>
      </p:sp>
    </p:spTree>
    <p:extLst>
      <p:ext uri="{BB962C8B-B14F-4D97-AF65-F5344CB8AC3E}">
        <p14:creationId xmlns:p14="http://schemas.microsoft.com/office/powerpoint/2010/main" val="15752745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tx2">
              <a:lumMod val="20000"/>
              <a:lumOff val="80000"/>
            </a:schemeClr>
          </a:solidFill>
        </p:spPr>
        <p:txBody>
          <a:bodyPr/>
          <a:lstStyle/>
          <a:p>
            <a:r>
              <a:rPr lang="es-ES_tradnl" dirty="0" smtClean="0"/>
              <a:t>¿Estrategia de contenido móvil? …</a:t>
            </a:r>
            <a:endParaRPr lang="es-ES_tradnl" dirty="0"/>
          </a:p>
        </p:txBody>
      </p:sp>
      <p:sp>
        <p:nvSpPr>
          <p:cNvPr id="3" name="2 Marcador de contenido"/>
          <p:cNvSpPr>
            <a:spLocks noGrp="1"/>
          </p:cNvSpPr>
          <p:nvPr>
            <p:ph idx="1"/>
          </p:nvPr>
        </p:nvSpPr>
        <p:spPr>
          <a:solidFill>
            <a:schemeClr val="tx2">
              <a:lumMod val="20000"/>
              <a:lumOff val="80000"/>
            </a:schemeClr>
          </a:solidFill>
        </p:spPr>
        <p:txBody>
          <a:bodyPr>
            <a:normAutofit fontScale="85000" lnSpcReduction="20000"/>
          </a:bodyPr>
          <a:lstStyle/>
          <a:p>
            <a:r>
              <a:rPr lang="es-ES" dirty="0" smtClean="0"/>
              <a:t>De </a:t>
            </a:r>
            <a:r>
              <a:rPr lang="es-ES" dirty="0"/>
              <a:t>hecho, una estrategia de contenido móvil a menudo es lo mismo que una estrategia de contenido web normal, excepto que dejas de ignorar el móvil.</a:t>
            </a:r>
          </a:p>
          <a:p>
            <a:r>
              <a:rPr lang="es-ES" dirty="0"/>
              <a:t>Debe continuar todo lo que ha estado haciendo como parte de una estrategia de contenido sólida, pero tenga en cuenta que los usuarios accederán a su contenido desde una amplia gama de dispositivos y en una amplia gama de contextos</a:t>
            </a:r>
            <a:r>
              <a:rPr lang="es-ES" dirty="0" smtClean="0"/>
              <a:t>, debe </a:t>
            </a:r>
            <a:r>
              <a:rPr lang="es-ES" dirty="0"/>
              <a:t>asegurarse de que su estrategia no los excluya</a:t>
            </a:r>
            <a:r>
              <a:rPr lang="es-ES" dirty="0" smtClean="0"/>
              <a:t>.</a:t>
            </a:r>
            <a:endParaRPr lang="es-ES" dirty="0"/>
          </a:p>
        </p:txBody>
      </p:sp>
    </p:spTree>
    <p:extLst>
      <p:ext uri="{BB962C8B-B14F-4D97-AF65-F5344CB8AC3E}">
        <p14:creationId xmlns:p14="http://schemas.microsoft.com/office/powerpoint/2010/main" val="15606430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tx2">
              <a:lumMod val="20000"/>
              <a:lumOff val="80000"/>
            </a:schemeClr>
          </a:solidFill>
        </p:spPr>
        <p:txBody>
          <a:bodyPr/>
          <a:lstStyle/>
          <a:p>
            <a:r>
              <a:rPr lang="es-ES_tradnl" dirty="0" smtClean="0"/>
              <a:t>¿Estrategia de contenido móvil?</a:t>
            </a:r>
            <a:endParaRPr lang="es-ES_tradnl" dirty="0"/>
          </a:p>
        </p:txBody>
      </p:sp>
      <p:sp>
        <p:nvSpPr>
          <p:cNvPr id="3" name="2 Marcador de contenido"/>
          <p:cNvSpPr>
            <a:spLocks noGrp="1"/>
          </p:cNvSpPr>
          <p:nvPr>
            <p:ph idx="1"/>
          </p:nvPr>
        </p:nvSpPr>
        <p:spPr>
          <a:solidFill>
            <a:schemeClr val="tx2">
              <a:lumMod val="20000"/>
              <a:lumOff val="80000"/>
            </a:schemeClr>
          </a:solidFill>
        </p:spPr>
        <p:txBody>
          <a:bodyPr>
            <a:normAutofit/>
          </a:bodyPr>
          <a:lstStyle/>
          <a:p>
            <a:r>
              <a:rPr lang="es-ES" dirty="0" smtClean="0"/>
              <a:t>Producir </a:t>
            </a:r>
            <a:r>
              <a:rPr lang="es-ES" dirty="0"/>
              <a:t>contenido que funcione tan bien en dispositivos móviles como en computadoras de escritorio le ofrece un nuevo conjunto de desafíos que quizás no haya considerado anteriormente. </a:t>
            </a:r>
            <a:endParaRPr lang="es-ES" dirty="0" smtClean="0"/>
          </a:p>
          <a:p>
            <a:r>
              <a:rPr lang="es-ES" dirty="0" smtClean="0"/>
              <a:t>Asegúrate </a:t>
            </a:r>
            <a:r>
              <a:rPr lang="es-ES" dirty="0"/>
              <a:t>de considerarlos ahora.</a:t>
            </a:r>
            <a:endParaRPr lang="es-ES_tradnl" dirty="0"/>
          </a:p>
        </p:txBody>
      </p:sp>
    </p:spTree>
    <p:extLst>
      <p:ext uri="{BB962C8B-B14F-4D97-AF65-F5344CB8AC3E}">
        <p14:creationId xmlns:p14="http://schemas.microsoft.com/office/powerpoint/2010/main" val="24752909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2">
              <a:lumMod val="20000"/>
              <a:lumOff val="80000"/>
            </a:schemeClr>
          </a:solidFill>
        </p:spPr>
        <p:txBody>
          <a:bodyPr>
            <a:normAutofit/>
          </a:bodyPr>
          <a:lstStyle/>
          <a:p>
            <a:r>
              <a:rPr lang="es-ES" dirty="0"/>
              <a:t>Administrar </a:t>
            </a:r>
            <a:r>
              <a:rPr lang="es-ES" dirty="0" smtClean="0"/>
              <a:t>contenido ...</a:t>
            </a:r>
            <a:endParaRPr lang="es-ES_tradnl" dirty="0"/>
          </a:p>
        </p:txBody>
      </p:sp>
      <p:sp>
        <p:nvSpPr>
          <p:cNvPr id="3" name="2 Marcador de contenido"/>
          <p:cNvSpPr>
            <a:spLocks noGrp="1"/>
          </p:cNvSpPr>
          <p:nvPr>
            <p:ph idx="1"/>
          </p:nvPr>
        </p:nvSpPr>
        <p:spPr>
          <a:solidFill>
            <a:schemeClr val="accent2">
              <a:lumMod val="20000"/>
              <a:lumOff val="80000"/>
            </a:schemeClr>
          </a:solidFill>
        </p:spPr>
        <p:txBody>
          <a:bodyPr>
            <a:normAutofit fontScale="92500" lnSpcReduction="20000"/>
          </a:bodyPr>
          <a:lstStyle/>
          <a:p>
            <a:r>
              <a:rPr lang="es-ES" dirty="0" smtClean="0"/>
              <a:t>A </a:t>
            </a:r>
            <a:r>
              <a:rPr lang="es-ES" dirty="0"/>
              <a:t>medida que diseña un sitio web receptivo, probablemente esté comenzando con una pila de contenido potencial: ya sea lo que estaba en su sitio web anterior, piezas de contenido fuera de línea o simplemente ideas de lo que debería ir en el sitio.</a:t>
            </a:r>
          </a:p>
          <a:p>
            <a:r>
              <a:rPr lang="es-ES" dirty="0"/>
              <a:t>Lo primero que debe hacer es pensar qué hacer con todo este contenido.</a:t>
            </a:r>
            <a:endParaRPr lang="es-ES_tradnl" dirty="0"/>
          </a:p>
        </p:txBody>
      </p:sp>
    </p:spTree>
    <p:extLst>
      <p:ext uri="{BB962C8B-B14F-4D97-AF65-F5344CB8AC3E}">
        <p14:creationId xmlns:p14="http://schemas.microsoft.com/office/powerpoint/2010/main" val="23606330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2">
              <a:lumMod val="20000"/>
              <a:lumOff val="80000"/>
            </a:schemeClr>
          </a:solidFill>
        </p:spPr>
        <p:txBody>
          <a:bodyPr/>
          <a:lstStyle/>
          <a:p>
            <a:r>
              <a:rPr lang="es-ES_tradnl" dirty="0" smtClean="0"/>
              <a:t>Use sólo lo que necesita …</a:t>
            </a:r>
            <a:endParaRPr lang="es-ES_tradnl" dirty="0"/>
          </a:p>
        </p:txBody>
      </p:sp>
      <p:sp>
        <p:nvSpPr>
          <p:cNvPr id="3" name="2 Marcador de contenido"/>
          <p:cNvSpPr>
            <a:spLocks noGrp="1"/>
          </p:cNvSpPr>
          <p:nvPr>
            <p:ph idx="1"/>
          </p:nvPr>
        </p:nvSpPr>
        <p:spPr>
          <a:solidFill>
            <a:schemeClr val="accent2">
              <a:lumMod val="20000"/>
              <a:lumOff val="80000"/>
            </a:schemeClr>
          </a:solidFill>
        </p:spPr>
        <p:txBody>
          <a:bodyPr>
            <a:normAutofit fontScale="70000" lnSpcReduction="20000"/>
          </a:bodyPr>
          <a:lstStyle/>
          <a:p>
            <a:r>
              <a:rPr lang="es-ES" dirty="0"/>
              <a:t>Primero: necesitas mucho menos contenido del que crees que necesitas.</a:t>
            </a:r>
          </a:p>
          <a:p>
            <a:r>
              <a:rPr lang="es-ES" b="1" dirty="0">
                <a:solidFill>
                  <a:srgbClr val="FF0000"/>
                </a:solidFill>
              </a:rPr>
              <a:t>Manténgase alejado de la idea de que debe poner todo en su sitio web, en caso de que alguien necesite algún contenido en particular</a:t>
            </a:r>
            <a:r>
              <a:rPr lang="es-ES" dirty="0"/>
              <a:t>. </a:t>
            </a:r>
            <a:endParaRPr lang="es-ES" dirty="0" smtClean="0"/>
          </a:p>
          <a:p>
            <a:r>
              <a:rPr lang="es-ES" dirty="0" smtClean="0"/>
              <a:t>Claro</a:t>
            </a:r>
            <a:r>
              <a:rPr lang="es-ES" dirty="0"/>
              <a:t>, el almacenamiento en línea es tan increíblemente económico en estos días que prácticamente lo consideramos gratuito, pero hay un costo definido para todo el contenido que coloca en su sitio.</a:t>
            </a:r>
          </a:p>
          <a:p>
            <a:r>
              <a:rPr lang="es-ES" sz="4000" b="1" i="1" dirty="0">
                <a:solidFill>
                  <a:srgbClr val="FF0000"/>
                </a:solidFill>
              </a:rPr>
              <a:t>El primer costo es para el usuario</a:t>
            </a:r>
            <a:r>
              <a:rPr lang="es-ES" dirty="0"/>
              <a:t>. </a:t>
            </a:r>
            <a:endParaRPr lang="es-ES" dirty="0" smtClean="0"/>
          </a:p>
        </p:txBody>
      </p:sp>
    </p:spTree>
    <p:extLst>
      <p:ext uri="{BB962C8B-B14F-4D97-AF65-F5344CB8AC3E}">
        <p14:creationId xmlns:p14="http://schemas.microsoft.com/office/powerpoint/2010/main" val="564271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2">
              <a:lumMod val="20000"/>
              <a:lumOff val="80000"/>
            </a:schemeClr>
          </a:solidFill>
        </p:spPr>
        <p:txBody>
          <a:bodyPr/>
          <a:lstStyle/>
          <a:p>
            <a:r>
              <a:rPr lang="es-ES_tradnl" dirty="0" smtClean="0"/>
              <a:t>Use sólo lo que necesita …</a:t>
            </a:r>
            <a:endParaRPr lang="es-ES_tradnl" dirty="0"/>
          </a:p>
        </p:txBody>
      </p:sp>
      <p:sp>
        <p:nvSpPr>
          <p:cNvPr id="3" name="2 Marcador de contenido"/>
          <p:cNvSpPr>
            <a:spLocks noGrp="1"/>
          </p:cNvSpPr>
          <p:nvPr>
            <p:ph idx="1"/>
          </p:nvPr>
        </p:nvSpPr>
        <p:spPr>
          <a:solidFill>
            <a:schemeClr val="accent2">
              <a:lumMod val="20000"/>
              <a:lumOff val="80000"/>
            </a:schemeClr>
          </a:solidFill>
        </p:spPr>
        <p:txBody>
          <a:bodyPr>
            <a:normAutofit lnSpcReduction="10000"/>
          </a:bodyPr>
          <a:lstStyle/>
          <a:p>
            <a:r>
              <a:rPr lang="es-ES" dirty="0" smtClean="0"/>
              <a:t>Cuanto </a:t>
            </a:r>
            <a:r>
              <a:rPr lang="es-ES" dirty="0"/>
              <a:t>más contenido hay en su sitio web, más contenido necesita clasificar y pasar el usuario para llegar al contenido que está buscando.</a:t>
            </a:r>
          </a:p>
          <a:p>
            <a:r>
              <a:rPr lang="es-ES" dirty="0"/>
              <a:t>Claro, algo de esto puede ser de interés si se encuentra con él en su sitio, pero gran parte no lo es. </a:t>
            </a:r>
            <a:endParaRPr lang="es-ES" dirty="0" smtClean="0"/>
          </a:p>
        </p:txBody>
      </p:sp>
    </p:spTree>
    <p:extLst>
      <p:ext uri="{BB962C8B-B14F-4D97-AF65-F5344CB8AC3E}">
        <p14:creationId xmlns:p14="http://schemas.microsoft.com/office/powerpoint/2010/main" val="5158361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2">
              <a:lumMod val="20000"/>
              <a:lumOff val="80000"/>
            </a:schemeClr>
          </a:solidFill>
        </p:spPr>
        <p:txBody>
          <a:bodyPr/>
          <a:lstStyle/>
          <a:p>
            <a:r>
              <a:rPr lang="es-ES_tradnl" dirty="0" smtClean="0"/>
              <a:t>Use sólo lo que necesita …</a:t>
            </a:r>
            <a:endParaRPr lang="es-ES_tradnl" dirty="0"/>
          </a:p>
        </p:txBody>
      </p:sp>
      <p:sp>
        <p:nvSpPr>
          <p:cNvPr id="3" name="2 Marcador de contenido"/>
          <p:cNvSpPr>
            <a:spLocks noGrp="1"/>
          </p:cNvSpPr>
          <p:nvPr>
            <p:ph idx="1"/>
          </p:nvPr>
        </p:nvSpPr>
        <p:spPr>
          <a:solidFill>
            <a:schemeClr val="accent2">
              <a:lumMod val="20000"/>
              <a:lumOff val="80000"/>
            </a:schemeClr>
          </a:solidFill>
        </p:spPr>
        <p:txBody>
          <a:bodyPr>
            <a:normAutofit/>
          </a:bodyPr>
          <a:lstStyle/>
          <a:p>
            <a:r>
              <a:rPr lang="es-ES" dirty="0" smtClean="0"/>
              <a:t>Realmente</a:t>
            </a:r>
            <a:r>
              <a:rPr lang="es-ES" dirty="0"/>
              <a:t>, ¿alguien necesita ver los comunicados de prensa de los últimos 10 años que ha emitido su empresa?</a:t>
            </a:r>
          </a:p>
          <a:p>
            <a:r>
              <a:rPr lang="es-ES" dirty="0"/>
              <a:t>Las páginas innecesarias en su sitio web saturarán la navegación y los resultados de búsqueda. </a:t>
            </a:r>
            <a:endParaRPr lang="es-ES" dirty="0" smtClean="0"/>
          </a:p>
        </p:txBody>
      </p:sp>
    </p:spTree>
    <p:extLst>
      <p:ext uri="{BB962C8B-B14F-4D97-AF65-F5344CB8AC3E}">
        <p14:creationId xmlns:p14="http://schemas.microsoft.com/office/powerpoint/2010/main" val="12525662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2">
              <a:lumMod val="20000"/>
              <a:lumOff val="80000"/>
            </a:schemeClr>
          </a:solidFill>
        </p:spPr>
        <p:txBody>
          <a:bodyPr/>
          <a:lstStyle/>
          <a:p>
            <a:r>
              <a:rPr lang="es-ES_tradnl" dirty="0" smtClean="0"/>
              <a:t>Use sólo lo que necesita …</a:t>
            </a:r>
            <a:endParaRPr lang="es-ES_tradnl" dirty="0"/>
          </a:p>
        </p:txBody>
      </p:sp>
      <p:sp>
        <p:nvSpPr>
          <p:cNvPr id="3" name="2 Marcador de contenido"/>
          <p:cNvSpPr>
            <a:spLocks noGrp="1"/>
          </p:cNvSpPr>
          <p:nvPr>
            <p:ph idx="1"/>
          </p:nvPr>
        </p:nvSpPr>
        <p:spPr>
          <a:solidFill>
            <a:schemeClr val="accent2">
              <a:lumMod val="20000"/>
              <a:lumOff val="80000"/>
            </a:schemeClr>
          </a:solidFill>
        </p:spPr>
        <p:txBody>
          <a:bodyPr>
            <a:normAutofit/>
          </a:bodyPr>
          <a:lstStyle/>
          <a:p>
            <a:r>
              <a:rPr lang="es-ES" dirty="0" smtClean="0"/>
              <a:t>El </a:t>
            </a:r>
            <a:r>
              <a:rPr lang="es-ES" dirty="0"/>
              <a:t>contenido innecesario en una página obligará al usuario a desplazarse más. </a:t>
            </a:r>
            <a:endParaRPr lang="es-ES" dirty="0" smtClean="0"/>
          </a:p>
          <a:p>
            <a:r>
              <a:rPr lang="es-ES" dirty="0" smtClean="0"/>
              <a:t>Mientras </a:t>
            </a:r>
            <a:r>
              <a:rPr lang="es-ES" dirty="0"/>
              <a:t>más cosas innecesarias haya en el camino, más difícil será para el usuario encontrar lo que necesita, y es más probable que se dé por vencido antes de encontrarlo</a:t>
            </a:r>
            <a:r>
              <a:rPr lang="es-ES" dirty="0" smtClean="0"/>
              <a:t>.</a:t>
            </a:r>
            <a:endParaRPr lang="es-ES" dirty="0"/>
          </a:p>
        </p:txBody>
      </p:sp>
    </p:spTree>
    <p:extLst>
      <p:ext uri="{BB962C8B-B14F-4D97-AF65-F5344CB8AC3E}">
        <p14:creationId xmlns:p14="http://schemas.microsoft.com/office/powerpoint/2010/main" val="23516411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2">
              <a:lumMod val="20000"/>
              <a:lumOff val="80000"/>
            </a:schemeClr>
          </a:solidFill>
        </p:spPr>
        <p:txBody>
          <a:bodyPr/>
          <a:lstStyle/>
          <a:p>
            <a:r>
              <a:rPr lang="es-ES_tradnl" dirty="0" smtClean="0"/>
              <a:t>Use sólo lo que necesita …</a:t>
            </a:r>
            <a:endParaRPr lang="es-ES_tradnl" dirty="0"/>
          </a:p>
        </p:txBody>
      </p:sp>
      <p:sp>
        <p:nvSpPr>
          <p:cNvPr id="3" name="2 Marcador de contenido"/>
          <p:cNvSpPr>
            <a:spLocks noGrp="1"/>
          </p:cNvSpPr>
          <p:nvPr>
            <p:ph idx="1"/>
          </p:nvPr>
        </p:nvSpPr>
        <p:spPr>
          <a:solidFill>
            <a:schemeClr val="accent2">
              <a:lumMod val="20000"/>
              <a:lumOff val="80000"/>
            </a:schemeClr>
          </a:solidFill>
        </p:spPr>
        <p:txBody>
          <a:bodyPr>
            <a:normAutofit fontScale="85000" lnSpcReduction="20000"/>
          </a:bodyPr>
          <a:lstStyle/>
          <a:p>
            <a:r>
              <a:rPr lang="es-ES" dirty="0" smtClean="0"/>
              <a:t>El </a:t>
            </a:r>
            <a:r>
              <a:rPr lang="es-ES" dirty="0"/>
              <a:t>segundo costo es para el propietario del sitio web, que necesita dedicar recursos adicionales para realizar un seguimiento de todo el contenido, organizarlo y reorganizarlo, mantenerlo actualizado y verificar continuamente los enlaces rotos.</a:t>
            </a:r>
          </a:p>
          <a:p>
            <a:r>
              <a:rPr lang="es-ES" dirty="0"/>
              <a:t>Cuanto más contenido haya en su sitio, más probable es que parte de él esté desactualizado o sea incorrecto, lo que puede ser una responsabilidad si proporciona información incorrecta. </a:t>
            </a:r>
            <a:endParaRPr lang="es-ES" dirty="0" smtClean="0"/>
          </a:p>
        </p:txBody>
      </p:sp>
    </p:spTree>
    <p:extLst>
      <p:ext uri="{BB962C8B-B14F-4D97-AF65-F5344CB8AC3E}">
        <p14:creationId xmlns:p14="http://schemas.microsoft.com/office/powerpoint/2010/main" val="14077717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Presentación</a:t>
            </a:r>
            <a:endParaRPr lang="es-ES_tradnl" dirty="0"/>
          </a:p>
        </p:txBody>
      </p:sp>
      <p:sp>
        <p:nvSpPr>
          <p:cNvPr id="3" name="2 Marcador de contenido"/>
          <p:cNvSpPr>
            <a:spLocks noGrp="1"/>
          </p:cNvSpPr>
          <p:nvPr>
            <p:ph idx="1"/>
          </p:nvPr>
        </p:nvSpPr>
        <p:spPr/>
        <p:txBody>
          <a:bodyPr>
            <a:normAutofit fontScale="85000" lnSpcReduction="10000"/>
          </a:bodyPr>
          <a:lstStyle/>
          <a:p>
            <a:r>
              <a:rPr lang="es-ES" dirty="0" smtClean="0"/>
              <a:t>Hasta </a:t>
            </a:r>
            <a:r>
              <a:rPr lang="es-ES" dirty="0"/>
              <a:t>hace poco, el contenido siempre se había pensado como una idea de último momento para el diseño, pero en los últimos años la estrategia de contenido ha ganado una importancia cada vez mayor.</a:t>
            </a:r>
          </a:p>
          <a:p>
            <a:r>
              <a:rPr lang="es-ES" dirty="0"/>
              <a:t>Comenzar con el contenido antes del diseño lo ayudará a crear un sitio web que cumpla con sus objetivos comerciales y con las necesidades de los usuarios</a:t>
            </a:r>
            <a:r>
              <a:rPr lang="es-ES" dirty="0" smtClean="0"/>
              <a:t>.</a:t>
            </a:r>
            <a:endParaRPr lang="es-ES" dirty="0"/>
          </a:p>
        </p:txBody>
      </p:sp>
    </p:spTree>
    <p:extLst>
      <p:ext uri="{BB962C8B-B14F-4D97-AF65-F5344CB8AC3E}">
        <p14:creationId xmlns:p14="http://schemas.microsoft.com/office/powerpoint/2010/main" val="3014572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2">
              <a:lumMod val="20000"/>
              <a:lumOff val="80000"/>
            </a:schemeClr>
          </a:solidFill>
        </p:spPr>
        <p:txBody>
          <a:bodyPr/>
          <a:lstStyle/>
          <a:p>
            <a:r>
              <a:rPr lang="es-ES_tradnl" dirty="0" smtClean="0"/>
              <a:t>Use sólo lo que necesita</a:t>
            </a:r>
            <a:endParaRPr lang="es-ES_tradnl" dirty="0"/>
          </a:p>
        </p:txBody>
      </p:sp>
      <p:sp>
        <p:nvSpPr>
          <p:cNvPr id="3" name="2 Marcador de contenido"/>
          <p:cNvSpPr>
            <a:spLocks noGrp="1"/>
          </p:cNvSpPr>
          <p:nvPr>
            <p:ph idx="1"/>
          </p:nvPr>
        </p:nvSpPr>
        <p:spPr>
          <a:solidFill>
            <a:schemeClr val="accent2">
              <a:lumMod val="20000"/>
              <a:lumOff val="80000"/>
            </a:schemeClr>
          </a:solidFill>
        </p:spPr>
        <p:txBody>
          <a:bodyPr>
            <a:normAutofit fontScale="92500" lnSpcReduction="20000"/>
          </a:bodyPr>
          <a:lstStyle/>
          <a:p>
            <a:r>
              <a:rPr lang="es-ES" dirty="0" smtClean="0"/>
              <a:t>No </a:t>
            </a:r>
            <a:r>
              <a:rPr lang="es-ES" dirty="0"/>
              <a:t>puede simplemente agregar contenido a su sitio y dejarlo allí: es necesario mantenerlo.</a:t>
            </a:r>
          </a:p>
          <a:p>
            <a:r>
              <a:rPr lang="es-ES" b="1" dirty="0">
                <a:solidFill>
                  <a:srgbClr val="FF0000"/>
                </a:solidFill>
                <a:effectLst>
                  <a:glow rad="63500">
                    <a:schemeClr val="accent6">
                      <a:satMod val="175000"/>
                      <a:alpha val="40000"/>
                    </a:schemeClr>
                  </a:glow>
                </a:effectLst>
              </a:rPr>
              <a:t>El mejor momento para reducir su contenido es antes de comenzar a diseñar un nuevo sitio o antes de comenzar a rediseñar su sitio existente</a:t>
            </a:r>
            <a:r>
              <a:rPr lang="es-ES" dirty="0"/>
              <a:t>. </a:t>
            </a:r>
            <a:endParaRPr lang="es-ES" dirty="0" smtClean="0"/>
          </a:p>
          <a:p>
            <a:r>
              <a:rPr lang="es-ES" dirty="0" smtClean="0"/>
              <a:t>El </a:t>
            </a:r>
            <a:r>
              <a:rPr lang="es-ES" dirty="0"/>
              <a:t>proceso de diseño será más fácil con menos contenido, y tendrá que trabajar menos mientras construye el sitio.</a:t>
            </a:r>
            <a:endParaRPr lang="es-ES_tradnl" dirty="0"/>
          </a:p>
        </p:txBody>
      </p:sp>
    </p:spTree>
    <p:extLst>
      <p:ext uri="{BB962C8B-B14F-4D97-AF65-F5344CB8AC3E}">
        <p14:creationId xmlns:p14="http://schemas.microsoft.com/office/powerpoint/2010/main" val="7970874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3">
              <a:lumMod val="20000"/>
              <a:lumOff val="80000"/>
            </a:schemeClr>
          </a:solidFill>
        </p:spPr>
        <p:txBody>
          <a:bodyPr>
            <a:normAutofit/>
          </a:bodyPr>
          <a:lstStyle/>
          <a:p>
            <a:r>
              <a:rPr lang="es-ES" dirty="0"/>
              <a:t>CÓMO </a:t>
            </a:r>
            <a:r>
              <a:rPr lang="es-ES" dirty="0" smtClean="0"/>
              <a:t>aligerar…</a:t>
            </a:r>
            <a:endParaRPr lang="es-ES_tradnl" dirty="0"/>
          </a:p>
        </p:txBody>
      </p:sp>
      <p:sp>
        <p:nvSpPr>
          <p:cNvPr id="3" name="2 Marcador de contenido"/>
          <p:cNvSpPr>
            <a:spLocks noGrp="1"/>
          </p:cNvSpPr>
          <p:nvPr>
            <p:ph idx="1"/>
          </p:nvPr>
        </p:nvSpPr>
        <p:spPr>
          <a:solidFill>
            <a:schemeClr val="accent3">
              <a:lumMod val="20000"/>
              <a:lumOff val="80000"/>
            </a:schemeClr>
          </a:solidFill>
        </p:spPr>
        <p:txBody>
          <a:bodyPr>
            <a:normAutofit/>
          </a:bodyPr>
          <a:lstStyle/>
          <a:p>
            <a:r>
              <a:rPr lang="es-ES" dirty="0" smtClean="0"/>
              <a:t>Al </a:t>
            </a:r>
            <a:r>
              <a:rPr lang="es-ES" dirty="0"/>
              <a:t>determinar qué guardar, piense en sus objetivos </a:t>
            </a:r>
            <a:r>
              <a:rPr lang="es-ES" dirty="0" smtClean="0"/>
              <a:t>comerciales y </a:t>
            </a:r>
            <a:r>
              <a:rPr lang="es-ES" dirty="0"/>
              <a:t>las necesidades del usuario.</a:t>
            </a:r>
          </a:p>
          <a:p>
            <a:r>
              <a:rPr lang="es-ES" dirty="0"/>
              <a:t>Por ejemplo, "Publicar todos nuestros comunicados de prensa en el sitio web" no es un objetivo comercial. </a:t>
            </a:r>
            <a:endParaRPr lang="es-ES" dirty="0" smtClean="0"/>
          </a:p>
        </p:txBody>
      </p:sp>
    </p:spTree>
    <p:extLst>
      <p:ext uri="{BB962C8B-B14F-4D97-AF65-F5344CB8AC3E}">
        <p14:creationId xmlns:p14="http://schemas.microsoft.com/office/powerpoint/2010/main" val="33769935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3">
              <a:lumMod val="20000"/>
              <a:lumOff val="80000"/>
            </a:schemeClr>
          </a:solidFill>
        </p:spPr>
        <p:txBody>
          <a:bodyPr>
            <a:normAutofit/>
          </a:bodyPr>
          <a:lstStyle/>
          <a:p>
            <a:r>
              <a:rPr lang="es-ES" dirty="0"/>
              <a:t>CÓMO </a:t>
            </a:r>
            <a:r>
              <a:rPr lang="es-ES" dirty="0" smtClean="0"/>
              <a:t>aligerar…</a:t>
            </a:r>
            <a:endParaRPr lang="es-ES_tradnl" dirty="0"/>
          </a:p>
        </p:txBody>
      </p:sp>
      <p:sp>
        <p:nvSpPr>
          <p:cNvPr id="3" name="2 Marcador de contenido"/>
          <p:cNvSpPr>
            <a:spLocks noGrp="1"/>
          </p:cNvSpPr>
          <p:nvPr>
            <p:ph idx="1"/>
          </p:nvPr>
        </p:nvSpPr>
        <p:spPr>
          <a:solidFill>
            <a:schemeClr val="accent3">
              <a:lumMod val="20000"/>
              <a:lumOff val="80000"/>
            </a:schemeClr>
          </a:solidFill>
        </p:spPr>
        <p:txBody>
          <a:bodyPr>
            <a:normAutofit fontScale="85000" lnSpcReduction="20000"/>
          </a:bodyPr>
          <a:lstStyle/>
          <a:p>
            <a:r>
              <a:rPr lang="es-ES" dirty="0" smtClean="0"/>
              <a:t>En </a:t>
            </a:r>
            <a:r>
              <a:rPr lang="es-ES" dirty="0"/>
              <a:t>cambio, un objetivo debería ser más como "Asegurar que los contactos de los medios puedan obtener la información que necesitan para escribir artículos sobre nuestro negocio".</a:t>
            </a:r>
          </a:p>
          <a:p>
            <a:r>
              <a:rPr lang="es-ES" dirty="0"/>
              <a:t>Tal vez actualmente publique enlaces a los 10 comunicados de prensa más recientes en la página principal de su sitio web, porque está orgulloso de sus logros</a:t>
            </a:r>
            <a:r>
              <a:rPr lang="es-ES" dirty="0" smtClean="0"/>
              <a:t>.</a:t>
            </a:r>
          </a:p>
          <a:p>
            <a:r>
              <a:rPr lang="es-ES" dirty="0"/>
              <a:t>Pero eso ocupa mucho espacio en la primera página. </a:t>
            </a:r>
          </a:p>
          <a:p>
            <a:endParaRPr lang="es-ES" dirty="0"/>
          </a:p>
        </p:txBody>
      </p:sp>
    </p:spTree>
    <p:extLst>
      <p:ext uri="{BB962C8B-B14F-4D97-AF65-F5344CB8AC3E}">
        <p14:creationId xmlns:p14="http://schemas.microsoft.com/office/powerpoint/2010/main" val="13254759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3">
              <a:lumMod val="20000"/>
              <a:lumOff val="80000"/>
            </a:schemeClr>
          </a:solidFill>
        </p:spPr>
        <p:txBody>
          <a:bodyPr>
            <a:normAutofit/>
          </a:bodyPr>
          <a:lstStyle/>
          <a:p>
            <a:r>
              <a:rPr lang="es-ES" dirty="0"/>
              <a:t>CÓMO </a:t>
            </a:r>
            <a:r>
              <a:rPr lang="es-ES" dirty="0" smtClean="0"/>
              <a:t>aligerar…</a:t>
            </a:r>
            <a:endParaRPr lang="es-ES_tradnl" dirty="0"/>
          </a:p>
        </p:txBody>
      </p:sp>
      <p:sp>
        <p:nvSpPr>
          <p:cNvPr id="3" name="2 Marcador de contenido"/>
          <p:cNvSpPr>
            <a:spLocks noGrp="1"/>
          </p:cNvSpPr>
          <p:nvPr>
            <p:ph idx="1"/>
          </p:nvPr>
        </p:nvSpPr>
        <p:spPr>
          <a:solidFill>
            <a:schemeClr val="accent3">
              <a:lumMod val="20000"/>
              <a:lumOff val="80000"/>
            </a:schemeClr>
          </a:solidFill>
        </p:spPr>
        <p:txBody>
          <a:bodyPr>
            <a:normAutofit fontScale="70000" lnSpcReduction="20000"/>
          </a:bodyPr>
          <a:lstStyle/>
          <a:p>
            <a:r>
              <a:rPr lang="es-ES" dirty="0" smtClean="0"/>
              <a:t>La </a:t>
            </a:r>
            <a:r>
              <a:rPr lang="es-ES" dirty="0"/>
              <a:t>gran mayoría de sus usuarios no son miembros de la prensa, y el resto del mundo simplemente no está interesado en leer sus comunicados de prensa. </a:t>
            </a:r>
            <a:endParaRPr lang="es-ES" dirty="0" smtClean="0"/>
          </a:p>
          <a:p>
            <a:r>
              <a:rPr lang="es-ES" dirty="0" smtClean="0"/>
              <a:t>Tener </a:t>
            </a:r>
            <a:r>
              <a:rPr lang="es-ES" dirty="0"/>
              <a:t>comunicados de prensa disponibles en una página de medios dedicada asegurará que los miembros de los medios puedan encontrarlos, saben que deben buscar esa página, y no está obligando a todos a mirar enlaces en los que nunca harán clic. </a:t>
            </a:r>
            <a:endParaRPr lang="es-ES" dirty="0" smtClean="0"/>
          </a:p>
          <a:p>
            <a:r>
              <a:rPr lang="es-ES" dirty="0" smtClean="0"/>
              <a:t>Si </a:t>
            </a:r>
            <a:r>
              <a:rPr lang="es-ES" dirty="0"/>
              <a:t>realmente desea compartir información sobre logros recientes, escríbalos en un formato diferente para el público en general: breves </a:t>
            </a:r>
            <a:r>
              <a:rPr lang="es-ES" dirty="0" smtClean="0"/>
              <a:t>borradores que </a:t>
            </a:r>
            <a:r>
              <a:rPr lang="es-ES" dirty="0"/>
              <a:t>utilicen un lenguaje sencillo y directo, no hablar en negocios</a:t>
            </a:r>
            <a:r>
              <a:rPr lang="es-ES" dirty="0" smtClean="0"/>
              <a:t>.</a:t>
            </a:r>
            <a:endParaRPr lang="es-ES" dirty="0"/>
          </a:p>
        </p:txBody>
      </p:sp>
    </p:spTree>
    <p:extLst>
      <p:ext uri="{BB962C8B-B14F-4D97-AF65-F5344CB8AC3E}">
        <p14:creationId xmlns:p14="http://schemas.microsoft.com/office/powerpoint/2010/main" val="33599811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3">
              <a:lumMod val="20000"/>
              <a:lumOff val="80000"/>
            </a:schemeClr>
          </a:solidFill>
        </p:spPr>
        <p:txBody>
          <a:bodyPr>
            <a:normAutofit/>
          </a:bodyPr>
          <a:lstStyle/>
          <a:p>
            <a:r>
              <a:rPr lang="es-ES" dirty="0"/>
              <a:t>CÓMO </a:t>
            </a:r>
            <a:r>
              <a:rPr lang="es-ES" dirty="0" smtClean="0"/>
              <a:t>aligerar…</a:t>
            </a:r>
            <a:endParaRPr lang="es-ES_tradnl" dirty="0"/>
          </a:p>
        </p:txBody>
      </p:sp>
      <p:sp>
        <p:nvSpPr>
          <p:cNvPr id="3" name="2 Marcador de contenido"/>
          <p:cNvSpPr>
            <a:spLocks noGrp="1"/>
          </p:cNvSpPr>
          <p:nvPr>
            <p:ph idx="1"/>
          </p:nvPr>
        </p:nvSpPr>
        <p:spPr>
          <a:solidFill>
            <a:schemeClr val="accent3">
              <a:lumMod val="20000"/>
              <a:lumOff val="80000"/>
            </a:schemeClr>
          </a:solidFill>
        </p:spPr>
        <p:txBody>
          <a:bodyPr>
            <a:normAutofit fontScale="92500" lnSpcReduction="20000"/>
          </a:bodyPr>
          <a:lstStyle/>
          <a:p>
            <a:r>
              <a:rPr lang="es-ES" dirty="0" smtClean="0"/>
              <a:t>Piense </a:t>
            </a:r>
            <a:r>
              <a:rPr lang="es-ES" dirty="0"/>
              <a:t>también en la longitud de cada contenido individual. </a:t>
            </a:r>
            <a:endParaRPr lang="es-ES" dirty="0" smtClean="0"/>
          </a:p>
          <a:p>
            <a:r>
              <a:rPr lang="es-ES" dirty="0" smtClean="0"/>
              <a:t>Si </a:t>
            </a:r>
            <a:r>
              <a:rPr lang="es-ES" dirty="0"/>
              <a:t>su página Acerca de nosotros tiene 1,000 palabras, está diciendo demasiado. </a:t>
            </a:r>
            <a:endParaRPr lang="es-ES" dirty="0" smtClean="0"/>
          </a:p>
          <a:p>
            <a:r>
              <a:rPr lang="es-ES" dirty="0" smtClean="0"/>
              <a:t>No </a:t>
            </a:r>
            <a:r>
              <a:rPr lang="es-ES" dirty="0"/>
              <a:t>es necesario que sea una historia larga y vaga de cómo se fundó su empresa, incluidos los nombres de todos los miembros de la junta durante los últimos 30 años. </a:t>
            </a:r>
            <a:endParaRPr lang="es-ES" dirty="0" smtClean="0"/>
          </a:p>
        </p:txBody>
      </p:sp>
    </p:spTree>
    <p:extLst>
      <p:ext uri="{BB962C8B-B14F-4D97-AF65-F5344CB8AC3E}">
        <p14:creationId xmlns:p14="http://schemas.microsoft.com/office/powerpoint/2010/main" val="12701460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3">
              <a:lumMod val="20000"/>
              <a:lumOff val="80000"/>
            </a:schemeClr>
          </a:solidFill>
        </p:spPr>
        <p:txBody>
          <a:bodyPr>
            <a:normAutofit/>
          </a:bodyPr>
          <a:lstStyle/>
          <a:p>
            <a:r>
              <a:rPr lang="es-ES" dirty="0"/>
              <a:t>CÓMO </a:t>
            </a:r>
            <a:r>
              <a:rPr lang="es-ES" dirty="0" smtClean="0"/>
              <a:t>aligerar…</a:t>
            </a:r>
            <a:endParaRPr lang="es-ES_tradnl" dirty="0"/>
          </a:p>
        </p:txBody>
      </p:sp>
      <p:sp>
        <p:nvSpPr>
          <p:cNvPr id="3" name="2 Marcador de contenido"/>
          <p:cNvSpPr>
            <a:spLocks noGrp="1"/>
          </p:cNvSpPr>
          <p:nvPr>
            <p:ph idx="1"/>
          </p:nvPr>
        </p:nvSpPr>
        <p:spPr>
          <a:solidFill>
            <a:schemeClr val="accent3">
              <a:lumMod val="20000"/>
              <a:lumOff val="80000"/>
            </a:schemeClr>
          </a:solidFill>
        </p:spPr>
        <p:txBody>
          <a:bodyPr>
            <a:normAutofit fontScale="92500" lnSpcReduction="20000"/>
          </a:bodyPr>
          <a:lstStyle/>
          <a:p>
            <a:r>
              <a:rPr lang="es-ES" dirty="0" smtClean="0"/>
              <a:t>La </a:t>
            </a:r>
            <a:r>
              <a:rPr lang="es-ES" dirty="0"/>
              <a:t>mayoría de los usuarios que acceden a esa página quieren saber, de manera muy sucinta, qué hace su sitio web o empresa. </a:t>
            </a:r>
            <a:endParaRPr lang="es-ES" dirty="0" smtClean="0"/>
          </a:p>
          <a:p>
            <a:r>
              <a:rPr lang="es-ES" dirty="0" smtClean="0"/>
              <a:t>Si </a:t>
            </a:r>
            <a:r>
              <a:rPr lang="es-ES" dirty="0"/>
              <a:t>esa información no se proporciona en las primeras oraciones, los usuarios probablemente no leerán más para buscarla. </a:t>
            </a:r>
            <a:endParaRPr lang="es-ES" dirty="0" smtClean="0"/>
          </a:p>
          <a:p>
            <a:r>
              <a:rPr lang="es-ES" dirty="0" smtClean="0"/>
              <a:t>Si </a:t>
            </a:r>
            <a:r>
              <a:rPr lang="es-ES" dirty="0"/>
              <a:t>debe incluir a todos esos miembros de la junta, póngalos en una página aparte</a:t>
            </a:r>
            <a:r>
              <a:rPr lang="es-ES" dirty="0" smtClean="0"/>
              <a:t>.</a:t>
            </a:r>
            <a:endParaRPr lang="es-ES" dirty="0"/>
          </a:p>
        </p:txBody>
      </p:sp>
    </p:spTree>
    <p:extLst>
      <p:ext uri="{BB962C8B-B14F-4D97-AF65-F5344CB8AC3E}">
        <p14:creationId xmlns:p14="http://schemas.microsoft.com/office/powerpoint/2010/main" val="40721780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3">
              <a:lumMod val="20000"/>
              <a:lumOff val="80000"/>
            </a:schemeClr>
          </a:solidFill>
        </p:spPr>
        <p:txBody>
          <a:bodyPr>
            <a:normAutofit/>
          </a:bodyPr>
          <a:lstStyle/>
          <a:p>
            <a:r>
              <a:rPr lang="es-ES" dirty="0"/>
              <a:t>CÓMO </a:t>
            </a:r>
            <a:r>
              <a:rPr lang="es-ES" dirty="0" smtClean="0"/>
              <a:t>aligerar…</a:t>
            </a:r>
            <a:endParaRPr lang="es-ES_tradnl" dirty="0"/>
          </a:p>
        </p:txBody>
      </p:sp>
      <p:sp>
        <p:nvSpPr>
          <p:cNvPr id="3" name="2 Marcador de contenido"/>
          <p:cNvSpPr>
            <a:spLocks noGrp="1"/>
          </p:cNvSpPr>
          <p:nvPr>
            <p:ph idx="1"/>
          </p:nvPr>
        </p:nvSpPr>
        <p:spPr>
          <a:solidFill>
            <a:schemeClr val="accent3">
              <a:lumMod val="20000"/>
              <a:lumOff val="80000"/>
            </a:schemeClr>
          </a:solidFill>
        </p:spPr>
        <p:txBody>
          <a:bodyPr>
            <a:normAutofit fontScale="70000" lnSpcReduction="20000"/>
          </a:bodyPr>
          <a:lstStyle/>
          <a:p>
            <a:r>
              <a:rPr lang="es-ES" dirty="0" smtClean="0"/>
              <a:t>Busque </a:t>
            </a:r>
            <a:r>
              <a:rPr lang="es-ES" dirty="0"/>
              <a:t>también contenido que sea </a:t>
            </a:r>
            <a:r>
              <a:rPr lang="es-ES" b="1" dirty="0">
                <a:solidFill>
                  <a:srgbClr val="FF0000"/>
                </a:solidFill>
              </a:rPr>
              <a:t>redundante</a:t>
            </a:r>
            <a:r>
              <a:rPr lang="es-ES" dirty="0"/>
              <a:t>. </a:t>
            </a:r>
            <a:endParaRPr lang="es-ES" dirty="0" smtClean="0"/>
          </a:p>
          <a:p>
            <a:r>
              <a:rPr lang="es-ES" b="1" dirty="0" smtClean="0">
                <a:solidFill>
                  <a:srgbClr val="FF0000"/>
                </a:solidFill>
                <a:effectLst>
                  <a:glow rad="139700">
                    <a:schemeClr val="accent6">
                      <a:satMod val="175000"/>
                      <a:alpha val="40000"/>
                    </a:schemeClr>
                  </a:glow>
                </a:effectLst>
              </a:rPr>
              <a:t>Incluso </a:t>
            </a:r>
            <a:r>
              <a:rPr lang="es-ES" b="1" dirty="0">
                <a:solidFill>
                  <a:srgbClr val="FF0000"/>
                </a:solidFill>
                <a:effectLst>
                  <a:glow rad="139700">
                    <a:schemeClr val="accent6">
                      <a:satMod val="175000"/>
                      <a:alpha val="40000"/>
                    </a:schemeClr>
                  </a:glow>
                </a:effectLst>
              </a:rPr>
              <a:t>si su CMS facilita la colocación de piezas de contenido en varios lugares, no lo haga a menos que sea realmente necesario.</a:t>
            </a:r>
            <a:r>
              <a:rPr lang="es-ES" dirty="0"/>
              <a:t> </a:t>
            </a:r>
            <a:endParaRPr lang="es-ES" dirty="0" smtClean="0"/>
          </a:p>
          <a:p>
            <a:r>
              <a:rPr lang="es-ES" dirty="0" smtClean="0"/>
              <a:t>No </a:t>
            </a:r>
            <a:r>
              <a:rPr lang="es-ES" dirty="0"/>
              <a:t>solo ocupa espacio en el sitio web, sino que puede ser confuso para los usuarios. </a:t>
            </a:r>
            <a:endParaRPr lang="es-ES" dirty="0" smtClean="0"/>
          </a:p>
          <a:p>
            <a:r>
              <a:rPr lang="es-ES" dirty="0" smtClean="0"/>
              <a:t>También </a:t>
            </a:r>
            <a:r>
              <a:rPr lang="es-ES" dirty="0"/>
              <a:t>significará que el mismo contenido aparecerá varias veces en los motores de búsqueda, lo cual es confuso para los usuarios y puede disminuir su clasificación de búsqueda si el motor de búsqueda percibe que esas páginas son contenido duplicado</a:t>
            </a:r>
            <a:r>
              <a:rPr lang="es-ES" dirty="0" smtClean="0"/>
              <a:t>.</a:t>
            </a:r>
            <a:endParaRPr lang="es-ES" dirty="0"/>
          </a:p>
        </p:txBody>
      </p:sp>
    </p:spTree>
    <p:extLst>
      <p:ext uri="{BB962C8B-B14F-4D97-AF65-F5344CB8AC3E}">
        <p14:creationId xmlns:p14="http://schemas.microsoft.com/office/powerpoint/2010/main" val="10472479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3">
              <a:lumMod val="20000"/>
              <a:lumOff val="80000"/>
            </a:schemeClr>
          </a:solidFill>
        </p:spPr>
        <p:txBody>
          <a:bodyPr>
            <a:normAutofit/>
          </a:bodyPr>
          <a:lstStyle/>
          <a:p>
            <a:r>
              <a:rPr lang="es-ES" dirty="0"/>
              <a:t>CÓMO </a:t>
            </a:r>
            <a:r>
              <a:rPr lang="es-ES" dirty="0" smtClean="0"/>
              <a:t>aligerar…</a:t>
            </a:r>
            <a:endParaRPr lang="es-ES_tradnl" dirty="0"/>
          </a:p>
        </p:txBody>
      </p:sp>
      <p:sp>
        <p:nvSpPr>
          <p:cNvPr id="3" name="2 Marcador de contenido"/>
          <p:cNvSpPr>
            <a:spLocks noGrp="1"/>
          </p:cNvSpPr>
          <p:nvPr>
            <p:ph idx="1"/>
          </p:nvPr>
        </p:nvSpPr>
        <p:spPr>
          <a:solidFill>
            <a:schemeClr val="accent3">
              <a:lumMod val="20000"/>
              <a:lumOff val="80000"/>
            </a:schemeClr>
          </a:solidFill>
        </p:spPr>
        <p:txBody>
          <a:bodyPr>
            <a:normAutofit fontScale="92500" lnSpcReduction="10000"/>
          </a:bodyPr>
          <a:lstStyle/>
          <a:p>
            <a:r>
              <a:rPr lang="es-ES" dirty="0" smtClean="0"/>
              <a:t>Más </a:t>
            </a:r>
            <a:r>
              <a:rPr lang="es-ES" dirty="0"/>
              <a:t>adelante en este </a:t>
            </a:r>
            <a:r>
              <a:rPr lang="es-ES" dirty="0" smtClean="0"/>
              <a:t>curso, </a:t>
            </a:r>
            <a:r>
              <a:rPr lang="es-ES" dirty="0"/>
              <a:t>hablaremos sobre un </a:t>
            </a:r>
            <a:r>
              <a:rPr lang="es-ES" sz="4000" b="1" dirty="0">
                <a:effectLst>
                  <a:glow rad="101600">
                    <a:srgbClr val="FFFF00">
                      <a:alpha val="60000"/>
                    </a:srgbClr>
                  </a:glow>
                </a:effectLst>
              </a:rPr>
              <a:t>enfoque de diseño de pantalla pequeña primero</a:t>
            </a:r>
            <a:r>
              <a:rPr lang="es-ES" dirty="0"/>
              <a:t>, donde diseña un diseño para dispositivos de pantalla pequeña antes de pasar a diseños para dispositivos más anchos. </a:t>
            </a:r>
            <a:endParaRPr lang="es-ES" dirty="0" smtClean="0"/>
          </a:p>
          <a:p>
            <a:r>
              <a:rPr lang="es-ES" dirty="0" smtClean="0"/>
              <a:t>Diseñar </a:t>
            </a:r>
            <a:r>
              <a:rPr lang="es-ES" dirty="0"/>
              <a:t>de esta manera es una gran ayuda para sus esfuerzos por reducir. </a:t>
            </a:r>
            <a:endParaRPr lang="es-ES" dirty="0" smtClean="0"/>
          </a:p>
        </p:txBody>
      </p:sp>
    </p:spTree>
    <p:extLst>
      <p:ext uri="{BB962C8B-B14F-4D97-AF65-F5344CB8AC3E}">
        <p14:creationId xmlns:p14="http://schemas.microsoft.com/office/powerpoint/2010/main" val="33578093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3">
              <a:lumMod val="20000"/>
              <a:lumOff val="80000"/>
            </a:schemeClr>
          </a:solidFill>
        </p:spPr>
        <p:txBody>
          <a:bodyPr>
            <a:normAutofit/>
          </a:bodyPr>
          <a:lstStyle/>
          <a:p>
            <a:r>
              <a:rPr lang="es-ES" dirty="0"/>
              <a:t>CÓMO </a:t>
            </a:r>
            <a:r>
              <a:rPr lang="es-ES" dirty="0" smtClean="0"/>
              <a:t>aligerar</a:t>
            </a:r>
            <a:endParaRPr lang="es-ES_tradnl" dirty="0"/>
          </a:p>
        </p:txBody>
      </p:sp>
      <p:sp>
        <p:nvSpPr>
          <p:cNvPr id="3" name="2 Marcador de contenido"/>
          <p:cNvSpPr>
            <a:spLocks noGrp="1"/>
          </p:cNvSpPr>
          <p:nvPr>
            <p:ph idx="1"/>
          </p:nvPr>
        </p:nvSpPr>
        <p:spPr>
          <a:solidFill>
            <a:schemeClr val="accent3">
              <a:lumMod val="20000"/>
              <a:lumOff val="80000"/>
            </a:schemeClr>
          </a:solidFill>
        </p:spPr>
        <p:txBody>
          <a:bodyPr>
            <a:normAutofit lnSpcReduction="10000"/>
          </a:bodyPr>
          <a:lstStyle/>
          <a:p>
            <a:r>
              <a:rPr lang="es-ES" dirty="0" smtClean="0"/>
              <a:t>Cuando </a:t>
            </a:r>
            <a:r>
              <a:rPr lang="es-ES" dirty="0"/>
              <a:t>intentas ajustar tu contenido en un diseño que cabe en una pantalla pequeña, te obliga a considerar lo que es realmente importante y te da una claridad que es más difícil de encontrar cuando estás diseñando tu contenido para un sitio de tamaño de escritorio primero.</a:t>
            </a:r>
            <a:endParaRPr lang="es-ES_tradnl" dirty="0"/>
          </a:p>
        </p:txBody>
      </p:sp>
    </p:spTree>
    <p:extLst>
      <p:ext uri="{BB962C8B-B14F-4D97-AF65-F5344CB8AC3E}">
        <p14:creationId xmlns:p14="http://schemas.microsoft.com/office/powerpoint/2010/main" val="248421143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4">
              <a:lumMod val="20000"/>
              <a:lumOff val="80000"/>
            </a:schemeClr>
          </a:solidFill>
        </p:spPr>
        <p:txBody>
          <a:bodyPr>
            <a:noAutofit/>
          </a:bodyPr>
          <a:lstStyle/>
          <a:p>
            <a:r>
              <a:rPr lang="es-ES" sz="3200" dirty="0"/>
              <a:t>AUDITORÍA DE CONTENIDO / </a:t>
            </a:r>
            <a:r>
              <a:rPr lang="es-ES" sz="3200" dirty="0" smtClean="0"/>
              <a:t>INVENTARIO …</a:t>
            </a:r>
            <a:endParaRPr lang="es-ES_tradnl" sz="3200" dirty="0"/>
          </a:p>
        </p:txBody>
      </p:sp>
      <p:sp>
        <p:nvSpPr>
          <p:cNvPr id="3" name="2 Marcador de contenido"/>
          <p:cNvSpPr>
            <a:spLocks noGrp="1"/>
          </p:cNvSpPr>
          <p:nvPr>
            <p:ph idx="1"/>
          </p:nvPr>
        </p:nvSpPr>
        <p:spPr>
          <a:solidFill>
            <a:schemeClr val="accent4">
              <a:lumMod val="20000"/>
              <a:lumOff val="80000"/>
            </a:schemeClr>
          </a:solidFill>
        </p:spPr>
        <p:txBody>
          <a:bodyPr>
            <a:normAutofit fontScale="85000" lnSpcReduction="10000"/>
          </a:bodyPr>
          <a:lstStyle/>
          <a:p>
            <a:r>
              <a:rPr lang="es-ES" dirty="0" smtClean="0"/>
              <a:t>Al </a:t>
            </a:r>
            <a:r>
              <a:rPr lang="es-ES" dirty="0"/>
              <a:t>rediseñar un sitio existente, es un buen primer paso hacer una auditoría de contenido, que es un inventario de todo el contenido que tiene actualmente. </a:t>
            </a:r>
            <a:endParaRPr lang="es-ES" dirty="0" smtClean="0"/>
          </a:p>
          <a:p>
            <a:r>
              <a:rPr lang="es-ES" dirty="0" smtClean="0"/>
              <a:t>Si </a:t>
            </a:r>
            <a:r>
              <a:rPr lang="es-ES" dirty="0"/>
              <a:t>es un sitio grande, probablemente haya cosas allí que lo sorprenderán.</a:t>
            </a:r>
          </a:p>
          <a:p>
            <a:r>
              <a:rPr lang="es-ES" dirty="0"/>
              <a:t>Revise la lista y decida qué desea conservar y de qué deshacerse, qué contenido nuevo debe crearse y quién es responsable de editar y desarrollar cada contenido</a:t>
            </a:r>
            <a:r>
              <a:rPr lang="es-ES" dirty="0" smtClean="0"/>
              <a:t>.</a:t>
            </a:r>
            <a:endParaRPr lang="es-ES" dirty="0"/>
          </a:p>
        </p:txBody>
      </p:sp>
    </p:spTree>
    <p:extLst>
      <p:ext uri="{BB962C8B-B14F-4D97-AF65-F5344CB8AC3E}">
        <p14:creationId xmlns:p14="http://schemas.microsoft.com/office/powerpoint/2010/main" val="41698726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Presentación</a:t>
            </a:r>
            <a:endParaRPr lang="es-ES_tradnl" dirty="0"/>
          </a:p>
        </p:txBody>
      </p:sp>
      <p:sp>
        <p:nvSpPr>
          <p:cNvPr id="3" name="2 Marcador de contenido"/>
          <p:cNvSpPr>
            <a:spLocks noGrp="1"/>
          </p:cNvSpPr>
          <p:nvPr>
            <p:ph idx="1"/>
          </p:nvPr>
        </p:nvSpPr>
        <p:spPr/>
        <p:txBody>
          <a:bodyPr>
            <a:normAutofit fontScale="92500" lnSpcReduction="20000"/>
          </a:bodyPr>
          <a:lstStyle/>
          <a:p>
            <a:r>
              <a:rPr lang="es-ES" dirty="0" smtClean="0"/>
              <a:t>Para </a:t>
            </a:r>
            <a:r>
              <a:rPr lang="es-ES" dirty="0"/>
              <a:t>administrar el contenido de su sitio web cuando se mude a un sitio nuevo, comience con una auditoría de contenido para ver lo que tiene. </a:t>
            </a:r>
            <a:endParaRPr lang="es-ES" dirty="0" smtClean="0"/>
          </a:p>
          <a:p>
            <a:r>
              <a:rPr lang="es-ES" dirty="0" smtClean="0"/>
              <a:t>Revísela </a:t>
            </a:r>
            <a:r>
              <a:rPr lang="es-ES" dirty="0"/>
              <a:t>y córtela, utilizando solo lo que necesita estar en el sitio. </a:t>
            </a:r>
            <a:endParaRPr lang="es-ES" dirty="0" smtClean="0"/>
          </a:p>
          <a:p>
            <a:r>
              <a:rPr lang="es-ES" dirty="0" smtClean="0"/>
              <a:t>El </a:t>
            </a:r>
            <a:r>
              <a:rPr lang="es-ES" dirty="0"/>
              <a:t>contenido innecesario solo hace que el sitio sea más difícil tanto para los usuarios como para el propietario del sitio</a:t>
            </a:r>
            <a:r>
              <a:rPr lang="es-ES" dirty="0" smtClean="0"/>
              <a:t>.</a:t>
            </a:r>
            <a:endParaRPr lang="es-ES" dirty="0"/>
          </a:p>
        </p:txBody>
      </p:sp>
    </p:spTree>
    <p:extLst>
      <p:ext uri="{BB962C8B-B14F-4D97-AF65-F5344CB8AC3E}">
        <p14:creationId xmlns:p14="http://schemas.microsoft.com/office/powerpoint/2010/main" val="111353738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4">
              <a:lumMod val="20000"/>
              <a:lumOff val="80000"/>
            </a:schemeClr>
          </a:solidFill>
        </p:spPr>
        <p:txBody>
          <a:bodyPr>
            <a:noAutofit/>
          </a:bodyPr>
          <a:lstStyle/>
          <a:p>
            <a:r>
              <a:rPr lang="es-ES" sz="3200" dirty="0"/>
              <a:t>AUDITORÍA DE CONTENIDO / </a:t>
            </a:r>
            <a:r>
              <a:rPr lang="es-ES" sz="3200" dirty="0" smtClean="0"/>
              <a:t>INVENTARIO …</a:t>
            </a:r>
            <a:endParaRPr lang="es-ES_tradnl" sz="3200" dirty="0"/>
          </a:p>
        </p:txBody>
      </p:sp>
      <p:sp>
        <p:nvSpPr>
          <p:cNvPr id="3" name="2 Marcador de contenido"/>
          <p:cNvSpPr>
            <a:spLocks noGrp="1"/>
          </p:cNvSpPr>
          <p:nvPr>
            <p:ph idx="1"/>
          </p:nvPr>
        </p:nvSpPr>
        <p:spPr>
          <a:solidFill>
            <a:schemeClr val="accent4">
              <a:lumMod val="20000"/>
              <a:lumOff val="80000"/>
            </a:schemeClr>
          </a:solidFill>
        </p:spPr>
        <p:txBody>
          <a:bodyPr>
            <a:normAutofit/>
          </a:bodyPr>
          <a:lstStyle/>
          <a:p>
            <a:r>
              <a:rPr lang="es-ES" dirty="0" smtClean="0"/>
              <a:t>Una </a:t>
            </a:r>
            <a:r>
              <a:rPr lang="es-ES" dirty="0"/>
              <a:t>vez que tenga todo en una lista, es más fácil mirarlo y decidir qué hacer con todo.</a:t>
            </a:r>
          </a:p>
          <a:p>
            <a:r>
              <a:rPr lang="es-ES" dirty="0"/>
              <a:t>Su lista no necesita incluir todas las piezas de contenido, pero debe tener al menos las categorías y piezas principales. </a:t>
            </a:r>
            <a:endParaRPr lang="es-ES" dirty="0" smtClean="0"/>
          </a:p>
        </p:txBody>
      </p:sp>
    </p:spTree>
    <p:extLst>
      <p:ext uri="{BB962C8B-B14F-4D97-AF65-F5344CB8AC3E}">
        <p14:creationId xmlns:p14="http://schemas.microsoft.com/office/powerpoint/2010/main" val="52858854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4">
              <a:lumMod val="20000"/>
              <a:lumOff val="80000"/>
            </a:schemeClr>
          </a:solidFill>
        </p:spPr>
        <p:txBody>
          <a:bodyPr>
            <a:noAutofit/>
          </a:bodyPr>
          <a:lstStyle/>
          <a:p>
            <a:r>
              <a:rPr lang="es-ES" sz="3200" dirty="0"/>
              <a:t>AUDITORÍA DE </a:t>
            </a:r>
            <a:r>
              <a:rPr lang="es-ES" sz="3200" dirty="0" smtClean="0"/>
              <a:t>CONTENIDO/INVENTARIO</a:t>
            </a:r>
            <a:endParaRPr lang="es-ES_tradnl" sz="3200" dirty="0"/>
          </a:p>
        </p:txBody>
      </p:sp>
      <p:sp>
        <p:nvSpPr>
          <p:cNvPr id="3" name="2 Marcador de contenido"/>
          <p:cNvSpPr>
            <a:spLocks noGrp="1"/>
          </p:cNvSpPr>
          <p:nvPr>
            <p:ph idx="1"/>
          </p:nvPr>
        </p:nvSpPr>
        <p:spPr>
          <a:solidFill>
            <a:schemeClr val="accent4">
              <a:lumMod val="20000"/>
              <a:lumOff val="80000"/>
            </a:schemeClr>
          </a:solidFill>
        </p:spPr>
        <p:txBody>
          <a:bodyPr>
            <a:normAutofit fontScale="85000" lnSpcReduction="10000"/>
          </a:bodyPr>
          <a:lstStyle/>
          <a:p>
            <a:r>
              <a:rPr lang="es-ES" dirty="0" smtClean="0"/>
              <a:t>Si </a:t>
            </a:r>
            <a:r>
              <a:rPr lang="es-ES" dirty="0"/>
              <a:t>es un sitio nuevo, debe crear una lista del contenido que planea tener en el sitio y una línea de tiempo para producirlo.</a:t>
            </a:r>
          </a:p>
          <a:p>
            <a:r>
              <a:rPr lang="es-ES" dirty="0"/>
              <a:t>Puede obtener más información sobre las auditorías de contenido leyendo el artículo de </a:t>
            </a:r>
            <a:r>
              <a:rPr lang="es-ES" dirty="0" err="1"/>
              <a:t>Donna</a:t>
            </a:r>
            <a:r>
              <a:rPr lang="es-ES" dirty="0"/>
              <a:t> Spencer sobre </a:t>
            </a:r>
            <a:r>
              <a:rPr lang="es-ES" dirty="0" smtClean="0"/>
              <a:t>UX </a:t>
            </a:r>
            <a:r>
              <a:rPr lang="es-ES" dirty="0" err="1" smtClean="0"/>
              <a:t>mastery</a:t>
            </a:r>
            <a:r>
              <a:rPr lang="es-ES" dirty="0"/>
              <a:t>, "Cómo realizar una auditoría de contenido </a:t>
            </a:r>
            <a:r>
              <a:rPr lang="es-ES" dirty="0">
                <a:hlinkClick r:id="rId2"/>
              </a:rPr>
              <a:t>http</a:t>
            </a:r>
            <a:r>
              <a:rPr lang="es-ES" dirty="0" smtClean="0">
                <a:hlinkClick r:id="rId2"/>
              </a:rPr>
              <a:t>://uxmastery.com/how-to-conduct-a-content-audit/</a:t>
            </a:r>
            <a:r>
              <a:rPr lang="es-ES" dirty="0" smtClean="0"/>
              <a:t>).</a:t>
            </a:r>
            <a:endParaRPr lang="es-ES_tradnl" dirty="0"/>
          </a:p>
        </p:txBody>
      </p:sp>
    </p:spTree>
    <p:extLst>
      <p:ext uri="{BB962C8B-B14F-4D97-AF65-F5344CB8AC3E}">
        <p14:creationId xmlns:p14="http://schemas.microsoft.com/office/powerpoint/2010/main" val="311793345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5">
              <a:lumMod val="20000"/>
              <a:lumOff val="80000"/>
            </a:schemeClr>
          </a:solidFill>
        </p:spPr>
        <p:txBody>
          <a:bodyPr>
            <a:normAutofit/>
          </a:bodyPr>
          <a:lstStyle/>
          <a:p>
            <a:r>
              <a:rPr lang="es-ES" dirty="0"/>
              <a:t>Desarrollando </a:t>
            </a:r>
            <a:r>
              <a:rPr lang="es-ES" dirty="0" smtClean="0"/>
              <a:t>contenido …</a:t>
            </a:r>
            <a:endParaRPr lang="es-ES_tradnl" dirty="0"/>
          </a:p>
        </p:txBody>
      </p:sp>
      <p:sp>
        <p:nvSpPr>
          <p:cNvPr id="3" name="2 Marcador de contenido"/>
          <p:cNvSpPr>
            <a:spLocks noGrp="1"/>
          </p:cNvSpPr>
          <p:nvPr>
            <p:ph idx="1"/>
          </p:nvPr>
        </p:nvSpPr>
        <p:spPr>
          <a:solidFill>
            <a:schemeClr val="accent5">
              <a:lumMod val="20000"/>
              <a:lumOff val="80000"/>
            </a:schemeClr>
          </a:solidFill>
        </p:spPr>
        <p:txBody>
          <a:bodyPr>
            <a:normAutofit/>
          </a:bodyPr>
          <a:lstStyle/>
          <a:p>
            <a:r>
              <a:rPr lang="es-ES" dirty="0" smtClean="0"/>
              <a:t>Una </a:t>
            </a:r>
            <a:r>
              <a:rPr lang="es-ES" dirty="0"/>
              <a:t>vez que haya descubierto lo que necesita y hacia dónde va, también debe pensar en cómo se ve el contenido</a:t>
            </a:r>
            <a:r>
              <a:rPr lang="es-ES" dirty="0" smtClean="0"/>
              <a:t>.</a:t>
            </a:r>
            <a:endParaRPr lang="es-ES" dirty="0"/>
          </a:p>
        </p:txBody>
      </p:sp>
    </p:spTree>
    <p:extLst>
      <p:ext uri="{BB962C8B-B14F-4D97-AF65-F5344CB8AC3E}">
        <p14:creationId xmlns:p14="http://schemas.microsoft.com/office/powerpoint/2010/main" val="6798068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solidFill>
            <a:schemeClr val="accent5">
              <a:lumMod val="20000"/>
              <a:lumOff val="80000"/>
            </a:schemeClr>
          </a:solidFill>
        </p:spPr>
        <p:txBody>
          <a:bodyPr>
            <a:normAutofit/>
          </a:bodyPr>
          <a:lstStyle/>
          <a:p>
            <a:r>
              <a:rPr lang="es-ES" dirty="0"/>
              <a:t>Desarrollando </a:t>
            </a:r>
            <a:r>
              <a:rPr lang="es-ES" dirty="0" smtClean="0"/>
              <a:t>contenido …</a:t>
            </a:r>
            <a:endParaRPr lang="es-ES_tradnl" dirty="0"/>
          </a:p>
        </p:txBody>
      </p:sp>
      <p:sp>
        <p:nvSpPr>
          <p:cNvPr id="3" name="2 Marcador de contenido"/>
          <p:cNvSpPr>
            <a:spLocks noGrp="1"/>
          </p:cNvSpPr>
          <p:nvPr>
            <p:ph type="subTitle" idx="1"/>
          </p:nvPr>
        </p:nvSpPr>
        <p:spPr>
          <a:solidFill>
            <a:schemeClr val="accent5">
              <a:lumMod val="20000"/>
              <a:lumOff val="80000"/>
            </a:schemeClr>
          </a:solidFill>
        </p:spPr>
        <p:txBody>
          <a:bodyPr>
            <a:normAutofit/>
          </a:bodyPr>
          <a:lstStyle/>
          <a:p>
            <a:r>
              <a:rPr lang="es-ES" dirty="0" smtClean="0"/>
              <a:t>CÓMO </a:t>
            </a:r>
            <a:r>
              <a:rPr lang="es-ES" dirty="0"/>
              <a:t>LEEN LOS </a:t>
            </a:r>
            <a:r>
              <a:rPr lang="es-ES" dirty="0" smtClean="0"/>
              <a:t>USUARIOS</a:t>
            </a:r>
            <a:endParaRPr lang="es-ES" dirty="0"/>
          </a:p>
        </p:txBody>
      </p:sp>
    </p:spTree>
    <p:extLst>
      <p:ext uri="{BB962C8B-B14F-4D97-AF65-F5344CB8AC3E}">
        <p14:creationId xmlns:p14="http://schemas.microsoft.com/office/powerpoint/2010/main" val="66882152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5">
              <a:lumMod val="20000"/>
              <a:lumOff val="80000"/>
            </a:schemeClr>
          </a:solidFill>
        </p:spPr>
        <p:txBody>
          <a:bodyPr>
            <a:normAutofit/>
          </a:bodyPr>
          <a:lstStyle/>
          <a:p>
            <a:r>
              <a:rPr lang="es-ES" dirty="0"/>
              <a:t>CÓMO LEEN LOS </a:t>
            </a:r>
            <a:r>
              <a:rPr lang="es-ES" dirty="0" smtClean="0"/>
              <a:t>USUARIOS…</a:t>
            </a:r>
            <a:endParaRPr lang="es-ES_tradnl" dirty="0"/>
          </a:p>
        </p:txBody>
      </p:sp>
      <p:sp>
        <p:nvSpPr>
          <p:cNvPr id="3" name="2 Marcador de contenido"/>
          <p:cNvSpPr>
            <a:spLocks noGrp="1"/>
          </p:cNvSpPr>
          <p:nvPr>
            <p:ph idx="1"/>
          </p:nvPr>
        </p:nvSpPr>
        <p:spPr>
          <a:solidFill>
            <a:schemeClr val="accent5">
              <a:lumMod val="20000"/>
              <a:lumOff val="80000"/>
            </a:schemeClr>
          </a:solidFill>
        </p:spPr>
        <p:txBody>
          <a:bodyPr>
            <a:normAutofit/>
          </a:bodyPr>
          <a:lstStyle/>
          <a:p>
            <a:r>
              <a:rPr lang="es-ES" dirty="0" smtClean="0"/>
              <a:t>¿</a:t>
            </a:r>
            <a:r>
              <a:rPr lang="es-ES" dirty="0"/>
              <a:t>Alguna vez te has preguntado cómo los usuarios leen en un sitio web? </a:t>
            </a:r>
            <a:endParaRPr lang="es-ES" dirty="0" smtClean="0"/>
          </a:p>
          <a:p>
            <a:r>
              <a:rPr lang="es-ES" dirty="0" smtClean="0"/>
              <a:t>Por </a:t>
            </a:r>
            <a:r>
              <a:rPr lang="es-ES" dirty="0"/>
              <a:t>mucho que nos gustaría pensar que van a todas las páginas de nuestro sitio y lo leen de arriba a abajo, no lo harán</a:t>
            </a:r>
            <a:r>
              <a:rPr lang="es-ES" dirty="0" smtClean="0"/>
              <a:t>.</a:t>
            </a:r>
            <a:endParaRPr lang="es-ES" dirty="0"/>
          </a:p>
        </p:txBody>
      </p:sp>
    </p:spTree>
    <p:extLst>
      <p:ext uri="{BB962C8B-B14F-4D97-AF65-F5344CB8AC3E}">
        <p14:creationId xmlns:p14="http://schemas.microsoft.com/office/powerpoint/2010/main" val="3550442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bg/>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uiExpand="1" build="p" animBg="1"/>
    </p:bld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5">
              <a:lumMod val="20000"/>
              <a:lumOff val="80000"/>
            </a:schemeClr>
          </a:solidFill>
        </p:spPr>
        <p:txBody>
          <a:bodyPr>
            <a:normAutofit/>
          </a:bodyPr>
          <a:lstStyle/>
          <a:p>
            <a:r>
              <a:rPr lang="es-ES" dirty="0"/>
              <a:t>CÓMO LEEN LOS </a:t>
            </a:r>
            <a:r>
              <a:rPr lang="es-ES" dirty="0" smtClean="0"/>
              <a:t>USUARIOS…</a:t>
            </a:r>
            <a:endParaRPr lang="es-ES_tradnl" dirty="0"/>
          </a:p>
        </p:txBody>
      </p:sp>
      <p:sp>
        <p:nvSpPr>
          <p:cNvPr id="3" name="2 Marcador de contenido"/>
          <p:cNvSpPr>
            <a:spLocks noGrp="1"/>
          </p:cNvSpPr>
          <p:nvPr>
            <p:ph idx="1"/>
          </p:nvPr>
        </p:nvSpPr>
        <p:spPr>
          <a:solidFill>
            <a:schemeClr val="accent5">
              <a:lumMod val="20000"/>
              <a:lumOff val="80000"/>
            </a:schemeClr>
          </a:solidFill>
        </p:spPr>
        <p:txBody>
          <a:bodyPr>
            <a:normAutofit fontScale="92500" lnSpcReduction="20000"/>
          </a:bodyPr>
          <a:lstStyle/>
          <a:p>
            <a:r>
              <a:rPr lang="es-ES" dirty="0" smtClean="0"/>
              <a:t>"</a:t>
            </a:r>
            <a:r>
              <a:rPr lang="es-ES" dirty="0"/>
              <a:t>Si lo construyes, vendrán" no es el lema de los creadores de contenido web, o, al menos, no debería serlo. </a:t>
            </a:r>
            <a:endParaRPr lang="es-ES" dirty="0" smtClean="0"/>
          </a:p>
          <a:p>
            <a:r>
              <a:rPr lang="es-ES" dirty="0" smtClean="0"/>
              <a:t>Pero </a:t>
            </a:r>
            <a:r>
              <a:rPr lang="es-ES" dirty="0"/>
              <a:t>podría ser engañado fácilmente por los sitios que están llenos de largos comunicados de prensa, información de autopromoción de la empresa y otro contenido casi inútil que nadie lee en realidad</a:t>
            </a:r>
            <a:r>
              <a:rPr lang="es-ES" dirty="0" smtClean="0"/>
              <a:t>.</a:t>
            </a:r>
            <a:endParaRPr lang="es-ES" dirty="0"/>
          </a:p>
        </p:txBody>
      </p:sp>
    </p:spTree>
    <p:extLst>
      <p:ext uri="{BB962C8B-B14F-4D97-AF65-F5344CB8AC3E}">
        <p14:creationId xmlns:p14="http://schemas.microsoft.com/office/powerpoint/2010/main" val="3085948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bg/>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animBg="1"/>
    </p:bld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5">
              <a:lumMod val="20000"/>
              <a:lumOff val="80000"/>
            </a:schemeClr>
          </a:solidFill>
        </p:spPr>
        <p:txBody>
          <a:bodyPr>
            <a:normAutofit/>
          </a:bodyPr>
          <a:lstStyle/>
          <a:p>
            <a:r>
              <a:rPr lang="es-ES" dirty="0"/>
              <a:t>CÓMO LEEN LOS </a:t>
            </a:r>
            <a:r>
              <a:rPr lang="es-ES" dirty="0" smtClean="0"/>
              <a:t>USUARIOS…</a:t>
            </a:r>
            <a:endParaRPr lang="es-ES_tradnl" dirty="0"/>
          </a:p>
        </p:txBody>
      </p:sp>
      <p:sp>
        <p:nvSpPr>
          <p:cNvPr id="3" name="2 Marcador de contenido"/>
          <p:cNvSpPr>
            <a:spLocks noGrp="1"/>
          </p:cNvSpPr>
          <p:nvPr>
            <p:ph idx="1"/>
          </p:nvPr>
        </p:nvSpPr>
        <p:spPr>
          <a:solidFill>
            <a:schemeClr val="accent5">
              <a:lumMod val="20000"/>
              <a:lumOff val="80000"/>
            </a:schemeClr>
          </a:solidFill>
        </p:spPr>
        <p:txBody>
          <a:bodyPr>
            <a:normAutofit/>
          </a:bodyPr>
          <a:lstStyle/>
          <a:p>
            <a:r>
              <a:rPr lang="es-ES" dirty="0" smtClean="0"/>
              <a:t>El </a:t>
            </a:r>
            <a:r>
              <a:rPr lang="es-ES" dirty="0"/>
              <a:t>hecho de que piense que su </a:t>
            </a:r>
            <a:r>
              <a:rPr lang="es-ES" dirty="0" smtClean="0"/>
              <a:t>producto/idea/evento </a:t>
            </a:r>
            <a:r>
              <a:rPr lang="es-ES" dirty="0"/>
              <a:t>es lo más maravilloso del mundo, no significa que alguien quiera leer miles de palabras al respecto, ni siquiera las personas que ya han mostrado interés al visitar su sitio web.</a:t>
            </a:r>
            <a:endParaRPr lang="es-ES_tradnl" dirty="0"/>
          </a:p>
        </p:txBody>
      </p:sp>
    </p:spTree>
    <p:extLst>
      <p:ext uri="{BB962C8B-B14F-4D97-AF65-F5344CB8AC3E}">
        <p14:creationId xmlns:p14="http://schemas.microsoft.com/office/powerpoint/2010/main" val="422806071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5">
              <a:lumMod val="20000"/>
              <a:lumOff val="80000"/>
            </a:schemeClr>
          </a:solidFill>
        </p:spPr>
        <p:txBody>
          <a:bodyPr>
            <a:normAutofit/>
          </a:bodyPr>
          <a:lstStyle/>
          <a:p>
            <a:r>
              <a:rPr lang="es-ES" dirty="0"/>
              <a:t>CÓMO LEEN LOS </a:t>
            </a:r>
            <a:r>
              <a:rPr lang="es-ES" dirty="0" smtClean="0"/>
              <a:t>USUARIOS</a:t>
            </a:r>
            <a:endParaRPr lang="es-ES_tradnl" dirty="0"/>
          </a:p>
        </p:txBody>
      </p:sp>
      <p:sp>
        <p:nvSpPr>
          <p:cNvPr id="3" name="2 Marcador de contenido"/>
          <p:cNvSpPr>
            <a:spLocks noGrp="1"/>
          </p:cNvSpPr>
          <p:nvPr>
            <p:ph idx="1"/>
          </p:nvPr>
        </p:nvSpPr>
        <p:spPr>
          <a:solidFill>
            <a:schemeClr val="accent5">
              <a:lumMod val="20000"/>
              <a:lumOff val="80000"/>
            </a:schemeClr>
          </a:solidFill>
        </p:spPr>
        <p:txBody>
          <a:bodyPr>
            <a:normAutofit lnSpcReduction="10000"/>
          </a:bodyPr>
          <a:lstStyle/>
          <a:p>
            <a:r>
              <a:rPr lang="es-ES" dirty="0"/>
              <a:t>Los usuarios navegarán por su sitio tratando de encontrar la información que desean o necesitan. </a:t>
            </a:r>
            <a:endParaRPr lang="es-ES" dirty="0" smtClean="0"/>
          </a:p>
          <a:p>
            <a:r>
              <a:rPr lang="es-ES" sz="4000" b="1" dirty="0" smtClean="0">
                <a:solidFill>
                  <a:srgbClr val="FF0000"/>
                </a:solidFill>
                <a:effectLst>
                  <a:glow rad="101600">
                    <a:schemeClr val="accent6">
                      <a:satMod val="175000"/>
                      <a:alpha val="40000"/>
                    </a:schemeClr>
                  </a:glow>
                </a:effectLst>
              </a:rPr>
              <a:t>Debes </a:t>
            </a:r>
            <a:r>
              <a:rPr lang="es-ES" sz="4000" b="1" dirty="0">
                <a:solidFill>
                  <a:srgbClr val="FF0000"/>
                </a:solidFill>
                <a:effectLst>
                  <a:glow rad="101600">
                    <a:schemeClr val="accent6">
                      <a:satMod val="175000"/>
                      <a:alpha val="40000"/>
                    </a:schemeClr>
                  </a:glow>
                </a:effectLst>
              </a:rPr>
              <a:t>asegurarte de que todo lo demás no se interponga en su camino.</a:t>
            </a:r>
            <a:endParaRPr lang="es-ES_tradnl" sz="4000" b="1" dirty="0">
              <a:solidFill>
                <a:srgbClr val="FF0000"/>
              </a:solidFill>
              <a:effectLst>
                <a:glow rad="101600">
                  <a:schemeClr val="accent6">
                    <a:satMod val="175000"/>
                    <a:alpha val="40000"/>
                  </a:schemeClr>
                </a:glow>
              </a:effectLst>
            </a:endParaRPr>
          </a:p>
        </p:txBody>
      </p:sp>
    </p:spTree>
    <p:extLst>
      <p:ext uri="{BB962C8B-B14F-4D97-AF65-F5344CB8AC3E}">
        <p14:creationId xmlns:p14="http://schemas.microsoft.com/office/powerpoint/2010/main" val="303562431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28154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6">
              <a:lumMod val="20000"/>
              <a:lumOff val="80000"/>
            </a:schemeClr>
          </a:solidFill>
        </p:spPr>
        <p:txBody>
          <a:bodyPr>
            <a:normAutofit/>
          </a:bodyPr>
          <a:lstStyle/>
          <a:p>
            <a:r>
              <a:rPr lang="es-ES" dirty="0" smtClean="0"/>
              <a:t>Exploración …</a:t>
            </a:r>
            <a:endParaRPr lang="es-ES_tradnl" dirty="0"/>
          </a:p>
        </p:txBody>
      </p:sp>
      <p:sp>
        <p:nvSpPr>
          <p:cNvPr id="3" name="2 Marcador de contenido"/>
          <p:cNvSpPr>
            <a:spLocks noGrp="1"/>
          </p:cNvSpPr>
          <p:nvPr>
            <p:ph idx="1"/>
          </p:nvPr>
        </p:nvSpPr>
        <p:spPr>
          <a:solidFill>
            <a:schemeClr val="accent6">
              <a:lumMod val="20000"/>
              <a:lumOff val="80000"/>
            </a:schemeClr>
          </a:solidFill>
        </p:spPr>
        <p:txBody>
          <a:bodyPr>
            <a:normAutofit/>
          </a:bodyPr>
          <a:lstStyle/>
          <a:p>
            <a:r>
              <a:rPr lang="es-ES" b="1" dirty="0" smtClean="0">
                <a:solidFill>
                  <a:srgbClr val="FF0000"/>
                </a:solidFill>
                <a:effectLst>
                  <a:glow rad="139700">
                    <a:schemeClr val="accent5">
                      <a:satMod val="175000"/>
                      <a:alpha val="40000"/>
                    </a:schemeClr>
                  </a:glow>
                </a:effectLst>
              </a:rPr>
              <a:t>Los </a:t>
            </a:r>
            <a:r>
              <a:rPr lang="es-ES" b="1" dirty="0">
                <a:solidFill>
                  <a:srgbClr val="FF0000"/>
                </a:solidFill>
                <a:effectLst>
                  <a:glow rad="139700">
                    <a:schemeClr val="accent5">
                      <a:satMod val="175000"/>
                      <a:alpha val="40000"/>
                    </a:schemeClr>
                  </a:glow>
                </a:effectLst>
              </a:rPr>
              <a:t>usuarios escanean cuando leen una página web</a:t>
            </a:r>
            <a:r>
              <a:rPr lang="es-ES" dirty="0"/>
              <a:t>. </a:t>
            </a:r>
            <a:endParaRPr lang="es-ES" dirty="0" smtClean="0"/>
          </a:p>
          <a:p>
            <a:r>
              <a:rPr lang="es-ES" dirty="0" smtClean="0"/>
              <a:t>El </a:t>
            </a:r>
            <a:r>
              <a:rPr lang="es-ES" dirty="0"/>
              <a:t>contenido del sitio web no es tan atractivo para el resto del mundo como lo es para el propietario del sitio web, incluso si es un excelente contenido</a:t>
            </a:r>
            <a:r>
              <a:rPr lang="es-ES" dirty="0" smtClean="0"/>
              <a:t>.</a:t>
            </a:r>
            <a:endParaRPr lang="es-ES" dirty="0"/>
          </a:p>
        </p:txBody>
      </p:sp>
    </p:spTree>
    <p:extLst>
      <p:ext uri="{BB962C8B-B14F-4D97-AF65-F5344CB8AC3E}">
        <p14:creationId xmlns:p14="http://schemas.microsoft.com/office/powerpoint/2010/main" val="28652229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Presentación</a:t>
            </a:r>
            <a:endParaRPr lang="es-ES_tradnl" dirty="0"/>
          </a:p>
        </p:txBody>
      </p:sp>
      <p:sp>
        <p:nvSpPr>
          <p:cNvPr id="3" name="2 Marcador de contenido"/>
          <p:cNvSpPr>
            <a:spLocks noGrp="1"/>
          </p:cNvSpPr>
          <p:nvPr>
            <p:ph idx="1"/>
          </p:nvPr>
        </p:nvSpPr>
        <p:spPr/>
        <p:txBody>
          <a:bodyPr>
            <a:normAutofit fontScale="85000" lnSpcReduction="20000"/>
          </a:bodyPr>
          <a:lstStyle/>
          <a:p>
            <a:r>
              <a:rPr lang="es-ES" dirty="0" smtClean="0"/>
              <a:t>Asegúrese </a:t>
            </a:r>
            <a:r>
              <a:rPr lang="es-ES" dirty="0"/>
              <a:t>de que el contenido sea conciso y esté escrito en un lenguaje sencillo para que los usuarios puedan consumirlo fácilmente. </a:t>
            </a:r>
            <a:endParaRPr lang="es-ES" dirty="0" smtClean="0"/>
          </a:p>
          <a:p>
            <a:r>
              <a:rPr lang="es-ES" dirty="0" smtClean="0"/>
              <a:t>Los </a:t>
            </a:r>
            <a:r>
              <a:rPr lang="es-ES" dirty="0"/>
              <a:t>usuarios leen las páginas web escaneando, así que crea párrafos cortos y usa encabezados para separar el contenido en secciones. </a:t>
            </a:r>
            <a:endParaRPr lang="es-ES" dirty="0" smtClean="0"/>
          </a:p>
          <a:p>
            <a:r>
              <a:rPr lang="es-ES" dirty="0" smtClean="0"/>
              <a:t>Asegúrese </a:t>
            </a:r>
            <a:r>
              <a:rPr lang="es-ES" dirty="0"/>
              <a:t>de que la información más importante esté en la parte superior de la página, en caso de que el usuario no lea hasta el final</a:t>
            </a:r>
            <a:r>
              <a:rPr lang="es-ES" dirty="0" smtClean="0"/>
              <a:t>.</a:t>
            </a:r>
            <a:endParaRPr lang="es-ES" dirty="0"/>
          </a:p>
        </p:txBody>
      </p:sp>
    </p:spTree>
    <p:extLst>
      <p:ext uri="{BB962C8B-B14F-4D97-AF65-F5344CB8AC3E}">
        <p14:creationId xmlns:p14="http://schemas.microsoft.com/office/powerpoint/2010/main" val="238741504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6">
              <a:lumMod val="20000"/>
              <a:lumOff val="80000"/>
            </a:schemeClr>
          </a:solidFill>
        </p:spPr>
        <p:txBody>
          <a:bodyPr>
            <a:normAutofit/>
          </a:bodyPr>
          <a:lstStyle/>
          <a:p>
            <a:r>
              <a:rPr lang="es-ES" dirty="0" smtClean="0"/>
              <a:t>Exploración</a:t>
            </a:r>
            <a:endParaRPr lang="es-ES_tradnl" dirty="0"/>
          </a:p>
        </p:txBody>
      </p:sp>
      <p:sp>
        <p:nvSpPr>
          <p:cNvPr id="3" name="2 Marcador de contenido"/>
          <p:cNvSpPr>
            <a:spLocks noGrp="1"/>
          </p:cNvSpPr>
          <p:nvPr>
            <p:ph idx="1"/>
          </p:nvPr>
        </p:nvSpPr>
        <p:spPr>
          <a:solidFill>
            <a:schemeClr val="accent6">
              <a:lumMod val="20000"/>
              <a:lumOff val="80000"/>
            </a:schemeClr>
          </a:solidFill>
        </p:spPr>
        <p:txBody>
          <a:bodyPr>
            <a:normAutofit/>
          </a:bodyPr>
          <a:lstStyle/>
          <a:p>
            <a:r>
              <a:rPr lang="es-ES" dirty="0" smtClean="0"/>
              <a:t>Los </a:t>
            </a:r>
            <a:r>
              <a:rPr lang="es-ES" dirty="0"/>
              <a:t>usuarios leen </a:t>
            </a:r>
            <a:r>
              <a:rPr lang="es-ES" dirty="0" err="1"/>
              <a:t>dribs</a:t>
            </a:r>
            <a:r>
              <a:rPr lang="es-ES" dirty="0"/>
              <a:t> y </a:t>
            </a:r>
            <a:r>
              <a:rPr lang="es-ES" dirty="0" err="1"/>
              <a:t>drabs</a:t>
            </a:r>
            <a:r>
              <a:rPr lang="es-ES" dirty="0"/>
              <a:t>. Un poco aquí, un poco allá. </a:t>
            </a:r>
            <a:endParaRPr lang="es-ES" dirty="0" smtClean="0"/>
          </a:p>
          <a:p>
            <a:r>
              <a:rPr lang="es-ES" dirty="0" smtClean="0"/>
              <a:t>Navegarán </a:t>
            </a:r>
            <a:r>
              <a:rPr lang="es-ES" dirty="0"/>
              <a:t>por una página, sus ojos se centrarán brevemente en enlaces, encabezados, imágenes y fragmentos de texto</a:t>
            </a:r>
            <a:r>
              <a:rPr lang="es-ES" dirty="0" smtClean="0"/>
              <a:t>.</a:t>
            </a:r>
            <a:endParaRPr lang="es-ES" dirty="0"/>
          </a:p>
        </p:txBody>
      </p:sp>
    </p:spTree>
    <p:extLst>
      <p:ext uri="{BB962C8B-B14F-4D97-AF65-F5344CB8AC3E}">
        <p14:creationId xmlns:p14="http://schemas.microsoft.com/office/powerpoint/2010/main" val="332705123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6">
              <a:lumMod val="20000"/>
              <a:lumOff val="80000"/>
            </a:schemeClr>
          </a:solidFill>
        </p:spPr>
        <p:txBody>
          <a:bodyPr>
            <a:normAutofit/>
          </a:bodyPr>
          <a:lstStyle/>
          <a:p>
            <a:r>
              <a:rPr lang="es-ES" dirty="0" smtClean="0"/>
              <a:t>Exploración</a:t>
            </a:r>
            <a:endParaRPr lang="es-ES_tradnl" dirty="0"/>
          </a:p>
        </p:txBody>
      </p:sp>
      <p:sp>
        <p:nvSpPr>
          <p:cNvPr id="3" name="2 Marcador de contenido"/>
          <p:cNvSpPr>
            <a:spLocks noGrp="1"/>
          </p:cNvSpPr>
          <p:nvPr>
            <p:ph idx="1"/>
          </p:nvPr>
        </p:nvSpPr>
        <p:spPr>
          <a:solidFill>
            <a:schemeClr val="accent6">
              <a:lumMod val="20000"/>
              <a:lumOff val="80000"/>
            </a:schemeClr>
          </a:solidFill>
        </p:spPr>
        <p:txBody>
          <a:bodyPr>
            <a:normAutofit fontScale="92500" lnSpcReduction="10000"/>
          </a:bodyPr>
          <a:lstStyle/>
          <a:p>
            <a:r>
              <a:rPr lang="es-ES" sz="4100" b="1" dirty="0" smtClean="0">
                <a:solidFill>
                  <a:srgbClr val="FF0000"/>
                </a:solidFill>
              </a:rPr>
              <a:t>Hay </a:t>
            </a:r>
            <a:r>
              <a:rPr lang="es-ES" sz="4100" b="1" dirty="0">
                <a:solidFill>
                  <a:srgbClr val="FF0000"/>
                </a:solidFill>
              </a:rPr>
              <a:t>millones de páginas web que compiten con las suyas por la atención de cada usuario, por lo que no pierda el tiempo de los usuarios. </a:t>
            </a:r>
            <a:endParaRPr lang="es-ES" sz="4100" b="1" dirty="0" smtClean="0">
              <a:solidFill>
                <a:srgbClr val="FF0000"/>
              </a:solidFill>
            </a:endParaRPr>
          </a:p>
          <a:p>
            <a:r>
              <a:rPr lang="es-ES" dirty="0" smtClean="0"/>
              <a:t>Haga </a:t>
            </a:r>
            <a:r>
              <a:rPr lang="es-ES" dirty="0"/>
              <a:t>que sea lo más fácil posible para ellos obtener la información que necesitan.</a:t>
            </a:r>
            <a:endParaRPr lang="es-ES_tradnl" dirty="0"/>
          </a:p>
        </p:txBody>
      </p:sp>
    </p:spTree>
    <p:extLst>
      <p:ext uri="{BB962C8B-B14F-4D97-AF65-F5344CB8AC3E}">
        <p14:creationId xmlns:p14="http://schemas.microsoft.com/office/powerpoint/2010/main" val="37324197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9000" b="-19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bg1">
              <a:lumMod val="85000"/>
            </a:schemeClr>
          </a:solidFill>
        </p:spPr>
        <p:txBody>
          <a:bodyPr>
            <a:normAutofit/>
          </a:bodyPr>
          <a:lstStyle/>
          <a:p>
            <a:r>
              <a:rPr lang="es-ES" dirty="0"/>
              <a:t>Pirámide </a:t>
            </a:r>
            <a:r>
              <a:rPr lang="es-ES" dirty="0" smtClean="0"/>
              <a:t>invertida …</a:t>
            </a:r>
            <a:endParaRPr lang="es-ES_tradnl" dirty="0"/>
          </a:p>
        </p:txBody>
      </p:sp>
      <p:sp>
        <p:nvSpPr>
          <p:cNvPr id="3" name="2 Marcador de contenido"/>
          <p:cNvSpPr>
            <a:spLocks noGrp="1"/>
          </p:cNvSpPr>
          <p:nvPr>
            <p:ph idx="1"/>
          </p:nvPr>
        </p:nvSpPr>
        <p:spPr>
          <a:solidFill>
            <a:schemeClr val="bg1">
              <a:lumMod val="85000"/>
            </a:schemeClr>
          </a:solidFill>
        </p:spPr>
        <p:txBody>
          <a:bodyPr>
            <a:normAutofit fontScale="85000" lnSpcReduction="10000"/>
          </a:bodyPr>
          <a:lstStyle/>
          <a:p>
            <a:r>
              <a:rPr lang="es-ES" dirty="0" smtClean="0"/>
              <a:t>Una </a:t>
            </a:r>
            <a:r>
              <a:rPr lang="es-ES" dirty="0"/>
              <a:t>de las claves principales para hacerlo bien es usar una </a:t>
            </a:r>
            <a:r>
              <a:rPr lang="es-ES" b="1" dirty="0">
                <a:solidFill>
                  <a:srgbClr val="00B0F0"/>
                </a:solidFill>
                <a:effectLst>
                  <a:glow rad="101600">
                    <a:schemeClr val="accent5">
                      <a:satMod val="175000"/>
                      <a:alpha val="40000"/>
                    </a:schemeClr>
                  </a:glow>
                </a:effectLst>
              </a:rPr>
              <a:t>técnica de periodismo llamada pirámide invertida</a:t>
            </a:r>
            <a:r>
              <a:rPr lang="es-ES" dirty="0"/>
              <a:t>.</a:t>
            </a:r>
          </a:p>
          <a:p>
            <a:r>
              <a:rPr lang="es-ES" dirty="0"/>
              <a:t>Cuando los periódicos solo se publicaban en papel en lugar de en sitios web, los editores tenían que lidiar con el problema de tener que planificar una cantidad determinada de espacio físico que tenían que llenar con palabras e imágenes cada día. </a:t>
            </a:r>
            <a:endParaRPr lang="es-ES" dirty="0" smtClean="0"/>
          </a:p>
        </p:txBody>
      </p:sp>
    </p:spTree>
    <p:extLst>
      <p:ext uri="{BB962C8B-B14F-4D97-AF65-F5344CB8AC3E}">
        <p14:creationId xmlns:p14="http://schemas.microsoft.com/office/powerpoint/2010/main" val="45304443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9000" b="-19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bg1">
              <a:lumMod val="85000"/>
            </a:schemeClr>
          </a:solidFill>
        </p:spPr>
        <p:txBody>
          <a:bodyPr>
            <a:normAutofit/>
          </a:bodyPr>
          <a:lstStyle/>
          <a:p>
            <a:r>
              <a:rPr lang="es-ES" dirty="0"/>
              <a:t>Pirámide </a:t>
            </a:r>
            <a:r>
              <a:rPr lang="es-ES" dirty="0" smtClean="0"/>
              <a:t>invertida …</a:t>
            </a:r>
            <a:endParaRPr lang="es-ES_tradnl" dirty="0"/>
          </a:p>
        </p:txBody>
      </p:sp>
      <p:sp>
        <p:nvSpPr>
          <p:cNvPr id="3" name="2 Marcador de contenido"/>
          <p:cNvSpPr>
            <a:spLocks noGrp="1"/>
          </p:cNvSpPr>
          <p:nvPr>
            <p:ph idx="1"/>
          </p:nvPr>
        </p:nvSpPr>
        <p:spPr>
          <a:solidFill>
            <a:schemeClr val="bg1">
              <a:lumMod val="85000"/>
            </a:schemeClr>
          </a:solidFill>
        </p:spPr>
        <p:txBody>
          <a:bodyPr>
            <a:normAutofit/>
          </a:bodyPr>
          <a:lstStyle/>
          <a:p>
            <a:r>
              <a:rPr lang="es-ES" dirty="0" smtClean="0"/>
              <a:t>Tenían </a:t>
            </a:r>
            <a:r>
              <a:rPr lang="es-ES" dirty="0"/>
              <a:t>que producir la cantidad exacta de contenido para llenar ese espacio, ni más ni menos. </a:t>
            </a:r>
            <a:endParaRPr lang="es-ES" dirty="0" smtClean="0"/>
          </a:p>
          <a:p>
            <a:r>
              <a:rPr lang="es-ES" dirty="0" smtClean="0"/>
              <a:t>Pero </a:t>
            </a:r>
            <a:r>
              <a:rPr lang="es-ES" dirty="0"/>
              <a:t>era casi imposible planificar todo con anticipación, ya que las noticias aún no habían sucedido</a:t>
            </a:r>
            <a:r>
              <a:rPr lang="es-ES" dirty="0" smtClean="0"/>
              <a:t>.</a:t>
            </a:r>
            <a:endParaRPr lang="es-ES" dirty="0"/>
          </a:p>
        </p:txBody>
      </p:sp>
    </p:spTree>
    <p:extLst>
      <p:ext uri="{BB962C8B-B14F-4D97-AF65-F5344CB8AC3E}">
        <p14:creationId xmlns:p14="http://schemas.microsoft.com/office/powerpoint/2010/main" val="297620484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9000" b="-19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bg1">
              <a:lumMod val="85000"/>
            </a:schemeClr>
          </a:solidFill>
        </p:spPr>
        <p:txBody>
          <a:bodyPr>
            <a:normAutofit/>
          </a:bodyPr>
          <a:lstStyle/>
          <a:p>
            <a:r>
              <a:rPr lang="es-ES" dirty="0"/>
              <a:t>Pirámide </a:t>
            </a:r>
            <a:r>
              <a:rPr lang="es-ES" dirty="0" smtClean="0"/>
              <a:t>invertida …</a:t>
            </a:r>
            <a:endParaRPr lang="es-ES_tradnl" dirty="0"/>
          </a:p>
        </p:txBody>
      </p:sp>
      <p:sp>
        <p:nvSpPr>
          <p:cNvPr id="3" name="2 Marcador de contenido"/>
          <p:cNvSpPr>
            <a:spLocks noGrp="1"/>
          </p:cNvSpPr>
          <p:nvPr>
            <p:ph idx="1"/>
          </p:nvPr>
        </p:nvSpPr>
        <p:spPr>
          <a:solidFill>
            <a:schemeClr val="bg1">
              <a:lumMod val="85000"/>
            </a:schemeClr>
          </a:solidFill>
        </p:spPr>
        <p:txBody>
          <a:bodyPr>
            <a:normAutofit lnSpcReduction="10000"/>
          </a:bodyPr>
          <a:lstStyle/>
          <a:p>
            <a:r>
              <a:rPr lang="es-ES" dirty="0" smtClean="0"/>
              <a:t>Entonces</a:t>
            </a:r>
            <a:r>
              <a:rPr lang="es-ES" dirty="0"/>
              <a:t>, cuando los reporteros escribieron artículos para el periódico, tenían que contar un número objetivo de palabras, pero también entendieron que si ocurrían noticias más importantes, sus historias tendrían que acortarse para proporcionar espacio para los artículos más importantes</a:t>
            </a:r>
            <a:r>
              <a:rPr lang="es-ES" dirty="0" smtClean="0"/>
              <a:t>.</a:t>
            </a:r>
            <a:endParaRPr lang="es-ES" dirty="0"/>
          </a:p>
        </p:txBody>
      </p:sp>
    </p:spTree>
    <p:extLst>
      <p:ext uri="{BB962C8B-B14F-4D97-AF65-F5344CB8AC3E}">
        <p14:creationId xmlns:p14="http://schemas.microsoft.com/office/powerpoint/2010/main" val="129795943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9000" b="-19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bg1">
              <a:lumMod val="85000"/>
            </a:schemeClr>
          </a:solidFill>
        </p:spPr>
        <p:txBody>
          <a:bodyPr>
            <a:normAutofit/>
          </a:bodyPr>
          <a:lstStyle/>
          <a:p>
            <a:r>
              <a:rPr lang="es-ES" dirty="0"/>
              <a:t>Pirámide </a:t>
            </a:r>
            <a:r>
              <a:rPr lang="es-ES" dirty="0" smtClean="0"/>
              <a:t>invertida …</a:t>
            </a:r>
            <a:endParaRPr lang="es-ES_tradnl" dirty="0"/>
          </a:p>
        </p:txBody>
      </p:sp>
      <p:sp>
        <p:nvSpPr>
          <p:cNvPr id="3" name="2 Marcador de contenido"/>
          <p:cNvSpPr>
            <a:spLocks noGrp="1"/>
          </p:cNvSpPr>
          <p:nvPr>
            <p:ph idx="1"/>
          </p:nvPr>
        </p:nvSpPr>
        <p:spPr>
          <a:solidFill>
            <a:schemeClr val="bg1">
              <a:lumMod val="85000"/>
            </a:schemeClr>
          </a:solidFill>
        </p:spPr>
        <p:txBody>
          <a:bodyPr>
            <a:normAutofit/>
          </a:bodyPr>
          <a:lstStyle/>
          <a:p>
            <a:r>
              <a:rPr lang="es-ES" dirty="0" smtClean="0"/>
              <a:t>Para </a:t>
            </a:r>
            <a:r>
              <a:rPr lang="es-ES" dirty="0"/>
              <a:t>facilitar esto, </a:t>
            </a:r>
            <a:r>
              <a:rPr lang="es-ES" b="1" dirty="0">
                <a:solidFill>
                  <a:srgbClr val="FF0000"/>
                </a:solidFill>
                <a:effectLst>
                  <a:glow rad="101600">
                    <a:schemeClr val="accent6">
                      <a:satMod val="175000"/>
                      <a:alpha val="40000"/>
                    </a:schemeClr>
                  </a:glow>
                </a:effectLst>
              </a:rPr>
              <a:t>los reporteros pondrían los detalles más importantes de sus historias en los primeros párrafos, y llenarían los siguientes párrafos con detalles progresivamente menos importantes</a:t>
            </a:r>
            <a:r>
              <a:rPr lang="es-ES" dirty="0"/>
              <a:t>, así como información de antecedentes. </a:t>
            </a:r>
            <a:endParaRPr lang="es-ES" dirty="0" smtClean="0"/>
          </a:p>
        </p:txBody>
      </p:sp>
    </p:spTree>
    <p:extLst>
      <p:ext uri="{BB962C8B-B14F-4D97-AF65-F5344CB8AC3E}">
        <p14:creationId xmlns:p14="http://schemas.microsoft.com/office/powerpoint/2010/main" val="268504768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9000" b="-19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bg1">
              <a:lumMod val="85000"/>
            </a:schemeClr>
          </a:solidFill>
        </p:spPr>
        <p:txBody>
          <a:bodyPr>
            <a:normAutofit/>
          </a:bodyPr>
          <a:lstStyle/>
          <a:p>
            <a:r>
              <a:rPr lang="es-ES" dirty="0"/>
              <a:t>Pirámide </a:t>
            </a:r>
            <a:r>
              <a:rPr lang="es-ES" dirty="0" smtClean="0"/>
              <a:t>invertida …</a:t>
            </a:r>
            <a:endParaRPr lang="es-ES_tradnl" dirty="0"/>
          </a:p>
        </p:txBody>
      </p:sp>
      <p:sp>
        <p:nvSpPr>
          <p:cNvPr id="3" name="2 Marcador de contenido"/>
          <p:cNvSpPr>
            <a:spLocks noGrp="1"/>
          </p:cNvSpPr>
          <p:nvPr>
            <p:ph idx="1"/>
          </p:nvPr>
        </p:nvSpPr>
        <p:spPr>
          <a:solidFill>
            <a:schemeClr val="bg1">
              <a:lumMod val="85000"/>
            </a:schemeClr>
          </a:solidFill>
        </p:spPr>
        <p:txBody>
          <a:bodyPr>
            <a:normAutofit lnSpcReduction="10000"/>
          </a:bodyPr>
          <a:lstStyle/>
          <a:p>
            <a:r>
              <a:rPr lang="es-ES" dirty="0" smtClean="0"/>
              <a:t>De </a:t>
            </a:r>
            <a:r>
              <a:rPr lang="es-ES" dirty="0"/>
              <a:t>esa manera, si el editor necesitara acortar una historia para que quepa en un espacio más pequeño, cualquier número de párrafos finales podría eliminarse sin eliminar los puntos clave. </a:t>
            </a:r>
            <a:endParaRPr lang="es-ES" dirty="0" smtClean="0"/>
          </a:p>
          <a:p>
            <a:r>
              <a:rPr lang="es-ES" dirty="0" smtClean="0"/>
              <a:t>La </a:t>
            </a:r>
            <a:r>
              <a:rPr lang="es-ES" dirty="0"/>
              <a:t>Figura </a:t>
            </a:r>
            <a:r>
              <a:rPr lang="es-ES" dirty="0" smtClean="0"/>
              <a:t>le </a:t>
            </a:r>
            <a:r>
              <a:rPr lang="es-ES" dirty="0"/>
              <a:t>dará una mejor idea de cómo funciona esto.</a:t>
            </a:r>
            <a:endParaRPr lang="es-ES_tradnl" dirty="0"/>
          </a:p>
        </p:txBody>
      </p:sp>
      <p:pic>
        <p:nvPicPr>
          <p:cNvPr id="5" name="4 Imagen"/>
          <p:cNvPicPr>
            <a:picLocks noChangeAspect="1"/>
          </p:cNvPicPr>
          <p:nvPr/>
        </p:nvPicPr>
        <p:blipFill>
          <a:blip r:embed="rId3">
            <a:extLst>
              <a:ext uri="{BEBA8EAE-BF5A-486C-A8C5-ECC9F3942E4B}">
                <a14:imgProps xmlns:a14="http://schemas.microsoft.com/office/drawing/2010/main">
                  <a14:imgLayer r:embed="rId4">
                    <a14:imgEffect>
                      <a14:backgroundRemoval t="1724" b="98276" l="286" r="99429">
                        <a14:foregroundMark x1="40857" y1="7328" x2="84857" y2="13793"/>
                        <a14:foregroundMark x1="66571" y1="31466" x2="92000" y2="49569"/>
                        <a14:foregroundMark x1="52000" y1="59052" x2="98286" y2="77586"/>
                        <a14:foregroundMark x1="51714" y1="78879" x2="98571" y2="58621"/>
                        <a14:foregroundMark x1="65429" y1="47845" x2="65429" y2="47845"/>
                        <a14:foregroundMark x1="71429" y1="48276" x2="71429" y2="48276"/>
                        <a14:foregroundMark x1="71429" y1="62069" x2="71429" y2="62069"/>
                        <a14:foregroundMark x1="56286" y1="68966" x2="56286" y2="68966"/>
                        <a14:foregroundMark x1="57714" y1="69397" x2="57714" y2="69397"/>
                      </a14:backgroundRemoval>
                    </a14:imgEffect>
                  </a14:imgLayer>
                </a14:imgProps>
              </a:ext>
              <a:ext uri="{28A0092B-C50C-407E-A947-70E740481C1C}">
                <a14:useLocalDpi xmlns:a14="http://schemas.microsoft.com/office/drawing/2010/main" val="0"/>
              </a:ext>
            </a:extLst>
          </a:blip>
          <a:stretch>
            <a:fillRect/>
          </a:stretch>
        </p:blipFill>
        <p:spPr>
          <a:xfrm>
            <a:off x="4644008" y="1275606"/>
            <a:ext cx="3333750" cy="2209800"/>
          </a:xfrm>
          <a:prstGeom prst="rect">
            <a:avLst/>
          </a:prstGeom>
        </p:spPr>
      </p:pic>
    </p:spTree>
    <p:extLst>
      <p:ext uri="{BB962C8B-B14F-4D97-AF65-F5344CB8AC3E}">
        <p14:creationId xmlns:p14="http://schemas.microsoft.com/office/powerpoint/2010/main" val="925476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800"/>
                                        <p:tgtEl>
                                          <p:spTgt spid="5"/>
                                        </p:tgtEl>
                                      </p:cBhvr>
                                    </p:animEffect>
                                  </p:childTnLst>
                                </p:cTn>
                              </p:par>
                            </p:childTnLst>
                          </p:cTn>
                        </p:par>
                        <p:par>
                          <p:cTn id="8" fill="hold">
                            <p:stCondLst>
                              <p:cond delay="2800"/>
                            </p:stCondLst>
                            <p:childTnLst>
                              <p:par>
                                <p:cTn id="9" presetID="6" presetClass="emph" presetSubtype="0" fill="hold" nodeType="afterEffect">
                                  <p:stCondLst>
                                    <p:cond delay="0"/>
                                  </p:stCondLst>
                                  <p:childTnLst>
                                    <p:animScale>
                                      <p:cBhvr>
                                        <p:cTn id="10" dur="2000" fill="hold"/>
                                        <p:tgtEl>
                                          <p:spTgt spid="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9000" b="-19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bg1">
              <a:lumMod val="85000"/>
            </a:schemeClr>
          </a:solidFill>
        </p:spPr>
        <p:txBody>
          <a:bodyPr>
            <a:normAutofit/>
          </a:bodyPr>
          <a:lstStyle/>
          <a:p>
            <a:r>
              <a:rPr lang="es-ES" dirty="0"/>
              <a:t>Pirámide </a:t>
            </a:r>
            <a:r>
              <a:rPr lang="es-ES" dirty="0" smtClean="0"/>
              <a:t>invertida</a:t>
            </a:r>
            <a:endParaRPr lang="es-ES_tradnl" dirty="0"/>
          </a:p>
        </p:txBody>
      </p:sp>
      <p:sp>
        <p:nvSpPr>
          <p:cNvPr id="3" name="2 Marcador de contenido"/>
          <p:cNvSpPr>
            <a:spLocks noGrp="1"/>
          </p:cNvSpPr>
          <p:nvPr>
            <p:ph idx="1"/>
          </p:nvPr>
        </p:nvSpPr>
        <p:spPr>
          <a:solidFill>
            <a:schemeClr val="bg1">
              <a:lumMod val="85000"/>
            </a:schemeClr>
          </a:solidFill>
        </p:spPr>
        <p:txBody>
          <a:bodyPr>
            <a:normAutofit fontScale="77500" lnSpcReduction="20000"/>
          </a:bodyPr>
          <a:lstStyle/>
          <a:p>
            <a:r>
              <a:rPr lang="es-ES" dirty="0" smtClean="0"/>
              <a:t>Use </a:t>
            </a:r>
            <a:r>
              <a:rPr lang="es-ES" dirty="0"/>
              <a:t>el enfoque de la pirámide invertida para asegurarse de que los usuarios estén viendo las partes más importantes de su contenido.</a:t>
            </a:r>
          </a:p>
          <a:p>
            <a:r>
              <a:rPr lang="es-ES" dirty="0"/>
              <a:t>Puede usar la misma idea al escribir contenido para la Web, no porque un editor interrumpa el final de su historia, sino porque es probable que el usuario lo haga, al no leer hasta el final. </a:t>
            </a:r>
            <a:endParaRPr lang="es-ES" dirty="0" smtClean="0"/>
          </a:p>
          <a:p>
            <a:r>
              <a:rPr lang="es-ES" dirty="0" smtClean="0"/>
              <a:t>Asegúrese </a:t>
            </a:r>
            <a:r>
              <a:rPr lang="es-ES" dirty="0"/>
              <a:t>de que los detalles más importantes sean lo primero, y luego siga aquellos con los detalles menos importantes, a los que el usuario puede acceder o no.</a:t>
            </a:r>
            <a:endParaRPr lang="es-ES_tradnl" dirty="0"/>
          </a:p>
        </p:txBody>
      </p:sp>
    </p:spTree>
    <p:extLst>
      <p:ext uri="{BB962C8B-B14F-4D97-AF65-F5344CB8AC3E}">
        <p14:creationId xmlns:p14="http://schemas.microsoft.com/office/powerpoint/2010/main" val="63658412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bg2">
              <a:lumMod val="90000"/>
            </a:schemeClr>
          </a:solidFill>
        </p:spPr>
        <p:txBody>
          <a:bodyPr>
            <a:normAutofit/>
          </a:bodyPr>
          <a:lstStyle/>
          <a:p>
            <a:r>
              <a:rPr lang="es-ES" dirty="0" smtClean="0"/>
              <a:t>Encabezados …</a:t>
            </a:r>
            <a:endParaRPr lang="es-ES_tradnl" dirty="0"/>
          </a:p>
        </p:txBody>
      </p:sp>
      <p:sp>
        <p:nvSpPr>
          <p:cNvPr id="3" name="2 Marcador de contenido"/>
          <p:cNvSpPr>
            <a:spLocks noGrp="1"/>
          </p:cNvSpPr>
          <p:nvPr>
            <p:ph idx="1"/>
          </p:nvPr>
        </p:nvSpPr>
        <p:spPr>
          <a:solidFill>
            <a:schemeClr val="bg2">
              <a:lumMod val="90000"/>
            </a:schemeClr>
          </a:solidFill>
        </p:spPr>
        <p:txBody>
          <a:bodyPr>
            <a:normAutofit/>
          </a:bodyPr>
          <a:lstStyle/>
          <a:p>
            <a:r>
              <a:rPr lang="es-ES" dirty="0" smtClean="0"/>
              <a:t>Si </a:t>
            </a:r>
            <a:r>
              <a:rPr lang="es-ES" dirty="0"/>
              <a:t>el contenido de su página tiene más de un par de párrafos, es casi seguro que se divida en secciones.</a:t>
            </a:r>
          </a:p>
          <a:p>
            <a:r>
              <a:rPr lang="es-ES" dirty="0"/>
              <a:t>Para sus usuarios, los beneficios de usar encabezados incluyen</a:t>
            </a:r>
            <a:r>
              <a:rPr lang="es-ES" dirty="0" smtClean="0"/>
              <a:t>:</a:t>
            </a:r>
            <a:endParaRPr lang="es-ES" dirty="0"/>
          </a:p>
        </p:txBody>
      </p:sp>
    </p:spTree>
    <p:extLst>
      <p:ext uri="{BB962C8B-B14F-4D97-AF65-F5344CB8AC3E}">
        <p14:creationId xmlns:p14="http://schemas.microsoft.com/office/powerpoint/2010/main" val="1667494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bg/>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uiExpand="1" build="p"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bg2">
              <a:lumMod val="90000"/>
            </a:schemeClr>
          </a:solidFill>
        </p:spPr>
        <p:txBody>
          <a:bodyPr>
            <a:normAutofit/>
          </a:bodyPr>
          <a:lstStyle/>
          <a:p>
            <a:r>
              <a:rPr lang="es-ES" dirty="0" smtClean="0"/>
              <a:t>Encabezados …</a:t>
            </a:r>
            <a:endParaRPr lang="es-ES_tradnl" dirty="0"/>
          </a:p>
        </p:txBody>
      </p:sp>
      <p:sp>
        <p:nvSpPr>
          <p:cNvPr id="3" name="2 Marcador de contenido"/>
          <p:cNvSpPr>
            <a:spLocks noGrp="1"/>
          </p:cNvSpPr>
          <p:nvPr>
            <p:ph idx="1"/>
          </p:nvPr>
        </p:nvSpPr>
        <p:spPr>
          <a:solidFill>
            <a:schemeClr val="bg2">
              <a:lumMod val="90000"/>
            </a:schemeClr>
          </a:solidFill>
        </p:spPr>
        <p:txBody>
          <a:bodyPr>
            <a:normAutofit/>
          </a:bodyPr>
          <a:lstStyle/>
          <a:p>
            <a:r>
              <a:rPr lang="es-ES" dirty="0" smtClean="0"/>
              <a:t>Los </a:t>
            </a:r>
            <a:r>
              <a:rPr lang="es-ES" dirty="0"/>
              <a:t>usuarios pueden comprender más fácilmente la estructura de la página y tener una mejor idea de qué tipo de contenido hay en la página, antes de comenzar a leer.</a:t>
            </a:r>
          </a:p>
          <a:p>
            <a:r>
              <a:rPr lang="es-ES" dirty="0" smtClean="0"/>
              <a:t>Pueden </a:t>
            </a:r>
            <a:r>
              <a:rPr lang="es-ES" dirty="0"/>
              <a:t>saltar a las partes del contenido que les son relevantes</a:t>
            </a:r>
            <a:r>
              <a:rPr lang="es-ES" dirty="0" smtClean="0"/>
              <a:t>.</a:t>
            </a:r>
            <a:endParaRPr lang="es-ES" dirty="0"/>
          </a:p>
        </p:txBody>
      </p:sp>
    </p:spTree>
    <p:extLst>
      <p:ext uri="{BB962C8B-B14F-4D97-AF65-F5344CB8AC3E}">
        <p14:creationId xmlns:p14="http://schemas.microsoft.com/office/powerpoint/2010/main" val="2837567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Presentación</a:t>
            </a:r>
            <a:endParaRPr lang="es-ES_tradnl" dirty="0"/>
          </a:p>
        </p:txBody>
      </p:sp>
      <p:sp>
        <p:nvSpPr>
          <p:cNvPr id="3" name="2 Marcador de contenido"/>
          <p:cNvSpPr>
            <a:spLocks noGrp="1"/>
          </p:cNvSpPr>
          <p:nvPr>
            <p:ph idx="1"/>
          </p:nvPr>
        </p:nvSpPr>
        <p:spPr/>
        <p:txBody>
          <a:bodyPr>
            <a:normAutofit fontScale="85000" lnSpcReduction="10000"/>
          </a:bodyPr>
          <a:lstStyle/>
          <a:p>
            <a:r>
              <a:rPr lang="es-ES" dirty="0" smtClean="0"/>
              <a:t>No </a:t>
            </a:r>
            <a:r>
              <a:rPr lang="es-ES" dirty="0"/>
              <a:t>haga suposiciones sobre qué contenido querrán los usuarios en función de los dispositivos que están utilizando para acceder al sitio. </a:t>
            </a:r>
            <a:endParaRPr lang="es-ES" dirty="0" smtClean="0"/>
          </a:p>
          <a:p>
            <a:r>
              <a:rPr lang="es-ES" dirty="0" smtClean="0"/>
              <a:t>Todos </a:t>
            </a:r>
            <a:r>
              <a:rPr lang="es-ES" dirty="0"/>
              <a:t>los usuarios de su sitio deben tener acceso a todo el contenido.</a:t>
            </a:r>
          </a:p>
          <a:p>
            <a:r>
              <a:rPr lang="es-ES" dirty="0"/>
              <a:t>Además de agregar contenido al sitio recientemente diseñado, piense en cómo se administrará el contenido después del lanzamiento del sitio. </a:t>
            </a:r>
            <a:endParaRPr lang="es-ES" dirty="0" smtClean="0"/>
          </a:p>
        </p:txBody>
      </p:sp>
    </p:spTree>
    <p:extLst>
      <p:ext uri="{BB962C8B-B14F-4D97-AF65-F5344CB8AC3E}">
        <p14:creationId xmlns:p14="http://schemas.microsoft.com/office/powerpoint/2010/main" val="227703794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bg2">
              <a:lumMod val="90000"/>
            </a:schemeClr>
          </a:solidFill>
        </p:spPr>
        <p:txBody>
          <a:bodyPr>
            <a:normAutofit/>
          </a:bodyPr>
          <a:lstStyle/>
          <a:p>
            <a:r>
              <a:rPr lang="es-ES" dirty="0" smtClean="0"/>
              <a:t>Encabezados …</a:t>
            </a:r>
            <a:endParaRPr lang="es-ES_tradnl" dirty="0"/>
          </a:p>
        </p:txBody>
      </p:sp>
      <p:sp>
        <p:nvSpPr>
          <p:cNvPr id="3" name="2 Marcador de contenido"/>
          <p:cNvSpPr>
            <a:spLocks noGrp="1"/>
          </p:cNvSpPr>
          <p:nvPr>
            <p:ph idx="1"/>
          </p:nvPr>
        </p:nvSpPr>
        <p:spPr>
          <a:solidFill>
            <a:schemeClr val="bg2">
              <a:lumMod val="90000"/>
            </a:schemeClr>
          </a:solidFill>
        </p:spPr>
        <p:txBody>
          <a:bodyPr>
            <a:normAutofit lnSpcReduction="10000"/>
          </a:bodyPr>
          <a:lstStyle/>
          <a:p>
            <a:r>
              <a:rPr lang="es-ES" dirty="0" smtClean="0"/>
              <a:t>Las </a:t>
            </a:r>
            <a:r>
              <a:rPr lang="es-ES" dirty="0"/>
              <a:t>personas que usan tecnología de asistencia (por ejemplo, usuarios ciegos que usan software de lectura de pantalla) pueden navegar a través del contenido de la página en lugar de tener que leerlo todo directamente.</a:t>
            </a:r>
          </a:p>
          <a:p>
            <a:r>
              <a:rPr lang="es-ES" dirty="0" smtClean="0"/>
              <a:t>Los </a:t>
            </a:r>
            <a:r>
              <a:rPr lang="es-ES" dirty="0"/>
              <a:t>usuarios pueden encontrar su lugar más fácilmente mientras se desplazan</a:t>
            </a:r>
            <a:r>
              <a:rPr lang="es-ES" dirty="0" smtClean="0"/>
              <a:t>.</a:t>
            </a:r>
            <a:endParaRPr lang="es-ES" dirty="0"/>
          </a:p>
        </p:txBody>
      </p:sp>
    </p:spTree>
    <p:extLst>
      <p:ext uri="{BB962C8B-B14F-4D97-AF65-F5344CB8AC3E}">
        <p14:creationId xmlns:p14="http://schemas.microsoft.com/office/powerpoint/2010/main" val="38602947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bg2">
              <a:lumMod val="90000"/>
            </a:schemeClr>
          </a:solidFill>
        </p:spPr>
        <p:txBody>
          <a:bodyPr>
            <a:normAutofit/>
          </a:bodyPr>
          <a:lstStyle/>
          <a:p>
            <a:r>
              <a:rPr lang="es-ES" dirty="0" smtClean="0"/>
              <a:t>Encabezados</a:t>
            </a:r>
            <a:endParaRPr lang="es-ES_tradnl" dirty="0"/>
          </a:p>
        </p:txBody>
      </p:sp>
      <p:sp>
        <p:nvSpPr>
          <p:cNvPr id="3" name="2 Marcador de contenido"/>
          <p:cNvSpPr>
            <a:spLocks noGrp="1"/>
          </p:cNvSpPr>
          <p:nvPr>
            <p:ph idx="1"/>
          </p:nvPr>
        </p:nvSpPr>
        <p:spPr>
          <a:solidFill>
            <a:schemeClr val="bg2">
              <a:lumMod val="90000"/>
            </a:schemeClr>
          </a:solidFill>
        </p:spPr>
        <p:txBody>
          <a:bodyPr>
            <a:normAutofit fontScale="92500"/>
          </a:bodyPr>
          <a:lstStyle/>
          <a:p>
            <a:r>
              <a:rPr lang="es-ES" dirty="0" smtClean="0"/>
              <a:t>Los </a:t>
            </a:r>
            <a:r>
              <a:rPr lang="es-ES" dirty="0"/>
              <a:t>beneficios de los encabezados para el propietario del sitio web incluyen los siguientes:</a:t>
            </a:r>
          </a:p>
          <a:p>
            <a:pPr lvl="1"/>
            <a:r>
              <a:rPr lang="es-ES" dirty="0" smtClean="0"/>
              <a:t>La </a:t>
            </a:r>
            <a:r>
              <a:rPr lang="es-ES" dirty="0"/>
              <a:t>ubicación del motor de búsqueda de la página se mejorará al permitir que los motores de búsqueda sepan cuáles son los temas clave de la página.</a:t>
            </a:r>
          </a:p>
          <a:p>
            <a:pPr lvl="1"/>
            <a:r>
              <a:rPr lang="es-ES" dirty="0" smtClean="0"/>
              <a:t>Los </a:t>
            </a:r>
            <a:r>
              <a:rPr lang="es-ES" dirty="0"/>
              <a:t>autores de contenido podrán producir contenido que funcione mejor en la Web.</a:t>
            </a:r>
            <a:endParaRPr lang="es-ES_tradnl" dirty="0"/>
          </a:p>
        </p:txBody>
      </p:sp>
    </p:spTree>
    <p:extLst>
      <p:ext uri="{BB962C8B-B14F-4D97-AF65-F5344CB8AC3E}">
        <p14:creationId xmlns:p14="http://schemas.microsoft.com/office/powerpoint/2010/main" val="2871310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tx2">
              <a:lumMod val="20000"/>
              <a:lumOff val="80000"/>
            </a:schemeClr>
          </a:solidFill>
        </p:spPr>
        <p:txBody>
          <a:bodyPr>
            <a:normAutofit/>
          </a:bodyPr>
          <a:lstStyle/>
          <a:p>
            <a:r>
              <a:rPr lang="es-ES" dirty="0"/>
              <a:t>Corto </a:t>
            </a:r>
            <a:r>
              <a:rPr lang="es-ES"/>
              <a:t>y </a:t>
            </a:r>
            <a:r>
              <a:rPr lang="es-ES" smtClean="0"/>
              <a:t>dulce</a:t>
            </a:r>
            <a:endParaRPr lang="es-ES_tradnl" dirty="0"/>
          </a:p>
        </p:txBody>
      </p:sp>
      <p:sp>
        <p:nvSpPr>
          <p:cNvPr id="3" name="2 Marcador de contenido"/>
          <p:cNvSpPr>
            <a:spLocks noGrp="1"/>
          </p:cNvSpPr>
          <p:nvPr>
            <p:ph idx="1"/>
          </p:nvPr>
        </p:nvSpPr>
        <p:spPr>
          <a:solidFill>
            <a:schemeClr val="tx2">
              <a:lumMod val="20000"/>
              <a:lumOff val="80000"/>
            </a:schemeClr>
          </a:solidFill>
        </p:spPr>
        <p:txBody>
          <a:bodyPr>
            <a:normAutofit fontScale="70000" lnSpcReduction="20000"/>
          </a:bodyPr>
          <a:lstStyle/>
          <a:p>
            <a:r>
              <a:rPr lang="es-ES" dirty="0" smtClean="0"/>
              <a:t>A </a:t>
            </a:r>
            <a:r>
              <a:rPr lang="es-ES" dirty="0"/>
              <a:t>medida que los usuarios escanean la página, también tienden a consumir contenido en partes pequeñas. </a:t>
            </a:r>
            <a:endParaRPr lang="es-ES" dirty="0" smtClean="0"/>
          </a:p>
          <a:p>
            <a:r>
              <a:rPr lang="es-ES" dirty="0" smtClean="0"/>
              <a:t>El </a:t>
            </a:r>
            <a:r>
              <a:rPr lang="es-ES" dirty="0"/>
              <a:t>texto denso desactivará a los usuarios y, a menudo, evitará que lean el contenido.</a:t>
            </a:r>
          </a:p>
          <a:p>
            <a:r>
              <a:rPr lang="es-ES" dirty="0"/>
              <a:t>Los párrafos deben ser cortos, generalmente de no más de 100 palabras.</a:t>
            </a:r>
          </a:p>
          <a:p>
            <a:r>
              <a:rPr lang="es-ES" dirty="0"/>
              <a:t>Use viñetas cuando sea apropiado, si el contenido tiene sentido como una lista. </a:t>
            </a:r>
            <a:endParaRPr lang="es-ES" dirty="0" smtClean="0"/>
          </a:p>
          <a:p>
            <a:r>
              <a:rPr lang="es-ES" dirty="0" smtClean="0"/>
              <a:t>Las </a:t>
            </a:r>
            <a:r>
              <a:rPr lang="es-ES" dirty="0"/>
              <a:t>viñetas son mucho más fáciles de escanear y digerir que el mismo contenido en forma de párrafo.</a:t>
            </a:r>
            <a:endParaRPr lang="es-ES_tradnl"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87824" y="1779662"/>
            <a:ext cx="2994670" cy="19964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332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bg/>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nodeType="after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026"/>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chemeClr val="hlink"/>
                                      </p:to>
                                    </p:animClr>
                                  </p:sub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uiExpand="1" build="p" animBg="1"/>
    </p:bldLst>
  </p:timing>
</p:sld>
</file>

<file path=ppt/slides/slide6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21455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Presentación</a:t>
            </a:r>
            <a:endParaRPr lang="es-ES_tradnl" dirty="0"/>
          </a:p>
        </p:txBody>
      </p:sp>
      <p:sp>
        <p:nvSpPr>
          <p:cNvPr id="3" name="2 Marcador de contenido"/>
          <p:cNvSpPr>
            <a:spLocks noGrp="1"/>
          </p:cNvSpPr>
          <p:nvPr>
            <p:ph idx="1"/>
          </p:nvPr>
        </p:nvSpPr>
        <p:spPr/>
        <p:txBody>
          <a:bodyPr>
            <a:normAutofit fontScale="92500" lnSpcReduction="20000"/>
          </a:bodyPr>
          <a:lstStyle/>
          <a:p>
            <a:r>
              <a:rPr lang="es-ES" dirty="0" smtClean="0"/>
              <a:t>Tenga </a:t>
            </a:r>
            <a:r>
              <a:rPr lang="es-ES" dirty="0"/>
              <a:t>un plan para mantener las cosas actualizadas. Crea contenido intemporal donde puedas.</a:t>
            </a:r>
          </a:p>
          <a:p>
            <a:r>
              <a:rPr lang="es-ES" dirty="0"/>
              <a:t>Divida su contenido en fragmentos que se puedan reorganizar en la página o mover fácilmente a otros medios.</a:t>
            </a:r>
          </a:p>
          <a:p>
            <a:r>
              <a:rPr lang="es-ES" dirty="0"/>
              <a:t>En el próximo </a:t>
            </a:r>
            <a:r>
              <a:rPr lang="es-ES" dirty="0" smtClean="0"/>
              <a:t>tema, comenzaremos </a:t>
            </a:r>
            <a:r>
              <a:rPr lang="es-ES" dirty="0"/>
              <a:t>a ver el meollo del código detrás de los sitios receptivos.</a:t>
            </a:r>
            <a:endParaRPr lang="es-ES_tradnl" dirty="0"/>
          </a:p>
        </p:txBody>
      </p:sp>
    </p:spTree>
    <p:extLst>
      <p:ext uri="{BB962C8B-B14F-4D97-AF65-F5344CB8AC3E}">
        <p14:creationId xmlns:p14="http://schemas.microsoft.com/office/powerpoint/2010/main" val="12391354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bg1">
              <a:lumMod val="95000"/>
            </a:schemeClr>
          </a:solidFill>
        </p:spPr>
        <p:txBody>
          <a:bodyPr>
            <a:normAutofit/>
          </a:bodyPr>
          <a:lstStyle/>
          <a:p>
            <a:r>
              <a:rPr lang="es-ES" dirty="0"/>
              <a:t>Contenido </a:t>
            </a:r>
            <a:r>
              <a:rPr lang="es-ES" dirty="0" smtClean="0"/>
              <a:t>responsive …</a:t>
            </a:r>
            <a:endParaRPr lang="es-ES_tradnl" dirty="0"/>
          </a:p>
        </p:txBody>
      </p:sp>
      <p:sp>
        <p:nvSpPr>
          <p:cNvPr id="3" name="2 Marcador de contenido"/>
          <p:cNvSpPr>
            <a:spLocks noGrp="1"/>
          </p:cNvSpPr>
          <p:nvPr>
            <p:ph idx="1"/>
          </p:nvPr>
        </p:nvSpPr>
        <p:spPr>
          <a:solidFill>
            <a:schemeClr val="bg1">
              <a:lumMod val="95000"/>
            </a:schemeClr>
          </a:solidFill>
        </p:spPr>
        <p:txBody>
          <a:bodyPr>
            <a:normAutofit lnSpcReduction="10000"/>
          </a:bodyPr>
          <a:lstStyle/>
          <a:p>
            <a:r>
              <a:rPr lang="es-ES" dirty="0" smtClean="0"/>
              <a:t>Si </a:t>
            </a:r>
            <a:r>
              <a:rPr lang="es-ES" dirty="0"/>
              <a:t>crees que HTML y CSS son las partes más importantes de un sitio web, vale la pena verlo desde una perspectiva diferente. </a:t>
            </a:r>
            <a:endParaRPr lang="es-ES" dirty="0" smtClean="0"/>
          </a:p>
          <a:p>
            <a:r>
              <a:rPr lang="es-ES" dirty="0" smtClean="0">
                <a:solidFill>
                  <a:srgbClr val="FF0000"/>
                </a:solidFill>
                <a:effectLst>
                  <a:glow rad="101600">
                    <a:schemeClr val="accent6">
                      <a:satMod val="175000"/>
                      <a:alpha val="40000"/>
                    </a:schemeClr>
                  </a:glow>
                </a:effectLst>
              </a:rPr>
              <a:t>Los </a:t>
            </a:r>
            <a:r>
              <a:rPr lang="es-ES" dirty="0">
                <a:solidFill>
                  <a:srgbClr val="FF0000"/>
                </a:solidFill>
                <a:effectLst>
                  <a:glow rad="101600">
                    <a:schemeClr val="accent6">
                      <a:satMod val="175000"/>
                      <a:alpha val="40000"/>
                    </a:schemeClr>
                  </a:glow>
                </a:effectLst>
              </a:rPr>
              <a:t>usuarios vienen a su sitio web por el contenido </a:t>
            </a:r>
            <a:r>
              <a:rPr lang="es-ES" dirty="0"/>
              <a:t>(</a:t>
            </a:r>
            <a:r>
              <a:rPr lang="es-ES" dirty="0">
                <a:solidFill>
                  <a:srgbClr val="0070C0"/>
                </a:solidFill>
                <a:effectLst>
                  <a:glow rad="139700">
                    <a:schemeClr val="accent5">
                      <a:satMod val="175000"/>
                      <a:alpha val="40000"/>
                    </a:schemeClr>
                  </a:glow>
                </a:effectLst>
              </a:rPr>
              <a:t>y la funcionalidad</a:t>
            </a:r>
            <a:r>
              <a:rPr lang="es-ES" dirty="0"/>
              <a:t>), no para admirar el talento del diseñador o las habilidades de codificación del desarrollador</a:t>
            </a:r>
            <a:r>
              <a:rPr lang="es-ES" dirty="0" smtClean="0"/>
              <a:t>.</a:t>
            </a:r>
            <a:endParaRPr lang="es-ES" dirty="0"/>
          </a:p>
        </p:txBody>
      </p:sp>
    </p:spTree>
    <p:extLst>
      <p:ext uri="{BB962C8B-B14F-4D97-AF65-F5344CB8AC3E}">
        <p14:creationId xmlns:p14="http://schemas.microsoft.com/office/powerpoint/2010/main" val="33844171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bg1">
              <a:lumMod val="95000"/>
            </a:schemeClr>
          </a:solidFill>
        </p:spPr>
        <p:txBody>
          <a:bodyPr>
            <a:normAutofit/>
          </a:bodyPr>
          <a:lstStyle/>
          <a:p>
            <a:r>
              <a:rPr lang="es-ES" dirty="0"/>
              <a:t>Contenido </a:t>
            </a:r>
            <a:r>
              <a:rPr lang="es-ES" dirty="0" smtClean="0"/>
              <a:t>responsive …</a:t>
            </a:r>
            <a:endParaRPr lang="es-ES_tradnl" dirty="0"/>
          </a:p>
        </p:txBody>
      </p:sp>
      <p:sp>
        <p:nvSpPr>
          <p:cNvPr id="3" name="2 Marcador de contenido"/>
          <p:cNvSpPr>
            <a:spLocks noGrp="1"/>
          </p:cNvSpPr>
          <p:nvPr>
            <p:ph idx="1"/>
          </p:nvPr>
        </p:nvSpPr>
        <p:spPr>
          <a:solidFill>
            <a:schemeClr val="bg1">
              <a:lumMod val="95000"/>
            </a:schemeClr>
          </a:solidFill>
        </p:spPr>
        <p:txBody>
          <a:bodyPr>
            <a:normAutofit fontScale="77500" lnSpcReduction="20000"/>
          </a:bodyPr>
          <a:lstStyle/>
          <a:p>
            <a:r>
              <a:rPr lang="es-ES" dirty="0" smtClean="0"/>
              <a:t>A </a:t>
            </a:r>
            <a:r>
              <a:rPr lang="es-ES" dirty="0"/>
              <a:t>los usuarios de su sitio web no les importa si su sitio es receptivo, y la mayoría de ellos probablemente ni siquiera saben lo que significa "diseño web </a:t>
            </a:r>
            <a:r>
              <a:rPr lang="es-ES" dirty="0" smtClean="0"/>
              <a:t>responsive".</a:t>
            </a:r>
            <a:endParaRPr lang="es-ES" dirty="0"/>
          </a:p>
          <a:p>
            <a:r>
              <a:rPr lang="es-ES" dirty="0"/>
              <a:t>No piensan si están usando el dispositivo apropiado para el sitio, o si su pantalla tendrá el tamaño correcto.</a:t>
            </a:r>
          </a:p>
          <a:p>
            <a:r>
              <a:rPr lang="es-ES" dirty="0"/>
              <a:t>A menudo ni siquiera les importa cómo se ve tu sitio web. </a:t>
            </a:r>
            <a:endParaRPr lang="es-ES" dirty="0" smtClean="0"/>
          </a:p>
          <a:p>
            <a:r>
              <a:rPr lang="es-ES" b="1" dirty="0" smtClean="0">
                <a:solidFill>
                  <a:schemeClr val="accent3">
                    <a:lumMod val="75000"/>
                  </a:schemeClr>
                </a:solidFill>
                <a:effectLst>
                  <a:glow rad="101600">
                    <a:schemeClr val="accent3">
                      <a:satMod val="175000"/>
                      <a:alpha val="40000"/>
                    </a:schemeClr>
                  </a:glow>
                </a:effectLst>
              </a:rPr>
              <a:t>Solo </a:t>
            </a:r>
            <a:r>
              <a:rPr lang="es-ES" b="1" dirty="0">
                <a:solidFill>
                  <a:schemeClr val="accent3">
                    <a:lumMod val="75000"/>
                  </a:schemeClr>
                </a:solidFill>
                <a:effectLst>
                  <a:glow rad="101600">
                    <a:schemeClr val="accent3">
                      <a:satMod val="175000"/>
                      <a:alpha val="40000"/>
                    </a:schemeClr>
                  </a:glow>
                </a:effectLst>
              </a:rPr>
              <a:t>quieren acceder fácilmente a la información o funcionalidad que necesitan, en cualquier dispositivo que tengan</a:t>
            </a:r>
            <a:r>
              <a:rPr lang="es-ES" dirty="0" smtClean="0"/>
              <a:t>.</a:t>
            </a:r>
            <a:endParaRPr lang="es-ES" dirty="0"/>
          </a:p>
        </p:txBody>
      </p:sp>
    </p:spTree>
    <p:extLst>
      <p:ext uri="{BB962C8B-B14F-4D97-AF65-F5344CB8AC3E}">
        <p14:creationId xmlns:p14="http://schemas.microsoft.com/office/powerpoint/2010/main" val="168703554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cin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TotalTime>
  <Words>3480</Words>
  <Application>Microsoft Office PowerPoint</Application>
  <PresentationFormat>Presentación en pantalla (16:9)</PresentationFormat>
  <Paragraphs>202</Paragraphs>
  <Slides>63</Slides>
  <Notes>0</Notes>
  <HiddenSlides>0</HiddenSlides>
  <MMClips>0</MMClips>
  <ScaleCrop>false</ScaleCrop>
  <HeadingPairs>
    <vt:vector size="4" baseType="variant">
      <vt:variant>
        <vt:lpstr>Tema</vt:lpstr>
      </vt:variant>
      <vt:variant>
        <vt:i4>1</vt:i4>
      </vt:variant>
      <vt:variant>
        <vt:lpstr>Títulos de diapositiva</vt:lpstr>
      </vt:variant>
      <vt:variant>
        <vt:i4>63</vt:i4>
      </vt:variant>
    </vt:vector>
  </HeadingPairs>
  <TitlesOfParts>
    <vt:vector size="64" baseType="lpstr">
      <vt:lpstr>Tema de Office</vt:lpstr>
      <vt:lpstr>Presentación de PowerPoint</vt:lpstr>
      <vt:lpstr>RWD</vt:lpstr>
      <vt:lpstr>Presentación</vt:lpstr>
      <vt:lpstr>Presentación</vt:lpstr>
      <vt:lpstr>Presentación</vt:lpstr>
      <vt:lpstr>Presentación</vt:lpstr>
      <vt:lpstr>Presentación</vt:lpstr>
      <vt:lpstr>Contenido responsive …</vt:lpstr>
      <vt:lpstr>Contenido responsive …</vt:lpstr>
      <vt:lpstr>Contenido responsive …</vt:lpstr>
      <vt:lpstr>Contenido responsive </vt:lpstr>
      <vt:lpstr>Estrategia de contenido …</vt:lpstr>
      <vt:lpstr>Estrategia de contenido …</vt:lpstr>
      <vt:lpstr>Estrategia de contenido …</vt:lpstr>
      <vt:lpstr>Estrategia de contenido …</vt:lpstr>
      <vt:lpstr>Estrategia de contenido …</vt:lpstr>
      <vt:lpstr>Estrategia de contenido …</vt:lpstr>
      <vt:lpstr>Estrategia de contenido</vt:lpstr>
      <vt:lpstr>[ NOTA ]</vt:lpstr>
      <vt:lpstr>¿Estrategia de contenido móvil? …</vt:lpstr>
      <vt:lpstr>¿Estrategia de contenido móvil? …</vt:lpstr>
      <vt:lpstr>¿Estrategia de contenido móvil? …</vt:lpstr>
      <vt:lpstr>¿Estrategia de contenido móvil?</vt:lpstr>
      <vt:lpstr>Administrar contenido ...</vt:lpstr>
      <vt:lpstr>Use sólo lo que necesita …</vt:lpstr>
      <vt:lpstr>Use sólo lo que necesita …</vt:lpstr>
      <vt:lpstr>Use sólo lo que necesita …</vt:lpstr>
      <vt:lpstr>Use sólo lo que necesita …</vt:lpstr>
      <vt:lpstr>Use sólo lo que necesita …</vt:lpstr>
      <vt:lpstr>Use sólo lo que necesita</vt:lpstr>
      <vt:lpstr>CÓMO aligerar…</vt:lpstr>
      <vt:lpstr>CÓMO aligerar…</vt:lpstr>
      <vt:lpstr>CÓMO aligerar…</vt:lpstr>
      <vt:lpstr>CÓMO aligerar…</vt:lpstr>
      <vt:lpstr>CÓMO aligerar…</vt:lpstr>
      <vt:lpstr>CÓMO aligerar…</vt:lpstr>
      <vt:lpstr>CÓMO aligerar…</vt:lpstr>
      <vt:lpstr>CÓMO aligerar</vt:lpstr>
      <vt:lpstr>AUDITORÍA DE CONTENIDO / INVENTARIO …</vt:lpstr>
      <vt:lpstr>AUDITORÍA DE CONTENIDO / INVENTARIO …</vt:lpstr>
      <vt:lpstr>AUDITORÍA DE CONTENIDO/INVENTARIO</vt:lpstr>
      <vt:lpstr>Desarrollando contenido …</vt:lpstr>
      <vt:lpstr>Desarrollando contenido …</vt:lpstr>
      <vt:lpstr>CÓMO LEEN LOS USUARIOS…</vt:lpstr>
      <vt:lpstr>CÓMO LEEN LOS USUARIOS…</vt:lpstr>
      <vt:lpstr>CÓMO LEEN LOS USUARIOS…</vt:lpstr>
      <vt:lpstr>CÓMO LEEN LOS USUARIOS</vt:lpstr>
      <vt:lpstr>Presentación de PowerPoint</vt:lpstr>
      <vt:lpstr>Exploración …</vt:lpstr>
      <vt:lpstr>Exploración</vt:lpstr>
      <vt:lpstr>Exploración</vt:lpstr>
      <vt:lpstr>Pirámide invertida …</vt:lpstr>
      <vt:lpstr>Pirámide invertida …</vt:lpstr>
      <vt:lpstr>Pirámide invertida …</vt:lpstr>
      <vt:lpstr>Pirámide invertida …</vt:lpstr>
      <vt:lpstr>Pirámide invertida …</vt:lpstr>
      <vt:lpstr>Pirámide invertida</vt:lpstr>
      <vt:lpstr>Encabezados …</vt:lpstr>
      <vt:lpstr>Encabezados …</vt:lpstr>
      <vt:lpstr>Encabezados …</vt:lpstr>
      <vt:lpstr>Encabezados</vt:lpstr>
      <vt:lpstr>Corto y dulce</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Arturo Linares Valverde</dc:creator>
  <cp:lastModifiedBy>Arturo</cp:lastModifiedBy>
  <cp:revision>27</cp:revision>
  <dcterms:created xsi:type="dcterms:W3CDTF">2020-06-19T01:54:11Z</dcterms:created>
  <dcterms:modified xsi:type="dcterms:W3CDTF">2020-06-20T01:46:08Z</dcterms:modified>
</cp:coreProperties>
</file>