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82" r:id="rId26"/>
    <p:sldId id="281" r:id="rId27"/>
    <p:sldId id="284" r:id="rId28"/>
    <p:sldId id="283" r:id="rId29"/>
    <p:sldId id="285" r:id="rId30"/>
    <p:sldId id="286" r:id="rId31"/>
    <p:sldId id="276" r:id="rId32"/>
  </p:sldIdLst>
  <p:sldSz cx="9144000" cy="5143500" type="screen16x9"/>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FF"/>
    <a:srgbClr val="00FF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2" d="100"/>
          <a:sy n="142" d="100"/>
        </p:scale>
        <p:origin x="-96" y="-18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1597819"/>
            <a:ext cx="7772400" cy="1102519"/>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20/06/2020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20/06/2020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05979"/>
            <a:ext cx="2057400" cy="4388644"/>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05979"/>
            <a:ext cx="6019800" cy="43886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20/06/2020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20/06/2020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3305176"/>
            <a:ext cx="7772400" cy="1021556"/>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20/06/2020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t>20/06/2020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t>20/06/2020</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t>20/06/2020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t>20/06/2020</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1" y="204787"/>
            <a:ext cx="3008313" cy="871538"/>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20/06/2020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3600450"/>
            <a:ext cx="5486400" cy="425054"/>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20/06/2020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5000"/>
            <a:lum/>
          </a:blip>
          <a:srcRect/>
          <a:stretch>
            <a:fillRect t="-2000" b="-2000"/>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t>20/06/2020</a:t>
            </a:fld>
            <a:endParaRPr lang="es-ES"/>
          </a:p>
        </p:txBody>
      </p:sp>
      <p:sp>
        <p:nvSpPr>
          <p:cNvPr id="5" name="4 Marcador de pie de página"/>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nces.ed.gov/NAA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instapaper.com/"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nngroup.com/articles/writing-for-lower-literacy-users/" TargetMode="External"/><Relationship Id="rId2" Type="http://schemas.openxmlformats.org/officeDocument/2006/relationships/hyperlink" Target="http://centerforplainlanguage.org/5-steps-to-plain-language/" TargetMode="External"/><Relationship Id="rId1" Type="http://schemas.openxmlformats.org/officeDocument/2006/relationships/slideLayout" Target="../slideLayouts/slideLayout2.xml"/><Relationship Id="rId4" Type="http://schemas.openxmlformats.org/officeDocument/2006/relationships/hyperlink" Target="http://www.plainlanguage.gov/howto/guidelines/FederalPLGuidelines/TOC.cf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74091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solidFill>
            <a:srgbClr val="FFCC00"/>
          </a:solidFill>
        </p:spPr>
        <p:txBody>
          <a:bodyPr>
            <a:normAutofit/>
          </a:bodyPr>
          <a:lstStyle/>
          <a:p>
            <a:r>
              <a:rPr lang="es-ES" dirty="0"/>
              <a:t>Paridad de </a:t>
            </a:r>
            <a:r>
              <a:rPr lang="es-ES" dirty="0" smtClean="0"/>
              <a:t>contenido …</a:t>
            </a:r>
            <a:endParaRPr lang="es-ES_tradnl" dirty="0"/>
          </a:p>
        </p:txBody>
      </p:sp>
      <p:sp>
        <p:nvSpPr>
          <p:cNvPr id="3" name="2 Marcador de contenido"/>
          <p:cNvSpPr>
            <a:spLocks noGrp="1"/>
          </p:cNvSpPr>
          <p:nvPr>
            <p:ph idx="1"/>
          </p:nvPr>
        </p:nvSpPr>
        <p:spPr>
          <a:solidFill>
            <a:srgbClr val="FFCC00"/>
          </a:solidFill>
        </p:spPr>
        <p:txBody>
          <a:bodyPr>
            <a:normAutofit fontScale="92500"/>
          </a:bodyPr>
          <a:lstStyle/>
          <a:p>
            <a:r>
              <a:rPr lang="es-ES" dirty="0" smtClean="0"/>
              <a:t>Al </a:t>
            </a:r>
            <a:r>
              <a:rPr lang="es-ES" dirty="0"/>
              <a:t>pensar en lo que sabe sobre su audiencia, lo primero que debe tener en cuenta es que </a:t>
            </a:r>
            <a:r>
              <a:rPr lang="es-ES" b="1" dirty="0">
                <a:solidFill>
                  <a:schemeClr val="accent6">
                    <a:lumMod val="50000"/>
                  </a:schemeClr>
                </a:solidFill>
              </a:rPr>
              <a:t>la mayoría de lo que "sabe" sobre ellos se basa en suposiciones, que pueden ser correctas o no</a:t>
            </a:r>
            <a:r>
              <a:rPr lang="es-ES" dirty="0"/>
              <a:t>.</a:t>
            </a:r>
          </a:p>
          <a:p>
            <a:r>
              <a:rPr lang="es-ES" b="1" dirty="0">
                <a:effectLst>
                  <a:glow rad="101600">
                    <a:schemeClr val="accent2">
                      <a:satMod val="175000"/>
                      <a:alpha val="40000"/>
                    </a:schemeClr>
                  </a:glow>
                </a:effectLst>
              </a:rPr>
              <a:t>Es un error común suponer que los usuarios necesitan o no ciertos contenidos según el dispositivo que estén utilizando</a:t>
            </a:r>
            <a:r>
              <a:rPr lang="es-ES" dirty="0" smtClean="0"/>
              <a:t>.</a:t>
            </a:r>
            <a:endParaRPr lang="es-ES" dirty="0"/>
          </a:p>
        </p:txBody>
      </p:sp>
    </p:spTree>
    <p:extLst>
      <p:ext uri="{BB962C8B-B14F-4D97-AF65-F5344CB8AC3E}">
        <p14:creationId xmlns:p14="http://schemas.microsoft.com/office/powerpoint/2010/main" val="2808754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bg/>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solidFill>
            <a:srgbClr val="FFCC00"/>
          </a:solidFill>
        </p:spPr>
        <p:txBody>
          <a:bodyPr>
            <a:normAutofit/>
          </a:bodyPr>
          <a:lstStyle/>
          <a:p>
            <a:r>
              <a:rPr lang="es-ES" dirty="0"/>
              <a:t>Paridad de </a:t>
            </a:r>
            <a:r>
              <a:rPr lang="es-ES" dirty="0" smtClean="0"/>
              <a:t>contenido …</a:t>
            </a:r>
            <a:endParaRPr lang="es-ES_tradnl" dirty="0"/>
          </a:p>
        </p:txBody>
      </p:sp>
      <p:sp>
        <p:nvSpPr>
          <p:cNvPr id="3" name="2 Marcador de contenido"/>
          <p:cNvSpPr>
            <a:spLocks noGrp="1"/>
          </p:cNvSpPr>
          <p:nvPr>
            <p:ph idx="1"/>
          </p:nvPr>
        </p:nvSpPr>
        <p:spPr>
          <a:solidFill>
            <a:srgbClr val="FFCC00"/>
          </a:solidFill>
        </p:spPr>
        <p:txBody>
          <a:bodyPr>
            <a:normAutofit fontScale="77500" lnSpcReduction="20000"/>
          </a:bodyPr>
          <a:lstStyle/>
          <a:p>
            <a:r>
              <a:rPr lang="es-ES" b="1" dirty="0" smtClean="0">
                <a:solidFill>
                  <a:schemeClr val="accent6">
                    <a:lumMod val="50000"/>
                  </a:schemeClr>
                </a:solidFill>
              </a:rPr>
              <a:t>Por </a:t>
            </a:r>
            <a:r>
              <a:rPr lang="es-ES" b="1" dirty="0">
                <a:solidFill>
                  <a:schemeClr val="accent6">
                    <a:lumMod val="50000"/>
                  </a:schemeClr>
                </a:solidFill>
              </a:rPr>
              <a:t>ejemplo, es una suposición frecuente que los usuarios de teléfonos móviles están "en movimiento", por lo que solo necesitan información basada en la ubicación, como la dirección del restaurante al que van a ir o si su vuelo llega a tiempo o no</a:t>
            </a:r>
            <a:r>
              <a:rPr lang="es-ES" dirty="0"/>
              <a:t>.</a:t>
            </a:r>
          </a:p>
          <a:p>
            <a:r>
              <a:rPr lang="es-ES" dirty="0"/>
              <a:t>Pero ahora que los teléfonos móviles se han vuelto omnipresentes, los usamos prácticamente en cualquier lugar, incluso cuando estamos justo al lado de nuestras computadoras portátiles o de escritorio</a:t>
            </a:r>
            <a:r>
              <a:rPr lang="es-ES" dirty="0" smtClean="0"/>
              <a:t>.</a:t>
            </a:r>
            <a:endParaRPr lang="es-ES" dirty="0"/>
          </a:p>
        </p:txBody>
      </p:sp>
    </p:spTree>
    <p:extLst>
      <p:ext uri="{BB962C8B-B14F-4D97-AF65-F5344CB8AC3E}">
        <p14:creationId xmlns:p14="http://schemas.microsoft.com/office/powerpoint/2010/main" val="20645190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solidFill>
            <a:srgbClr val="FFCC00"/>
          </a:solidFill>
        </p:spPr>
        <p:txBody>
          <a:bodyPr>
            <a:normAutofit/>
          </a:bodyPr>
          <a:lstStyle/>
          <a:p>
            <a:r>
              <a:rPr lang="es-ES" dirty="0"/>
              <a:t>Paridad de </a:t>
            </a:r>
            <a:r>
              <a:rPr lang="es-ES" dirty="0" smtClean="0"/>
              <a:t>contenido …</a:t>
            </a:r>
            <a:endParaRPr lang="es-ES_tradnl" dirty="0"/>
          </a:p>
        </p:txBody>
      </p:sp>
      <p:sp>
        <p:nvSpPr>
          <p:cNvPr id="3" name="2 Marcador de contenido"/>
          <p:cNvSpPr>
            <a:spLocks noGrp="1"/>
          </p:cNvSpPr>
          <p:nvPr>
            <p:ph idx="1"/>
          </p:nvPr>
        </p:nvSpPr>
        <p:spPr>
          <a:solidFill>
            <a:srgbClr val="FFCC00"/>
          </a:solidFill>
        </p:spPr>
        <p:txBody>
          <a:bodyPr>
            <a:normAutofit fontScale="85000" lnSpcReduction="20000"/>
          </a:bodyPr>
          <a:lstStyle/>
          <a:p>
            <a:r>
              <a:rPr lang="es-ES" b="1" i="1" dirty="0" smtClean="0">
                <a:solidFill>
                  <a:srgbClr val="FF0000"/>
                </a:solidFill>
              </a:rPr>
              <a:t>Los </a:t>
            </a:r>
            <a:r>
              <a:rPr lang="es-ES" b="1" i="1" dirty="0">
                <a:solidFill>
                  <a:srgbClr val="FF0000"/>
                </a:solidFill>
              </a:rPr>
              <a:t>teléfonos ahora se sienten como una computadora más</a:t>
            </a:r>
            <a:r>
              <a:rPr lang="es-ES" dirty="0"/>
              <a:t>, y las personas esperan que los sitios web que ven en sus teléfonos tengan toda la información que obtendrían en una computadora de escritorio o portátil.</a:t>
            </a:r>
          </a:p>
          <a:p>
            <a:r>
              <a:rPr lang="es-ES" dirty="0">
                <a:solidFill>
                  <a:srgbClr val="0070C0"/>
                </a:solidFill>
                <a:effectLst>
                  <a:glow rad="101600">
                    <a:schemeClr val="accent5">
                      <a:satMod val="175000"/>
                      <a:alpha val="40000"/>
                    </a:schemeClr>
                  </a:glow>
                </a:effectLst>
              </a:rPr>
              <a:t>Todos deberían tener acceso a cada parte de un sitio web, independientemente del dispositivo que estén utilizando</a:t>
            </a:r>
            <a:r>
              <a:rPr lang="es-ES" dirty="0"/>
              <a:t>. </a:t>
            </a:r>
            <a:endParaRPr lang="es-ES" dirty="0" smtClean="0"/>
          </a:p>
          <a:p>
            <a:r>
              <a:rPr lang="es-ES" sz="3800" dirty="0" smtClean="0">
                <a:solidFill>
                  <a:srgbClr val="92D050"/>
                </a:solidFill>
                <a:effectLst>
                  <a:glow rad="63500">
                    <a:schemeClr val="accent1">
                      <a:satMod val="175000"/>
                      <a:alpha val="40000"/>
                    </a:schemeClr>
                  </a:glow>
                </a:effectLst>
              </a:rPr>
              <a:t>Este </a:t>
            </a:r>
            <a:r>
              <a:rPr lang="es-ES" sz="3800" dirty="0">
                <a:solidFill>
                  <a:srgbClr val="92D050"/>
                </a:solidFill>
                <a:effectLst>
                  <a:glow rad="63500">
                    <a:schemeClr val="accent1">
                      <a:satMod val="175000"/>
                      <a:alpha val="40000"/>
                    </a:schemeClr>
                  </a:glow>
                </a:effectLst>
              </a:rPr>
              <a:t>concepto se llama paridad de contenido</a:t>
            </a:r>
            <a:r>
              <a:rPr lang="es-ES" dirty="0" smtClean="0"/>
              <a:t>.</a:t>
            </a:r>
            <a:endParaRPr lang="es-ES" dirty="0"/>
          </a:p>
        </p:txBody>
      </p:sp>
    </p:spTree>
    <p:extLst>
      <p:ext uri="{BB962C8B-B14F-4D97-AF65-F5344CB8AC3E}">
        <p14:creationId xmlns:p14="http://schemas.microsoft.com/office/powerpoint/2010/main" val="125010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39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solidFill>
            <a:srgbClr val="FFCC00"/>
          </a:solidFill>
        </p:spPr>
        <p:txBody>
          <a:bodyPr>
            <a:normAutofit/>
          </a:bodyPr>
          <a:lstStyle/>
          <a:p>
            <a:r>
              <a:rPr lang="es-ES" dirty="0"/>
              <a:t>Paridad de </a:t>
            </a:r>
            <a:r>
              <a:rPr lang="es-ES" dirty="0" smtClean="0"/>
              <a:t>contenido</a:t>
            </a:r>
            <a:endParaRPr lang="es-ES_tradnl" dirty="0"/>
          </a:p>
        </p:txBody>
      </p:sp>
      <p:sp>
        <p:nvSpPr>
          <p:cNvPr id="3" name="2 Marcador de contenido"/>
          <p:cNvSpPr>
            <a:spLocks noGrp="1"/>
          </p:cNvSpPr>
          <p:nvPr>
            <p:ph idx="1"/>
          </p:nvPr>
        </p:nvSpPr>
        <p:spPr>
          <a:solidFill>
            <a:srgbClr val="FFCC00"/>
          </a:solidFill>
        </p:spPr>
        <p:txBody>
          <a:bodyPr>
            <a:normAutofit fontScale="85000" lnSpcReduction="20000"/>
          </a:bodyPr>
          <a:lstStyle/>
          <a:p>
            <a:r>
              <a:rPr lang="es-ES" dirty="0" smtClean="0"/>
              <a:t>Una </a:t>
            </a:r>
            <a:r>
              <a:rPr lang="es-ES" dirty="0"/>
              <a:t>de las ventajas del diseño receptivo es que podemos proporcionar el mismo contenido para todos los usuarios, independientemente del dispositivo, pero al mismo tiempo proporcionar ese contenido de manera optimizada para el dispositivo en uso.</a:t>
            </a:r>
          </a:p>
          <a:p>
            <a:r>
              <a:rPr lang="es-ES" dirty="0"/>
              <a:t>Como aprenderá </a:t>
            </a:r>
            <a:r>
              <a:rPr lang="es-ES" dirty="0" smtClean="0"/>
              <a:t>más adelante, </a:t>
            </a:r>
            <a:r>
              <a:rPr lang="es-ES" dirty="0"/>
              <a:t>hay muchas cosas que puede hacer para presentar el contenido de manera diferente según el tamaño de la pantalla del dispositivo.</a:t>
            </a:r>
            <a:endParaRPr lang="es-ES_tradnl" dirty="0"/>
          </a:p>
        </p:txBody>
      </p:sp>
    </p:spTree>
    <p:extLst>
      <p:ext uri="{BB962C8B-B14F-4D97-AF65-F5344CB8AC3E}">
        <p14:creationId xmlns:p14="http://schemas.microsoft.com/office/powerpoint/2010/main" val="34245133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16200000" scaled="1"/>
            <a:tileRect/>
          </a:gradFill>
        </p:spPr>
        <p:txBody>
          <a:bodyPr>
            <a:normAutofit/>
          </a:bodyPr>
          <a:lstStyle/>
          <a:p>
            <a:r>
              <a:rPr lang="es-ES" dirty="0"/>
              <a:t>Gobierno de </a:t>
            </a:r>
            <a:r>
              <a:rPr lang="es-ES" dirty="0" smtClean="0"/>
              <a:t>contenido …</a:t>
            </a:r>
            <a:endParaRPr lang="es-ES_tradnl" dirty="0"/>
          </a:p>
        </p:txBody>
      </p:sp>
      <p:sp>
        <p:nvSpPr>
          <p:cNvPr id="3" name="2 Marcador de contenido"/>
          <p:cNvSpPr>
            <a:spLocks noGrp="1"/>
          </p:cNvSpPr>
          <p:nvPr>
            <p:ph idx="1"/>
          </p:nvPr>
        </p:nvSpPr>
        <p:spPr>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16200000" scaled="1"/>
            <a:tileRect/>
          </a:gradFill>
        </p:spPr>
        <p:txBody>
          <a:bodyPr>
            <a:normAutofit/>
          </a:bodyPr>
          <a:lstStyle/>
          <a:p>
            <a:r>
              <a:rPr lang="es-ES" dirty="0" smtClean="0"/>
              <a:t>Si </a:t>
            </a:r>
            <a:r>
              <a:rPr lang="es-ES" dirty="0"/>
              <a:t>su sitio web tiene contenido, y todos lo tienen, debe tener un plan para la gobernanza del contenido. </a:t>
            </a:r>
            <a:endParaRPr lang="es-ES" dirty="0" smtClean="0"/>
          </a:p>
          <a:p>
            <a:r>
              <a:rPr lang="es-ES" dirty="0" smtClean="0"/>
              <a:t>Esto </a:t>
            </a:r>
            <a:r>
              <a:rPr lang="es-ES" dirty="0"/>
              <a:t>simplemente significa cuidar el contenido una vez que está en su sitio web</a:t>
            </a:r>
            <a:r>
              <a:rPr lang="es-ES" dirty="0" smtClean="0"/>
              <a:t>.</a:t>
            </a:r>
            <a:endParaRPr lang="es-ES" dirty="0"/>
          </a:p>
        </p:txBody>
      </p:sp>
    </p:spTree>
    <p:extLst>
      <p:ext uri="{BB962C8B-B14F-4D97-AF65-F5344CB8AC3E}">
        <p14:creationId xmlns:p14="http://schemas.microsoft.com/office/powerpoint/2010/main" val="320456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400"/>
                                        <p:tgtEl>
                                          <p:spTgt spid="2"/>
                                        </p:tgtEl>
                                      </p:cBhvr>
                                    </p:animEffect>
                                  </p:childTnLst>
                                </p:cTn>
                              </p:par>
                              <p:par>
                                <p:cTn id="8" presetID="10" presetClass="entr" presetSubtype="0" fill="hold" grpId="0" nodeType="withEffect">
                                  <p:stCondLst>
                                    <p:cond delay="700"/>
                                  </p:stCondLst>
                                  <p:childTnLst>
                                    <p:set>
                                      <p:cBhvr>
                                        <p:cTn id="9" dur="1" fill="hold">
                                          <p:stCondLst>
                                            <p:cond delay="0"/>
                                          </p:stCondLst>
                                        </p:cTn>
                                        <p:tgtEl>
                                          <p:spTgt spid="3">
                                            <p:bg/>
                                          </p:spTgt>
                                        </p:tgtEl>
                                        <p:attrNameLst>
                                          <p:attrName>style.visibility</p:attrName>
                                        </p:attrNameLst>
                                      </p:cBhvr>
                                      <p:to>
                                        <p:strVal val="visible"/>
                                      </p:to>
                                    </p:set>
                                    <p:animEffect transition="in" filter="fade">
                                      <p:cBhvr>
                                        <p:cTn id="10" dur="1700"/>
                                        <p:tgtEl>
                                          <p:spTgt spid="3">
                                            <p:bg/>
                                          </p:spTgt>
                                        </p:tgtEl>
                                      </p:cBhvr>
                                    </p:animEffect>
                                  </p:childTnLst>
                                </p:cTn>
                              </p:par>
                            </p:childTnLst>
                          </p:cTn>
                        </p:par>
                        <p:par>
                          <p:cTn id="11" fill="hold">
                            <p:stCondLst>
                              <p:cond delay="2400"/>
                            </p:stCondLst>
                            <p:childTnLst>
                              <p:par>
                                <p:cTn id="12" presetID="10"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par>
                          <p:cTn id="15" fill="hold">
                            <p:stCondLst>
                              <p:cond delay="2900"/>
                            </p:stCondLst>
                            <p:childTnLst>
                              <p:par>
                                <p:cTn id="16" presetID="10"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3600"/>
                                        <p:tgtEl>
                                          <p:spTgt spid="3">
                                            <p:txEl>
                                              <p:pRg st="1" end="1"/>
                                            </p:txEl>
                                          </p:spTgt>
                                        </p:tgtEl>
                                      </p:cBhvr>
                                    </p:animEffect>
                                  </p:childTnLst>
                                </p:cTn>
                              </p:par>
                              <p:par>
                                <p:cTn id="19" presetID="10" presetClass="emph" presetSubtype="0" fill="hold" nodeType="withEffect">
                                  <p:stCondLst>
                                    <p:cond delay="2200"/>
                                  </p:stCondLst>
                                  <p:childTnLst>
                                    <p:anim calcmode="discrete" valueType="str">
                                      <p:cBhvr override="childStyle">
                                        <p:cTn id="20" dur="2000" fill="hold"/>
                                        <p:tgtEl>
                                          <p:spTgt spid="3">
                                            <p:txEl>
                                              <p:pRg st="1" end="1"/>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16200000" scaled="1"/>
            <a:tileRect/>
          </a:gradFill>
        </p:spPr>
        <p:txBody>
          <a:bodyPr>
            <a:normAutofit/>
          </a:bodyPr>
          <a:lstStyle/>
          <a:p>
            <a:r>
              <a:rPr lang="es-ES" dirty="0"/>
              <a:t>Gobierno de </a:t>
            </a:r>
            <a:r>
              <a:rPr lang="es-ES" dirty="0" smtClean="0"/>
              <a:t>contenido …</a:t>
            </a:r>
            <a:endParaRPr lang="es-ES_tradnl" dirty="0"/>
          </a:p>
        </p:txBody>
      </p:sp>
      <p:sp>
        <p:nvSpPr>
          <p:cNvPr id="3" name="2 Marcador de contenido"/>
          <p:cNvSpPr>
            <a:spLocks noGrp="1"/>
          </p:cNvSpPr>
          <p:nvPr>
            <p:ph idx="1"/>
          </p:nvPr>
        </p:nvSpPr>
        <p:spPr>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16200000" scaled="1"/>
            <a:tileRect/>
          </a:gradFill>
        </p:spPr>
        <p:txBody>
          <a:bodyPr>
            <a:normAutofit fontScale="92500" lnSpcReduction="20000"/>
          </a:bodyPr>
          <a:lstStyle/>
          <a:p>
            <a:r>
              <a:rPr lang="es-ES" dirty="0" smtClean="0"/>
              <a:t>No </a:t>
            </a:r>
            <a:r>
              <a:rPr lang="es-ES" dirty="0"/>
              <a:t>puedes simplemente publicar contenido y olvidarte de él. </a:t>
            </a:r>
            <a:endParaRPr lang="es-ES" dirty="0" smtClean="0"/>
          </a:p>
          <a:p>
            <a:r>
              <a:rPr lang="es-ES" dirty="0" smtClean="0"/>
              <a:t>La </a:t>
            </a:r>
            <a:r>
              <a:rPr lang="es-ES" dirty="0"/>
              <a:t>información se vuelve obsoleta o incorrecta, los enlaces se rompen, etc. </a:t>
            </a:r>
            <a:endParaRPr lang="es-ES" dirty="0" smtClean="0"/>
          </a:p>
          <a:p>
            <a:r>
              <a:rPr lang="es-ES" dirty="0" smtClean="0">
                <a:solidFill>
                  <a:srgbClr val="FFFF00"/>
                </a:solidFill>
              </a:rPr>
              <a:t>Debe </a:t>
            </a:r>
            <a:r>
              <a:rPr lang="es-ES" dirty="0">
                <a:solidFill>
                  <a:srgbClr val="FFFF00"/>
                </a:solidFill>
              </a:rPr>
              <a:t>tener un buen plan para la gobernanza de contenido antes de que el contenido se publique en su sitio, de lo contrario, es probable que nunca lo haga</a:t>
            </a:r>
            <a:r>
              <a:rPr lang="es-ES" dirty="0" smtClean="0"/>
              <a:t>.</a:t>
            </a:r>
            <a:endParaRPr lang="es-ES" dirty="0"/>
          </a:p>
        </p:txBody>
      </p:sp>
    </p:spTree>
    <p:extLst>
      <p:ext uri="{BB962C8B-B14F-4D97-AF65-F5344CB8AC3E}">
        <p14:creationId xmlns:p14="http://schemas.microsoft.com/office/powerpoint/2010/main" val="331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9" presetClass="emph" presetSubtype="0" fill="hold" nodeType="withEffect">
                                  <p:stCondLst>
                                    <p:cond delay="0"/>
                                  </p:stCondLst>
                                  <p:childTnLst>
                                    <p:animClr clrSpc="rgb" dir="cw">
                                      <p:cBhvr override="childStyle">
                                        <p:cTn id="18" dur="2900" fill="hold"/>
                                        <p:tgtEl>
                                          <p:spTgt spid="3">
                                            <p:txEl>
                                              <p:pRg st="2" end="2"/>
                                            </p:txEl>
                                          </p:spTgt>
                                        </p:tgtEl>
                                        <p:attrNameLst>
                                          <p:attrName>style.color</p:attrName>
                                        </p:attrNameLst>
                                      </p:cBhvr>
                                      <p:to>
                                        <a:schemeClr val="accent2"/>
                                      </p:to>
                                    </p:animClr>
                                    <p:animClr clrSpc="rgb" dir="cw">
                                      <p:cBhvr>
                                        <p:cTn id="19" dur="2900" fill="hold"/>
                                        <p:tgtEl>
                                          <p:spTgt spid="3">
                                            <p:txEl>
                                              <p:pRg st="2" end="2"/>
                                            </p:txEl>
                                          </p:spTgt>
                                        </p:tgtEl>
                                        <p:attrNameLst>
                                          <p:attrName>fillcolor</p:attrName>
                                        </p:attrNameLst>
                                      </p:cBhvr>
                                      <p:to>
                                        <a:schemeClr val="accent2"/>
                                      </p:to>
                                    </p:animClr>
                                    <p:set>
                                      <p:cBhvr>
                                        <p:cTn id="20" dur="2900" fill="hold"/>
                                        <p:tgtEl>
                                          <p:spTgt spid="3">
                                            <p:txEl>
                                              <p:pRg st="2" end="2"/>
                                            </p:txEl>
                                          </p:spTgt>
                                        </p:tgtEl>
                                        <p:attrNameLst>
                                          <p:attrName>fill.type</p:attrName>
                                        </p:attrNameLst>
                                      </p:cBhvr>
                                      <p:to>
                                        <p:strVal val="solid"/>
                                      </p:to>
                                    </p:set>
                                    <p:set>
                                      <p:cBhvr>
                                        <p:cTn id="21" dur="2900" fill="hold"/>
                                        <p:tgtEl>
                                          <p:spTgt spid="3">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16200000" scaled="1"/>
            <a:tileRect/>
          </a:gradFill>
        </p:spPr>
        <p:txBody>
          <a:bodyPr>
            <a:normAutofit/>
          </a:bodyPr>
          <a:lstStyle/>
          <a:p>
            <a:r>
              <a:rPr lang="es-ES" dirty="0"/>
              <a:t>CREAR CONTENIDO SIN </a:t>
            </a:r>
            <a:r>
              <a:rPr lang="es-ES" dirty="0" smtClean="0"/>
              <a:t>TIEMPO …</a:t>
            </a:r>
            <a:endParaRPr lang="es-ES_tradnl" dirty="0"/>
          </a:p>
        </p:txBody>
      </p:sp>
      <p:sp>
        <p:nvSpPr>
          <p:cNvPr id="3" name="2 Marcador de contenido"/>
          <p:cNvSpPr>
            <a:spLocks noGrp="1"/>
          </p:cNvSpPr>
          <p:nvPr>
            <p:ph idx="1"/>
          </p:nvPr>
        </p:nvSpPr>
        <p:spPr>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16200000" scaled="1"/>
            <a:tileRect/>
          </a:gradFill>
        </p:spPr>
        <p:txBody>
          <a:bodyPr>
            <a:normAutofit fontScale="92500"/>
          </a:bodyPr>
          <a:lstStyle/>
          <a:p>
            <a:r>
              <a:rPr lang="es-ES" dirty="0" smtClean="0"/>
              <a:t>Una </a:t>
            </a:r>
            <a:r>
              <a:rPr lang="es-ES" dirty="0"/>
              <a:t>cosa que puede hacer para que su contenido sea más fácil de mantener es </a:t>
            </a:r>
            <a:r>
              <a:rPr lang="es-ES" dirty="0">
                <a:solidFill>
                  <a:srgbClr val="FFFF00"/>
                </a:solidFill>
              </a:rPr>
              <a:t>hacerlo lo más intemporal posible</a:t>
            </a:r>
            <a:r>
              <a:rPr lang="es-ES" dirty="0"/>
              <a:t>.</a:t>
            </a:r>
          </a:p>
          <a:p>
            <a:r>
              <a:rPr lang="es-ES" dirty="0"/>
              <a:t>No todo puede ser atemporal, pero una buena manera de hacerlo con cada contenido es mirar el contenido e imaginar que lo encuentras en un año. ¿Sigue en pie por sí solo?</a:t>
            </a:r>
            <a:endParaRPr lang="es-ES_tradnl" dirty="0"/>
          </a:p>
        </p:txBody>
      </p:sp>
    </p:spTree>
    <p:extLst>
      <p:ext uri="{BB962C8B-B14F-4D97-AF65-F5344CB8AC3E}">
        <p14:creationId xmlns:p14="http://schemas.microsoft.com/office/powerpoint/2010/main" val="34335527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16200000" scaled="1"/>
            <a:tileRect/>
          </a:gradFill>
        </p:spPr>
        <p:txBody>
          <a:bodyPr>
            <a:normAutofit/>
          </a:bodyPr>
          <a:lstStyle/>
          <a:p>
            <a:r>
              <a:rPr lang="es-ES" dirty="0"/>
              <a:t>CREAR CONTENIDO SIN </a:t>
            </a:r>
            <a:r>
              <a:rPr lang="es-ES" dirty="0" smtClean="0"/>
              <a:t>TIEMPO …</a:t>
            </a:r>
            <a:endParaRPr lang="es-ES_tradnl" dirty="0"/>
          </a:p>
        </p:txBody>
      </p:sp>
      <p:sp>
        <p:nvSpPr>
          <p:cNvPr id="3" name="2 Marcador de contenido"/>
          <p:cNvSpPr>
            <a:spLocks noGrp="1"/>
          </p:cNvSpPr>
          <p:nvPr>
            <p:ph idx="1"/>
          </p:nvPr>
        </p:nvSpPr>
        <p:spPr>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16200000" scaled="1"/>
            <a:tileRect/>
          </a:gradFill>
        </p:spPr>
        <p:txBody>
          <a:bodyPr>
            <a:normAutofit fontScale="92500"/>
          </a:bodyPr>
          <a:lstStyle/>
          <a:p>
            <a:r>
              <a:rPr lang="es-ES" dirty="0"/>
              <a:t>Incluya años en fechas siempre que sea posible. </a:t>
            </a:r>
            <a:endParaRPr lang="es-ES" dirty="0" smtClean="0"/>
          </a:p>
          <a:p>
            <a:r>
              <a:rPr lang="es-ES" dirty="0" smtClean="0"/>
              <a:t>¿</a:t>
            </a:r>
            <a:r>
              <a:rPr lang="es-ES" dirty="0"/>
              <a:t>Alguna vez ha oído hablar de un gran evento anual al que quería asistir, visitó el sitio web para ver que se describía prominentemente como el "15 de octubre" y no tenía idea de si ese contenido describía el evento de este año que se avecina, o el año pasado? </a:t>
            </a:r>
            <a:r>
              <a:rPr lang="es-ES" dirty="0" smtClean="0">
                <a:solidFill>
                  <a:srgbClr val="FFFF00"/>
                </a:solidFill>
              </a:rPr>
              <a:t>¿ya </a:t>
            </a:r>
            <a:r>
              <a:rPr lang="es-ES" dirty="0">
                <a:solidFill>
                  <a:srgbClr val="FFFF00"/>
                </a:solidFill>
              </a:rPr>
              <a:t>ha sucedido</a:t>
            </a:r>
            <a:r>
              <a:rPr lang="es-ES" dirty="0" smtClean="0">
                <a:solidFill>
                  <a:srgbClr val="FFFF00"/>
                </a:solidFill>
              </a:rPr>
              <a:t>?</a:t>
            </a:r>
            <a:endParaRPr lang="es-ES" dirty="0">
              <a:solidFill>
                <a:srgbClr val="FFFF00"/>
              </a:solidFill>
            </a:endParaRPr>
          </a:p>
        </p:txBody>
      </p:sp>
    </p:spTree>
    <p:extLst>
      <p:ext uri="{BB962C8B-B14F-4D97-AF65-F5344CB8AC3E}">
        <p14:creationId xmlns:p14="http://schemas.microsoft.com/office/powerpoint/2010/main" val="34683585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16200000" scaled="1"/>
            <a:tileRect/>
          </a:gradFill>
        </p:spPr>
        <p:txBody>
          <a:bodyPr>
            <a:normAutofit/>
          </a:bodyPr>
          <a:lstStyle/>
          <a:p>
            <a:r>
              <a:rPr lang="es-ES" dirty="0"/>
              <a:t>CREAR CONTENIDO SIN </a:t>
            </a:r>
            <a:r>
              <a:rPr lang="es-ES" dirty="0" smtClean="0"/>
              <a:t>TIEMPO</a:t>
            </a:r>
            <a:endParaRPr lang="es-ES_tradnl" dirty="0"/>
          </a:p>
        </p:txBody>
      </p:sp>
      <p:sp>
        <p:nvSpPr>
          <p:cNvPr id="3" name="2 Marcador de contenido"/>
          <p:cNvSpPr>
            <a:spLocks noGrp="1"/>
          </p:cNvSpPr>
          <p:nvPr>
            <p:ph idx="1"/>
          </p:nvPr>
        </p:nvSpPr>
        <p:spPr>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16200000" scaled="1"/>
            <a:tileRect/>
          </a:gradFill>
        </p:spPr>
        <p:txBody>
          <a:bodyPr>
            <a:normAutofit/>
          </a:bodyPr>
          <a:lstStyle/>
          <a:p>
            <a:r>
              <a:rPr lang="es-ES" dirty="0" smtClean="0"/>
              <a:t>Si </a:t>
            </a:r>
            <a:r>
              <a:rPr lang="es-ES" dirty="0"/>
              <a:t>sabe que la información solo es válida durante un cierto período de tiempo, tome nota de eso en el contenido. </a:t>
            </a:r>
            <a:endParaRPr lang="es-ES" dirty="0" smtClean="0"/>
          </a:p>
          <a:p>
            <a:r>
              <a:rPr lang="es-ES" dirty="0" smtClean="0"/>
              <a:t>Si </a:t>
            </a:r>
            <a:r>
              <a:rPr lang="es-ES" dirty="0"/>
              <a:t>olvida regresar y cambiarlo o quitarlo, al menos alguien que lo encuentre sabrá que ya no es válido.</a:t>
            </a:r>
            <a:endParaRPr lang="es-ES_tradnl" dirty="0"/>
          </a:p>
        </p:txBody>
      </p:sp>
    </p:spTree>
    <p:extLst>
      <p:ext uri="{BB962C8B-B14F-4D97-AF65-F5344CB8AC3E}">
        <p14:creationId xmlns:p14="http://schemas.microsoft.com/office/powerpoint/2010/main" val="11309057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rgbClr val="FFFF99"/>
          </a:solidFill>
        </p:spPr>
        <p:txBody>
          <a:bodyPr>
            <a:normAutofit/>
          </a:bodyPr>
          <a:lstStyle/>
          <a:p>
            <a:r>
              <a:rPr lang="es-ES" dirty="0"/>
              <a:t>Contenido </a:t>
            </a:r>
            <a:r>
              <a:rPr lang="es-ES" dirty="0" smtClean="0"/>
              <a:t>adaptable …</a:t>
            </a:r>
            <a:endParaRPr lang="es-ES_tradnl" dirty="0"/>
          </a:p>
        </p:txBody>
      </p:sp>
      <p:sp>
        <p:nvSpPr>
          <p:cNvPr id="3" name="2 Marcador de contenido"/>
          <p:cNvSpPr>
            <a:spLocks noGrp="1"/>
          </p:cNvSpPr>
          <p:nvPr>
            <p:ph idx="1"/>
          </p:nvPr>
        </p:nvSpPr>
        <p:spPr>
          <a:solidFill>
            <a:srgbClr val="FFFF99"/>
          </a:solidFill>
        </p:spPr>
        <p:txBody>
          <a:bodyPr>
            <a:normAutofit lnSpcReduction="10000"/>
          </a:bodyPr>
          <a:lstStyle/>
          <a:p>
            <a:r>
              <a:rPr lang="es-ES" dirty="0" smtClean="0"/>
              <a:t>No </a:t>
            </a:r>
            <a:r>
              <a:rPr lang="es-ES" dirty="0"/>
              <a:t>solo se verá su contenido en diferentes anchos de pantalla como parte de un sitio web receptivo, sino que también se podrá ver en diferentes contextos por completo.</a:t>
            </a:r>
          </a:p>
          <a:p>
            <a:r>
              <a:rPr lang="es-ES" dirty="0"/>
              <a:t>Por ejemplo, la Figura </a:t>
            </a:r>
            <a:r>
              <a:rPr lang="es-ES" dirty="0" smtClean="0"/>
              <a:t>siguiente muestra </a:t>
            </a:r>
            <a:r>
              <a:rPr lang="es-ES" dirty="0"/>
              <a:t>un artículo de Rachel </a:t>
            </a:r>
            <a:r>
              <a:rPr lang="es-ES" dirty="0" err="1"/>
              <a:t>Nabors</a:t>
            </a:r>
            <a:r>
              <a:rPr lang="es-ES" dirty="0"/>
              <a:t> tal como se muestra en el sitio web A </a:t>
            </a:r>
            <a:r>
              <a:rPr lang="es-ES" dirty="0" err="1"/>
              <a:t>List</a:t>
            </a:r>
            <a:r>
              <a:rPr lang="es-ES" dirty="0"/>
              <a:t> </a:t>
            </a:r>
            <a:r>
              <a:rPr lang="es-ES" dirty="0" err="1"/>
              <a:t>Apart</a:t>
            </a:r>
            <a:r>
              <a:rPr lang="es-ES" dirty="0"/>
              <a:t>.</a:t>
            </a:r>
            <a:endParaRPr lang="es-ES_tradnl" dirty="0"/>
          </a:p>
        </p:txBody>
      </p:sp>
    </p:spTree>
    <p:extLst>
      <p:ext uri="{BB962C8B-B14F-4D97-AF65-F5344CB8AC3E}">
        <p14:creationId xmlns:p14="http://schemas.microsoft.com/office/powerpoint/2010/main" val="14877001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LENGUAJE </a:t>
            </a:r>
            <a:r>
              <a:rPr lang="es-ES" dirty="0" smtClean="0"/>
              <a:t>SIMPLE …</a:t>
            </a:r>
            <a:endParaRPr lang="es-ES_tradnl" dirty="0"/>
          </a:p>
        </p:txBody>
      </p:sp>
      <p:sp>
        <p:nvSpPr>
          <p:cNvPr id="3" name="2 Marcador de contenido"/>
          <p:cNvSpPr>
            <a:spLocks noGrp="1"/>
          </p:cNvSpPr>
          <p:nvPr>
            <p:ph idx="1"/>
          </p:nvPr>
        </p:nvSpPr>
        <p:spPr/>
        <p:txBody>
          <a:bodyPr>
            <a:normAutofit fontScale="70000" lnSpcReduction="20000"/>
          </a:bodyPr>
          <a:lstStyle/>
          <a:p>
            <a:r>
              <a:rPr lang="es-ES" dirty="0" smtClean="0"/>
              <a:t>Las </a:t>
            </a:r>
            <a:r>
              <a:rPr lang="es-ES" dirty="0"/>
              <a:t>palabras que usa en su contenido son importantes, ya que proporcionan el tono.</a:t>
            </a:r>
          </a:p>
          <a:p>
            <a:r>
              <a:rPr lang="es-ES" dirty="0"/>
              <a:t>Pero también determinan si el usuario puede o no entender </a:t>
            </a:r>
            <a:r>
              <a:rPr lang="es-ES" dirty="0" smtClean="0"/>
              <a:t>su contenido</a:t>
            </a:r>
            <a:r>
              <a:rPr lang="es-ES" dirty="0"/>
              <a:t>.</a:t>
            </a:r>
          </a:p>
          <a:p>
            <a:r>
              <a:rPr lang="es-ES" dirty="0"/>
              <a:t>El nivel promedio de lectura de los adultos de los EE. UU. </a:t>
            </a:r>
            <a:r>
              <a:rPr lang="es-ES" dirty="0" smtClean="0"/>
              <a:t>generalmente </a:t>
            </a:r>
            <a:r>
              <a:rPr lang="es-ES" dirty="0"/>
              <a:t>se acepta alrededor del octavo o noveno grado, según estudios como la Evaluación Nacional de Alfabetización de Adultos 2003, patrocinado por el Centro Nacional de Estadísticas de Educación (NCES) (</a:t>
            </a:r>
            <a:r>
              <a:rPr lang="es-ES" dirty="0">
                <a:hlinkClick r:id="rId2"/>
              </a:rPr>
              <a:t>http</a:t>
            </a:r>
            <a:r>
              <a:rPr lang="es-ES" dirty="0" smtClean="0">
                <a:hlinkClick r:id="rId2"/>
              </a:rPr>
              <a:t>://nces.ed.gov/NAAL/</a:t>
            </a:r>
            <a:r>
              <a:rPr lang="es-ES" dirty="0" smtClean="0"/>
              <a:t>).</a:t>
            </a:r>
            <a:endParaRPr lang="es-ES" dirty="0"/>
          </a:p>
          <a:p>
            <a:r>
              <a:rPr lang="es-ES" b="1" dirty="0">
                <a:solidFill>
                  <a:srgbClr val="FF0000"/>
                </a:solidFill>
              </a:rPr>
              <a:t>Casi el 50% de los adultos leen por debajo del nivel de sexto grado</a:t>
            </a:r>
            <a:r>
              <a:rPr lang="es-ES" dirty="0" smtClean="0"/>
              <a:t>.</a:t>
            </a:r>
            <a:endParaRPr lang="es-ES" dirty="0"/>
          </a:p>
        </p:txBody>
      </p:sp>
    </p:spTree>
    <p:extLst>
      <p:ext uri="{BB962C8B-B14F-4D97-AF65-F5344CB8AC3E}">
        <p14:creationId xmlns:p14="http://schemas.microsoft.com/office/powerpoint/2010/main" val="15142011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130" y="123478"/>
            <a:ext cx="7811152" cy="48245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773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7700"/>
                                        <p:tgtEl>
                                          <p:spTgt spid="1026"/>
                                        </p:tgtEl>
                                      </p:cBhvr>
                                    </p:animEffect>
                                    <p:anim calcmode="lin" valueType="num">
                                      <p:cBhvr>
                                        <p:cTn id="8" dur="7700" fill="hold"/>
                                        <p:tgtEl>
                                          <p:spTgt spid="1026"/>
                                        </p:tgtEl>
                                        <p:attrNameLst>
                                          <p:attrName>ppt_x</p:attrName>
                                        </p:attrNameLst>
                                      </p:cBhvr>
                                      <p:tavLst>
                                        <p:tav tm="0">
                                          <p:val>
                                            <p:strVal val="#ppt_x"/>
                                          </p:val>
                                        </p:tav>
                                        <p:tav tm="100000">
                                          <p:val>
                                            <p:strVal val="#ppt_x"/>
                                          </p:val>
                                        </p:tav>
                                      </p:tavLst>
                                    </p:anim>
                                    <p:anim calcmode="lin" valueType="num">
                                      <p:cBhvr>
                                        <p:cTn id="9" dur="7700" fill="hold"/>
                                        <p:tgtEl>
                                          <p:spTgt spid="1026"/>
                                        </p:tgtEl>
                                        <p:attrNameLst>
                                          <p:attrName>ppt_y</p:attrName>
                                        </p:attrNameLst>
                                      </p:cBhvr>
                                      <p:tavLst>
                                        <p:tav tm="0">
                                          <p:val>
                                            <p:strVal val="#ppt_y+.1"/>
                                          </p:val>
                                        </p:tav>
                                        <p:tav tm="100000">
                                          <p:val>
                                            <p:strVal val="#ppt_y"/>
                                          </p:val>
                                        </p:tav>
                                      </p:tavLst>
                                    </p:anim>
                                  </p:childTnLst>
                                </p:cTn>
                              </p:par>
                              <p:par>
                                <p:cTn id="10" presetID="8" presetClass="emph" presetSubtype="0" fill="hold" nodeType="withEffect">
                                  <p:stCondLst>
                                    <p:cond delay="2000"/>
                                  </p:stCondLst>
                                  <p:childTnLst>
                                    <p:animRot by="21600000">
                                      <p:cBhvr>
                                        <p:cTn id="11" dur="5800" fill="hold"/>
                                        <p:tgtEl>
                                          <p:spTgt spid="10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rgbClr val="FFFF99"/>
          </a:solidFill>
        </p:spPr>
        <p:txBody>
          <a:bodyPr>
            <a:normAutofit/>
          </a:bodyPr>
          <a:lstStyle/>
          <a:p>
            <a:r>
              <a:rPr lang="es-ES" dirty="0"/>
              <a:t>Contenido </a:t>
            </a:r>
            <a:r>
              <a:rPr lang="es-ES" dirty="0" smtClean="0"/>
              <a:t>adaptable …</a:t>
            </a:r>
            <a:endParaRPr lang="es-ES_tradnl" dirty="0"/>
          </a:p>
        </p:txBody>
      </p:sp>
      <p:sp>
        <p:nvSpPr>
          <p:cNvPr id="3" name="2 Marcador de contenido"/>
          <p:cNvSpPr>
            <a:spLocks noGrp="1"/>
          </p:cNvSpPr>
          <p:nvPr>
            <p:ph idx="1"/>
          </p:nvPr>
        </p:nvSpPr>
        <p:spPr>
          <a:solidFill>
            <a:srgbClr val="FFFF99"/>
          </a:solidFill>
        </p:spPr>
        <p:txBody>
          <a:bodyPr>
            <a:normAutofit/>
          </a:bodyPr>
          <a:lstStyle/>
          <a:p>
            <a:r>
              <a:rPr lang="es-ES" dirty="0"/>
              <a:t>Pero algunas personas leen publicaciones y artículos en un lector RSS, que se basa solo en el HTML y elimina cualquiera de los diseños del sitio, como puede ver en la </a:t>
            </a:r>
            <a:r>
              <a:rPr lang="es-ES" dirty="0" smtClean="0"/>
              <a:t>Figura.</a:t>
            </a:r>
            <a:endParaRPr lang="es-ES_tradnl"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903421"/>
            <a:ext cx="8208912" cy="4207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10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circle(in)">
                                      <p:cBhvr>
                                        <p:cTn id="7" dur="4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rgbClr val="FFFF99"/>
          </a:solidFill>
        </p:spPr>
        <p:txBody>
          <a:bodyPr>
            <a:normAutofit/>
          </a:bodyPr>
          <a:lstStyle/>
          <a:p>
            <a:r>
              <a:rPr lang="es-ES" dirty="0"/>
              <a:t>Contenido </a:t>
            </a:r>
            <a:r>
              <a:rPr lang="es-ES" dirty="0" smtClean="0"/>
              <a:t>adaptable …</a:t>
            </a:r>
            <a:endParaRPr lang="es-ES_tradnl" dirty="0"/>
          </a:p>
        </p:txBody>
      </p:sp>
      <p:sp>
        <p:nvSpPr>
          <p:cNvPr id="3" name="2 Marcador de contenido"/>
          <p:cNvSpPr>
            <a:spLocks noGrp="1"/>
          </p:cNvSpPr>
          <p:nvPr>
            <p:ph idx="1"/>
          </p:nvPr>
        </p:nvSpPr>
        <p:spPr>
          <a:solidFill>
            <a:srgbClr val="FFFF99"/>
          </a:solidFill>
        </p:spPr>
        <p:txBody>
          <a:bodyPr>
            <a:normAutofit fontScale="85000" lnSpcReduction="10000"/>
          </a:bodyPr>
          <a:lstStyle/>
          <a:p>
            <a:r>
              <a:rPr lang="es-ES" dirty="0"/>
              <a:t>También es común usar servicios como </a:t>
            </a:r>
            <a:r>
              <a:rPr lang="es-ES" dirty="0" err="1"/>
              <a:t>Instapaper</a:t>
            </a:r>
            <a:r>
              <a:rPr lang="es-ES" dirty="0"/>
              <a:t> (</a:t>
            </a:r>
            <a:r>
              <a:rPr lang="es-ES" dirty="0">
                <a:hlinkClick r:id="rId2"/>
              </a:rPr>
              <a:t>http://www.instapaper.com</a:t>
            </a:r>
            <a:r>
              <a:rPr lang="es-ES" dirty="0" smtClean="0">
                <a:hlinkClick r:id="rId2"/>
              </a:rPr>
              <a:t>/</a:t>
            </a:r>
            <a:r>
              <a:rPr lang="es-ES" dirty="0" smtClean="0"/>
              <a:t>) </a:t>
            </a:r>
            <a:r>
              <a:rPr lang="es-ES" dirty="0"/>
              <a:t>para ver el contenido principal de las páginas web sin toda la pelusa adicional, como anuncios y navegación, o para guardar artículos para verlos más tarde.</a:t>
            </a:r>
          </a:p>
          <a:p>
            <a:r>
              <a:rPr lang="es-ES" dirty="0"/>
              <a:t>Puede ver cómo se ve esto en una computadora de </a:t>
            </a:r>
            <a:r>
              <a:rPr lang="es-ES" dirty="0" smtClean="0"/>
              <a:t>escritorio, </a:t>
            </a:r>
            <a:r>
              <a:rPr lang="es-ES" dirty="0"/>
              <a:t>o en un dispositivo móvil en </a:t>
            </a:r>
            <a:r>
              <a:rPr lang="es-ES" dirty="0" smtClean="0"/>
              <a:t>las Figuras siguientes.</a:t>
            </a:r>
            <a:endParaRPr lang="es-ES_tradnl"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4" y="987574"/>
            <a:ext cx="8466875"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467544" y="1028078"/>
            <a:ext cx="8394865" cy="3487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1028078"/>
            <a:ext cx="2227312" cy="3410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860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randombar(horizontal)">
                                      <p:cBhvr>
                                        <p:cTn id="7" dur="18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hidden"/>
                                      </p:to>
                                    </p:set>
                                  </p:childTnLst>
                                </p:cTn>
                              </p:par>
                              <p:par>
                                <p:cTn id="12" presetID="1"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childTnLst>
                                </p:cTn>
                              </p:par>
                              <p:par>
                                <p:cTn id="14" presetID="6" presetClass="entr" presetSubtype="16" fill="hold" nodeType="withEffect">
                                  <p:stCondLst>
                                    <p:cond delay="0"/>
                                  </p:stCondLst>
                                  <p:childTnLst>
                                    <p:set>
                                      <p:cBhvr>
                                        <p:cTn id="15" dur="1" fill="hold">
                                          <p:stCondLst>
                                            <p:cond delay="0"/>
                                          </p:stCondLst>
                                        </p:cTn>
                                        <p:tgtEl>
                                          <p:spTgt spid="3075"/>
                                        </p:tgtEl>
                                        <p:attrNameLst>
                                          <p:attrName>style.visibility</p:attrName>
                                        </p:attrNameLst>
                                      </p:cBhvr>
                                      <p:to>
                                        <p:strVal val="visible"/>
                                      </p:to>
                                    </p:set>
                                    <p:animEffect transition="in" filter="circle(in)">
                                      <p:cBhvr>
                                        <p:cTn id="16" dur="20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rgbClr val="FFFF99"/>
          </a:solidFill>
        </p:spPr>
        <p:txBody>
          <a:bodyPr>
            <a:normAutofit/>
          </a:bodyPr>
          <a:lstStyle/>
          <a:p>
            <a:r>
              <a:rPr lang="es-ES" dirty="0"/>
              <a:t>Contenido </a:t>
            </a:r>
            <a:r>
              <a:rPr lang="es-ES" dirty="0" smtClean="0"/>
              <a:t>adaptable …</a:t>
            </a:r>
            <a:endParaRPr lang="es-ES_tradnl" dirty="0"/>
          </a:p>
        </p:txBody>
      </p:sp>
      <p:sp>
        <p:nvSpPr>
          <p:cNvPr id="3" name="2 Marcador de contenido"/>
          <p:cNvSpPr>
            <a:spLocks noGrp="1"/>
          </p:cNvSpPr>
          <p:nvPr>
            <p:ph idx="1"/>
          </p:nvPr>
        </p:nvSpPr>
        <p:spPr>
          <a:solidFill>
            <a:srgbClr val="FFFF99"/>
          </a:solidFill>
        </p:spPr>
        <p:txBody>
          <a:bodyPr>
            <a:normAutofit fontScale="85000" lnSpcReduction="10000"/>
          </a:bodyPr>
          <a:lstStyle/>
          <a:p>
            <a:r>
              <a:rPr lang="es-ES" dirty="0"/>
              <a:t>Ya no podemos pensar en nuestro contenido solo en términos de cómo se presenta en nuestros sitios web. </a:t>
            </a:r>
            <a:endParaRPr lang="es-ES" dirty="0" smtClean="0"/>
          </a:p>
          <a:p>
            <a:r>
              <a:rPr lang="es-ES" dirty="0" smtClean="0"/>
              <a:t>En </a:t>
            </a:r>
            <a:r>
              <a:rPr lang="es-ES" dirty="0"/>
              <a:t>cambio, </a:t>
            </a:r>
            <a:r>
              <a:rPr lang="es-ES" dirty="0">
                <a:solidFill>
                  <a:srgbClr val="FF0000"/>
                </a:solidFill>
              </a:rPr>
              <a:t>debemos pensarlo como una serie de fragmentos, como el título, el nombre del autor y el contenido del cuerpo</a:t>
            </a:r>
            <a:r>
              <a:rPr lang="es-ES" dirty="0"/>
              <a:t>. </a:t>
            </a:r>
            <a:endParaRPr lang="es-ES" dirty="0" smtClean="0"/>
          </a:p>
          <a:p>
            <a:r>
              <a:rPr lang="es-ES" dirty="0" smtClean="0"/>
              <a:t>Estos </a:t>
            </a:r>
            <a:r>
              <a:rPr lang="es-ES" dirty="0"/>
              <a:t>diferentes fragmentos se denominan metadatos, que esencialmente significa "datos sobre datos</a:t>
            </a:r>
            <a:r>
              <a:rPr lang="es-ES" dirty="0" smtClean="0"/>
              <a:t>".</a:t>
            </a:r>
            <a:endParaRPr lang="es-ES" dirty="0"/>
          </a:p>
        </p:txBody>
      </p:sp>
    </p:spTree>
    <p:extLst>
      <p:ext uri="{BB962C8B-B14F-4D97-AF65-F5344CB8AC3E}">
        <p14:creationId xmlns:p14="http://schemas.microsoft.com/office/powerpoint/2010/main" val="4710031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rgbClr val="FFFF99"/>
          </a:solidFill>
        </p:spPr>
        <p:txBody>
          <a:bodyPr>
            <a:normAutofit/>
          </a:bodyPr>
          <a:lstStyle/>
          <a:p>
            <a:r>
              <a:rPr lang="es-ES" dirty="0"/>
              <a:t>Contenido </a:t>
            </a:r>
            <a:r>
              <a:rPr lang="es-ES" dirty="0" smtClean="0"/>
              <a:t>adaptable …</a:t>
            </a:r>
            <a:endParaRPr lang="es-ES_tradnl" dirty="0"/>
          </a:p>
        </p:txBody>
      </p:sp>
      <p:sp>
        <p:nvSpPr>
          <p:cNvPr id="3" name="2 Marcador de contenido"/>
          <p:cNvSpPr>
            <a:spLocks noGrp="1"/>
          </p:cNvSpPr>
          <p:nvPr>
            <p:ph idx="1"/>
          </p:nvPr>
        </p:nvSpPr>
        <p:spPr>
          <a:solidFill>
            <a:srgbClr val="FFFF99"/>
          </a:solidFill>
        </p:spPr>
        <p:txBody>
          <a:bodyPr>
            <a:normAutofit/>
          </a:bodyPr>
          <a:lstStyle/>
          <a:p>
            <a:r>
              <a:rPr lang="es-ES" dirty="0" smtClean="0"/>
              <a:t>Si </a:t>
            </a:r>
            <a:r>
              <a:rPr lang="es-ES" dirty="0"/>
              <a:t>usa un CMS, es posible que haya estado haciendo esto todo el tiempo. </a:t>
            </a:r>
            <a:endParaRPr lang="es-ES" dirty="0" smtClean="0"/>
          </a:p>
          <a:p>
            <a:r>
              <a:rPr lang="es-ES" dirty="0" smtClean="0"/>
              <a:t>Probablemente </a:t>
            </a:r>
            <a:r>
              <a:rPr lang="es-ES" dirty="0"/>
              <a:t>hay campos separados para el título, la fecha del artículo y el nombre del autor. </a:t>
            </a:r>
            <a:endParaRPr lang="es-ES" dirty="0" smtClean="0"/>
          </a:p>
        </p:txBody>
      </p:sp>
    </p:spTree>
    <p:extLst>
      <p:ext uri="{BB962C8B-B14F-4D97-AF65-F5344CB8AC3E}">
        <p14:creationId xmlns:p14="http://schemas.microsoft.com/office/powerpoint/2010/main" val="32590110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rgbClr val="FFFF99"/>
          </a:solidFill>
        </p:spPr>
        <p:txBody>
          <a:bodyPr>
            <a:normAutofit/>
          </a:bodyPr>
          <a:lstStyle/>
          <a:p>
            <a:r>
              <a:rPr lang="es-ES" dirty="0"/>
              <a:t>Contenido </a:t>
            </a:r>
            <a:r>
              <a:rPr lang="es-ES" dirty="0" smtClean="0"/>
              <a:t>adaptable …</a:t>
            </a:r>
            <a:endParaRPr lang="es-ES_tradnl" dirty="0"/>
          </a:p>
        </p:txBody>
      </p:sp>
      <p:sp>
        <p:nvSpPr>
          <p:cNvPr id="3" name="2 Marcador de contenido"/>
          <p:cNvSpPr>
            <a:spLocks noGrp="1"/>
          </p:cNvSpPr>
          <p:nvPr>
            <p:ph idx="1"/>
          </p:nvPr>
        </p:nvSpPr>
        <p:spPr>
          <a:solidFill>
            <a:srgbClr val="FFFF99"/>
          </a:solidFill>
        </p:spPr>
        <p:txBody>
          <a:bodyPr>
            <a:normAutofit/>
          </a:bodyPr>
          <a:lstStyle/>
          <a:p>
            <a:r>
              <a:rPr lang="es-ES" b="1" dirty="0" smtClean="0">
                <a:effectLst>
                  <a:glow rad="63500">
                    <a:schemeClr val="accent2">
                      <a:satMod val="175000"/>
                      <a:alpha val="40000"/>
                    </a:schemeClr>
                  </a:glow>
                </a:effectLst>
              </a:rPr>
              <a:t>En </a:t>
            </a:r>
            <a:r>
              <a:rPr lang="es-ES" b="1" dirty="0">
                <a:effectLst>
                  <a:glow rad="63500">
                    <a:schemeClr val="accent2">
                      <a:satMod val="175000"/>
                      <a:alpha val="40000"/>
                    </a:schemeClr>
                  </a:glow>
                </a:effectLst>
              </a:rPr>
              <a:t>el diseño receptivo, adaptamos el diseño según la cantidad de espacio disponible en la pantalla</a:t>
            </a:r>
            <a:r>
              <a:rPr lang="es-ES" dirty="0"/>
              <a:t>. </a:t>
            </a:r>
            <a:endParaRPr lang="es-ES" dirty="0" smtClean="0"/>
          </a:p>
          <a:p>
            <a:r>
              <a:rPr lang="es-ES" dirty="0" smtClean="0"/>
              <a:t>En </a:t>
            </a:r>
            <a:r>
              <a:rPr lang="es-ES" dirty="0"/>
              <a:t>una pantalla pequeña, el título, la fecha, el autor y el texto del cuerpo pueden aparecer verticalmente uno tras otro. </a:t>
            </a:r>
            <a:endParaRPr lang="es-ES" dirty="0" smtClean="0"/>
          </a:p>
        </p:txBody>
      </p:sp>
    </p:spTree>
    <p:extLst>
      <p:ext uri="{BB962C8B-B14F-4D97-AF65-F5344CB8AC3E}">
        <p14:creationId xmlns:p14="http://schemas.microsoft.com/office/powerpoint/2010/main" val="3975172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rgbClr val="FFFF99"/>
          </a:solidFill>
        </p:spPr>
        <p:txBody>
          <a:bodyPr>
            <a:normAutofit/>
          </a:bodyPr>
          <a:lstStyle/>
          <a:p>
            <a:r>
              <a:rPr lang="es-ES" dirty="0"/>
              <a:t>Contenido </a:t>
            </a:r>
            <a:r>
              <a:rPr lang="es-ES" dirty="0" smtClean="0"/>
              <a:t>adaptable …</a:t>
            </a:r>
            <a:endParaRPr lang="es-ES_tradnl" dirty="0"/>
          </a:p>
        </p:txBody>
      </p:sp>
      <p:sp>
        <p:nvSpPr>
          <p:cNvPr id="3" name="2 Marcador de contenido"/>
          <p:cNvSpPr>
            <a:spLocks noGrp="1"/>
          </p:cNvSpPr>
          <p:nvPr>
            <p:ph idx="1"/>
          </p:nvPr>
        </p:nvSpPr>
        <p:spPr>
          <a:solidFill>
            <a:srgbClr val="FFFF99"/>
          </a:solidFill>
        </p:spPr>
        <p:txBody>
          <a:bodyPr>
            <a:normAutofit/>
          </a:bodyPr>
          <a:lstStyle/>
          <a:p>
            <a:r>
              <a:rPr lang="es-ES" dirty="0" smtClean="0"/>
              <a:t>En </a:t>
            </a:r>
            <a:r>
              <a:rPr lang="es-ES" dirty="0"/>
              <a:t>una pantalla más amplia, tal vez la fecha y el autor están en un cuadro al lado. </a:t>
            </a:r>
            <a:endParaRPr lang="es-ES" dirty="0" smtClean="0"/>
          </a:p>
          <a:p>
            <a:r>
              <a:rPr lang="es-ES" dirty="0" smtClean="0"/>
              <a:t>Estos </a:t>
            </a:r>
            <a:r>
              <a:rPr lang="es-ES" dirty="0"/>
              <a:t>cambios de diseño solo son posibles si las piezas se separan en trozos individuales</a:t>
            </a:r>
            <a:r>
              <a:rPr lang="es-ES" dirty="0" smtClean="0"/>
              <a:t>.</a:t>
            </a:r>
            <a:endParaRPr lang="es-ES" dirty="0"/>
          </a:p>
        </p:txBody>
      </p:sp>
    </p:spTree>
    <p:extLst>
      <p:ext uri="{BB962C8B-B14F-4D97-AF65-F5344CB8AC3E}">
        <p14:creationId xmlns:p14="http://schemas.microsoft.com/office/powerpoint/2010/main" val="32937769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rgbClr val="FFFF99"/>
          </a:solidFill>
        </p:spPr>
        <p:txBody>
          <a:bodyPr>
            <a:normAutofit/>
          </a:bodyPr>
          <a:lstStyle/>
          <a:p>
            <a:r>
              <a:rPr lang="es-ES" dirty="0"/>
              <a:t>Contenido </a:t>
            </a:r>
            <a:r>
              <a:rPr lang="es-ES" dirty="0" smtClean="0"/>
              <a:t>adaptable …</a:t>
            </a:r>
            <a:endParaRPr lang="es-ES_tradnl" dirty="0"/>
          </a:p>
        </p:txBody>
      </p:sp>
      <p:sp>
        <p:nvSpPr>
          <p:cNvPr id="3" name="2 Marcador de contenido"/>
          <p:cNvSpPr>
            <a:spLocks noGrp="1"/>
          </p:cNvSpPr>
          <p:nvPr>
            <p:ph idx="1"/>
          </p:nvPr>
        </p:nvSpPr>
        <p:spPr>
          <a:solidFill>
            <a:srgbClr val="FFFF99"/>
          </a:solidFill>
        </p:spPr>
        <p:txBody>
          <a:bodyPr>
            <a:normAutofit/>
          </a:bodyPr>
          <a:lstStyle/>
          <a:p>
            <a:r>
              <a:rPr lang="es-ES" dirty="0" smtClean="0"/>
              <a:t>Si </a:t>
            </a:r>
            <a:r>
              <a:rPr lang="es-ES" dirty="0"/>
              <a:t>el artículo se reproduce en otra aplicación, los fragmentos permiten que el contenido se muestre de una manera que tenga sentido.</a:t>
            </a:r>
          </a:p>
          <a:p>
            <a:r>
              <a:rPr lang="es-ES" dirty="0"/>
              <a:t>¿Qué pasa con otros tipos de contenido? </a:t>
            </a:r>
            <a:endParaRPr lang="es-ES" dirty="0" smtClean="0"/>
          </a:p>
        </p:txBody>
      </p:sp>
    </p:spTree>
    <p:extLst>
      <p:ext uri="{BB962C8B-B14F-4D97-AF65-F5344CB8AC3E}">
        <p14:creationId xmlns:p14="http://schemas.microsoft.com/office/powerpoint/2010/main" val="12422267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rgbClr val="FFFF99"/>
          </a:solidFill>
        </p:spPr>
        <p:txBody>
          <a:bodyPr>
            <a:normAutofit/>
          </a:bodyPr>
          <a:lstStyle/>
          <a:p>
            <a:r>
              <a:rPr lang="es-ES" dirty="0"/>
              <a:t>Contenido </a:t>
            </a:r>
            <a:r>
              <a:rPr lang="es-ES" dirty="0" smtClean="0"/>
              <a:t>adaptable …</a:t>
            </a:r>
            <a:endParaRPr lang="es-ES_tradnl" dirty="0"/>
          </a:p>
        </p:txBody>
      </p:sp>
      <p:sp>
        <p:nvSpPr>
          <p:cNvPr id="3" name="2 Marcador de contenido"/>
          <p:cNvSpPr>
            <a:spLocks noGrp="1"/>
          </p:cNvSpPr>
          <p:nvPr>
            <p:ph idx="1"/>
          </p:nvPr>
        </p:nvSpPr>
        <p:spPr>
          <a:solidFill>
            <a:srgbClr val="FFFF99"/>
          </a:solidFill>
        </p:spPr>
        <p:txBody>
          <a:bodyPr>
            <a:normAutofit/>
          </a:bodyPr>
          <a:lstStyle/>
          <a:p>
            <a:r>
              <a:rPr lang="es-ES" dirty="0" smtClean="0"/>
              <a:t>Por </a:t>
            </a:r>
            <a:r>
              <a:rPr lang="es-ES" dirty="0"/>
              <a:t>ejemplo, considere un sitio de comercio electrónico. </a:t>
            </a:r>
            <a:endParaRPr lang="es-ES" dirty="0" smtClean="0"/>
          </a:p>
          <a:p>
            <a:r>
              <a:rPr lang="es-ES" dirty="0" smtClean="0"/>
              <a:t>En </a:t>
            </a:r>
            <a:r>
              <a:rPr lang="es-ES" dirty="0"/>
              <a:t>lugar de un campo de descripción que tenga todos los detalles sobre el artículo a la venta, use campos separados para color, tamaño, material, categoría de uso, etc. </a:t>
            </a:r>
            <a:endParaRPr lang="es-ES" dirty="0" smtClean="0"/>
          </a:p>
        </p:txBody>
      </p:sp>
    </p:spTree>
    <p:extLst>
      <p:ext uri="{BB962C8B-B14F-4D97-AF65-F5344CB8AC3E}">
        <p14:creationId xmlns:p14="http://schemas.microsoft.com/office/powerpoint/2010/main" val="38817527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rgbClr val="FFFF99"/>
          </a:solidFill>
        </p:spPr>
        <p:txBody>
          <a:bodyPr>
            <a:normAutofit/>
          </a:bodyPr>
          <a:lstStyle/>
          <a:p>
            <a:r>
              <a:rPr lang="es-ES" dirty="0"/>
              <a:t>Contenido </a:t>
            </a:r>
            <a:r>
              <a:rPr lang="es-ES" dirty="0" smtClean="0"/>
              <a:t>adaptable …</a:t>
            </a:r>
            <a:endParaRPr lang="es-ES_tradnl" dirty="0"/>
          </a:p>
        </p:txBody>
      </p:sp>
      <p:sp>
        <p:nvSpPr>
          <p:cNvPr id="3" name="2 Marcador de contenido"/>
          <p:cNvSpPr>
            <a:spLocks noGrp="1"/>
          </p:cNvSpPr>
          <p:nvPr>
            <p:ph idx="1"/>
          </p:nvPr>
        </p:nvSpPr>
        <p:spPr>
          <a:solidFill>
            <a:srgbClr val="FFFF99"/>
          </a:solidFill>
        </p:spPr>
        <p:txBody>
          <a:bodyPr>
            <a:normAutofit/>
          </a:bodyPr>
          <a:lstStyle/>
          <a:p>
            <a:r>
              <a:rPr lang="es-ES" dirty="0" smtClean="0"/>
              <a:t>Esto </a:t>
            </a:r>
            <a:r>
              <a:rPr lang="es-ES" dirty="0"/>
              <a:t>no solo le permitirá cambiar fácilmente el diseño de la página en función del ancho de la pantalla, sino que también le permitirá crear búsquedas y navegación más potentes, para brindar a los usuarios un camino más rápido hacia lo que están buscando</a:t>
            </a:r>
            <a:r>
              <a:rPr lang="es-ES" dirty="0" smtClean="0"/>
              <a:t>.</a:t>
            </a:r>
          </a:p>
        </p:txBody>
      </p:sp>
    </p:spTree>
    <p:extLst>
      <p:ext uri="{BB962C8B-B14F-4D97-AF65-F5344CB8AC3E}">
        <p14:creationId xmlns:p14="http://schemas.microsoft.com/office/powerpoint/2010/main" val="17028815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LENGUAJE </a:t>
            </a:r>
            <a:r>
              <a:rPr lang="es-ES" dirty="0" smtClean="0"/>
              <a:t>SIMPLE …</a:t>
            </a:r>
            <a:endParaRPr lang="es-ES_tradnl" dirty="0"/>
          </a:p>
        </p:txBody>
      </p:sp>
      <p:sp>
        <p:nvSpPr>
          <p:cNvPr id="3" name="2 Marcador de contenido"/>
          <p:cNvSpPr>
            <a:spLocks noGrp="1"/>
          </p:cNvSpPr>
          <p:nvPr>
            <p:ph idx="1"/>
          </p:nvPr>
        </p:nvSpPr>
        <p:spPr/>
        <p:txBody>
          <a:bodyPr>
            <a:normAutofit lnSpcReduction="10000"/>
          </a:bodyPr>
          <a:lstStyle/>
          <a:p>
            <a:r>
              <a:rPr lang="es-ES" b="1" i="1" dirty="0" smtClean="0">
                <a:solidFill>
                  <a:srgbClr val="FF0000"/>
                </a:solidFill>
              </a:rPr>
              <a:t>Aquellos </a:t>
            </a:r>
            <a:r>
              <a:rPr lang="es-ES" b="1" i="1" dirty="0">
                <a:solidFill>
                  <a:srgbClr val="FF0000"/>
                </a:solidFill>
              </a:rPr>
              <a:t>de nosotros que estamos escribiendo y editando contenido para la Web tendemos a estar relativamente bien educados, y nuestro nivel de lectura generalmente lo refleja</a:t>
            </a:r>
            <a:r>
              <a:rPr lang="es-ES" dirty="0"/>
              <a:t>.</a:t>
            </a:r>
          </a:p>
          <a:p>
            <a:r>
              <a:rPr lang="es-ES" dirty="0"/>
              <a:t>Pero debemos recordar que nuestra audiencia no somos nosotros</a:t>
            </a:r>
            <a:r>
              <a:rPr lang="es-ES" dirty="0" smtClean="0"/>
              <a:t>.</a:t>
            </a:r>
            <a:endParaRPr lang="es-ES" dirty="0"/>
          </a:p>
        </p:txBody>
      </p:sp>
    </p:spTree>
    <p:extLst>
      <p:ext uri="{BB962C8B-B14F-4D97-AF65-F5344CB8AC3E}">
        <p14:creationId xmlns:p14="http://schemas.microsoft.com/office/powerpoint/2010/main" val="3618065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rgbClr val="FFFF99"/>
          </a:solidFill>
        </p:spPr>
        <p:txBody>
          <a:bodyPr>
            <a:normAutofit/>
          </a:bodyPr>
          <a:lstStyle/>
          <a:p>
            <a:r>
              <a:rPr lang="es-ES" dirty="0"/>
              <a:t>Contenido </a:t>
            </a:r>
            <a:r>
              <a:rPr lang="es-ES" dirty="0" smtClean="0"/>
              <a:t>adaptable</a:t>
            </a:r>
            <a:endParaRPr lang="es-ES_tradnl" dirty="0"/>
          </a:p>
        </p:txBody>
      </p:sp>
      <p:sp>
        <p:nvSpPr>
          <p:cNvPr id="3" name="2 Marcador de contenido"/>
          <p:cNvSpPr>
            <a:spLocks noGrp="1"/>
          </p:cNvSpPr>
          <p:nvPr>
            <p:ph idx="1"/>
          </p:nvPr>
        </p:nvSpPr>
        <p:spPr>
          <a:solidFill>
            <a:srgbClr val="FFFF99"/>
          </a:solidFill>
        </p:spPr>
        <p:txBody>
          <a:bodyPr>
            <a:normAutofit/>
          </a:bodyPr>
          <a:lstStyle/>
          <a:p>
            <a:r>
              <a:rPr lang="es-ES" b="1" dirty="0" smtClean="0">
                <a:solidFill>
                  <a:srgbClr val="FF0000"/>
                </a:solidFill>
                <a:effectLst>
                  <a:glow rad="101600">
                    <a:schemeClr val="accent5">
                      <a:satMod val="175000"/>
                      <a:alpha val="40000"/>
                    </a:schemeClr>
                  </a:glow>
                </a:effectLst>
              </a:rPr>
              <a:t>Al </a:t>
            </a:r>
            <a:r>
              <a:rPr lang="es-ES" b="1" dirty="0">
                <a:solidFill>
                  <a:srgbClr val="FF0000"/>
                </a:solidFill>
                <a:effectLst>
                  <a:glow rad="101600">
                    <a:schemeClr val="accent5">
                      <a:satMod val="175000"/>
                      <a:alpha val="40000"/>
                    </a:schemeClr>
                  </a:glow>
                </a:effectLst>
              </a:rPr>
              <a:t>darle su estructura de contenido y adjuntarle metadatos, le da más poder para adaptarse a diferentes tamaños de pantalla y mostrarse fácilmente fuera de su sitio web</a:t>
            </a:r>
            <a:r>
              <a:rPr lang="es-ES" dirty="0"/>
              <a:t>.</a:t>
            </a:r>
            <a:endParaRPr lang="es-ES_tradnl" dirty="0"/>
          </a:p>
        </p:txBody>
      </p:sp>
    </p:spTree>
    <p:extLst>
      <p:ext uri="{BB962C8B-B14F-4D97-AF65-F5344CB8AC3E}">
        <p14:creationId xmlns:p14="http://schemas.microsoft.com/office/powerpoint/2010/main" val="9237365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1187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LENGUAJE </a:t>
            </a:r>
            <a:r>
              <a:rPr lang="es-ES" dirty="0" smtClean="0"/>
              <a:t>SIMPLE …</a:t>
            </a:r>
            <a:endParaRPr lang="es-ES_tradnl" dirty="0"/>
          </a:p>
        </p:txBody>
      </p:sp>
      <p:sp>
        <p:nvSpPr>
          <p:cNvPr id="3" name="2 Marcador de contenido"/>
          <p:cNvSpPr>
            <a:spLocks noGrp="1"/>
          </p:cNvSpPr>
          <p:nvPr>
            <p:ph idx="1"/>
          </p:nvPr>
        </p:nvSpPr>
        <p:spPr/>
        <p:txBody>
          <a:bodyPr>
            <a:normAutofit fontScale="85000" lnSpcReduction="20000"/>
          </a:bodyPr>
          <a:lstStyle/>
          <a:p>
            <a:r>
              <a:rPr lang="es-ES" dirty="0" smtClean="0"/>
              <a:t>Es </a:t>
            </a:r>
            <a:r>
              <a:rPr lang="es-ES" dirty="0"/>
              <a:t>fácil suponer incorrectamente que los usuarios de sus sitios web deben ser más inteligentes o estar mejor educados que los demás. </a:t>
            </a:r>
            <a:endParaRPr lang="es-ES" dirty="0" smtClean="0"/>
          </a:p>
          <a:p>
            <a:r>
              <a:rPr lang="es-ES" dirty="0" smtClean="0"/>
              <a:t>Después </a:t>
            </a:r>
            <a:r>
              <a:rPr lang="es-ES" dirty="0"/>
              <a:t>de todo, fueron lo suficientemente inteligentes como para elegir sus sitios, ¿verdad? </a:t>
            </a:r>
            <a:endParaRPr lang="es-ES" dirty="0" smtClean="0"/>
          </a:p>
          <a:p>
            <a:r>
              <a:rPr lang="es-ES" i="1" dirty="0" smtClean="0">
                <a:solidFill>
                  <a:srgbClr val="FF0000"/>
                </a:solidFill>
                <a:effectLst>
                  <a:glow rad="76200">
                    <a:schemeClr val="accent5">
                      <a:lumMod val="75000"/>
                      <a:alpha val="47000"/>
                    </a:schemeClr>
                  </a:glow>
                </a:effectLst>
              </a:rPr>
              <a:t>Pero </a:t>
            </a:r>
            <a:r>
              <a:rPr lang="es-ES" i="1" dirty="0">
                <a:solidFill>
                  <a:srgbClr val="FF0000"/>
                </a:solidFill>
                <a:effectLst>
                  <a:glow rad="76200">
                    <a:schemeClr val="accent5">
                      <a:lumMod val="75000"/>
                      <a:alpha val="47000"/>
                    </a:schemeClr>
                  </a:glow>
                </a:effectLst>
              </a:rPr>
              <a:t>al no tener un lenguaje accesible, está perdiendo clientes potenciales o se está perdiendo de dar información a personas que realmente podrían necesitarla</a:t>
            </a:r>
            <a:r>
              <a:rPr lang="es-ES" dirty="0"/>
              <a:t>.</a:t>
            </a:r>
            <a:endParaRPr lang="es-ES_tradnl" dirty="0"/>
          </a:p>
        </p:txBody>
      </p:sp>
    </p:spTree>
    <p:extLst>
      <p:ext uri="{BB962C8B-B14F-4D97-AF65-F5344CB8AC3E}">
        <p14:creationId xmlns:p14="http://schemas.microsoft.com/office/powerpoint/2010/main" val="11533023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LENGUAJE </a:t>
            </a:r>
            <a:r>
              <a:rPr lang="es-ES" dirty="0" smtClean="0"/>
              <a:t>SIMPLE …</a:t>
            </a:r>
            <a:endParaRPr lang="es-ES_tradnl" dirty="0"/>
          </a:p>
        </p:txBody>
      </p:sp>
      <p:sp>
        <p:nvSpPr>
          <p:cNvPr id="3" name="2 Marcador de contenido"/>
          <p:cNvSpPr>
            <a:spLocks noGrp="1"/>
          </p:cNvSpPr>
          <p:nvPr>
            <p:ph idx="1"/>
          </p:nvPr>
        </p:nvSpPr>
        <p:spPr>
          <a:prstGeom prst="flowChartAlternateProcess">
            <a:avLst/>
          </a:prstGeom>
        </p:spPr>
        <p:txBody>
          <a:bodyPr>
            <a:normAutofit fontScale="85000" lnSpcReduction="20000"/>
          </a:bodyPr>
          <a:lstStyle/>
          <a:p>
            <a:r>
              <a:rPr lang="es-ES" dirty="0"/>
              <a:t>En los últimos años, ha surgido un movimiento de lenguaje sencillo, donde los creadores de contenido hacen un esfuerzo para producir contenido que sea fácil de entender, además de organizarse en una estructura lógica que facilita a los usuarios encontrar lo que necesitan.</a:t>
            </a:r>
          </a:p>
          <a:p>
            <a:r>
              <a:rPr lang="es-ES" b="1" dirty="0">
                <a:solidFill>
                  <a:srgbClr val="0070C0"/>
                </a:solidFill>
                <a:effectLst>
                  <a:glow rad="139700">
                    <a:schemeClr val="accent5">
                      <a:satMod val="175000"/>
                      <a:alpha val="40000"/>
                    </a:schemeClr>
                  </a:glow>
                </a:effectLst>
              </a:rPr>
              <a:t>Una ventaja adicional del uso de lenguaje sencillo es que realmente ayuda a todos los usuarios</a:t>
            </a:r>
            <a:r>
              <a:rPr lang="es-ES" dirty="0" smtClean="0"/>
              <a:t>.</a:t>
            </a:r>
            <a:endParaRPr lang="es-ES" dirty="0"/>
          </a:p>
        </p:txBody>
      </p:sp>
    </p:spTree>
    <p:extLst>
      <p:ext uri="{BB962C8B-B14F-4D97-AF65-F5344CB8AC3E}">
        <p14:creationId xmlns:p14="http://schemas.microsoft.com/office/powerpoint/2010/main" val="465790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LENGUAJE </a:t>
            </a:r>
            <a:r>
              <a:rPr lang="es-ES" dirty="0" smtClean="0"/>
              <a:t>SIMPLE …</a:t>
            </a:r>
            <a:endParaRPr lang="es-ES_tradnl" dirty="0"/>
          </a:p>
        </p:txBody>
      </p:sp>
      <p:sp>
        <p:nvSpPr>
          <p:cNvPr id="3" name="2 Marcador de contenido"/>
          <p:cNvSpPr>
            <a:spLocks noGrp="1"/>
          </p:cNvSpPr>
          <p:nvPr>
            <p:ph idx="1"/>
          </p:nvPr>
        </p:nvSpPr>
        <p:spPr/>
        <p:txBody>
          <a:bodyPr>
            <a:normAutofit lnSpcReduction="10000"/>
          </a:bodyPr>
          <a:lstStyle/>
          <a:p>
            <a:r>
              <a:rPr lang="es-ES" dirty="0" smtClean="0">
                <a:solidFill>
                  <a:srgbClr val="00B050"/>
                </a:solidFill>
                <a:effectLst>
                  <a:glow rad="63500">
                    <a:schemeClr val="accent3">
                      <a:satMod val="175000"/>
                      <a:alpha val="40000"/>
                    </a:schemeClr>
                  </a:glow>
                </a:effectLst>
              </a:rPr>
              <a:t>La </a:t>
            </a:r>
            <a:r>
              <a:rPr lang="es-ES" dirty="0">
                <a:solidFill>
                  <a:srgbClr val="00B050"/>
                </a:solidFill>
                <a:effectLst>
                  <a:glow rad="63500">
                    <a:schemeClr val="accent3">
                      <a:satMod val="175000"/>
                      <a:alpha val="40000"/>
                    </a:schemeClr>
                  </a:glow>
                </a:effectLst>
              </a:rPr>
              <a:t>mayoría de las personas quieren obtener su información rápidamente</a:t>
            </a:r>
            <a:r>
              <a:rPr lang="es-ES" dirty="0"/>
              <a:t>: tienen todo el resto de Internet para leer, después de todo. </a:t>
            </a:r>
            <a:endParaRPr lang="es-ES" dirty="0" smtClean="0"/>
          </a:p>
          <a:p>
            <a:r>
              <a:rPr lang="es-ES" dirty="0" smtClean="0"/>
              <a:t>Incluso </a:t>
            </a:r>
            <a:r>
              <a:rPr lang="es-ES" dirty="0"/>
              <a:t>para los usuarios con alto nivel de alfabetización, el lenguaje sencillo los ayudará a consumir y navegar por el contenido más rápidamente</a:t>
            </a:r>
            <a:r>
              <a:rPr lang="es-ES" dirty="0" smtClean="0"/>
              <a:t>.</a:t>
            </a:r>
            <a:endParaRPr lang="es-ES" dirty="0"/>
          </a:p>
        </p:txBody>
      </p:sp>
    </p:spTree>
    <p:extLst>
      <p:ext uri="{BB962C8B-B14F-4D97-AF65-F5344CB8AC3E}">
        <p14:creationId xmlns:p14="http://schemas.microsoft.com/office/powerpoint/2010/main" val="2681851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LENGUAJE </a:t>
            </a:r>
            <a:r>
              <a:rPr lang="es-ES" dirty="0" smtClean="0"/>
              <a:t>SIMPLE …</a:t>
            </a:r>
            <a:endParaRPr lang="es-ES_tradnl" dirty="0"/>
          </a:p>
        </p:txBody>
      </p:sp>
      <p:sp>
        <p:nvSpPr>
          <p:cNvPr id="3" name="2 Marcador de contenido"/>
          <p:cNvSpPr>
            <a:spLocks noGrp="1"/>
          </p:cNvSpPr>
          <p:nvPr>
            <p:ph idx="1"/>
          </p:nvPr>
        </p:nvSpPr>
        <p:spPr/>
        <p:txBody>
          <a:bodyPr>
            <a:normAutofit/>
          </a:bodyPr>
          <a:lstStyle/>
          <a:p>
            <a:r>
              <a:rPr lang="es-ES" dirty="0" smtClean="0"/>
              <a:t>También </a:t>
            </a:r>
            <a:r>
              <a:rPr lang="es-ES" dirty="0"/>
              <a:t>está ayudando a los usuarios que no hablan inglés como primer idioma.</a:t>
            </a:r>
          </a:p>
          <a:p>
            <a:r>
              <a:rPr lang="es-ES" dirty="0"/>
              <a:t>Esto no solo significa inmigrantes. </a:t>
            </a:r>
            <a:endParaRPr lang="es-ES" dirty="0" smtClean="0"/>
          </a:p>
          <a:p>
            <a:r>
              <a:rPr lang="es-ES" dirty="0" smtClean="0"/>
              <a:t>Significa </a:t>
            </a:r>
            <a:r>
              <a:rPr lang="es-ES" dirty="0">
                <a:solidFill>
                  <a:srgbClr val="FFFF00"/>
                </a:solidFill>
                <a:effectLst>
                  <a:glow rad="101600">
                    <a:schemeClr val="tx1">
                      <a:alpha val="60000"/>
                    </a:schemeClr>
                  </a:glow>
                </a:effectLst>
              </a:rPr>
              <a:t>turistas extranjeros </a:t>
            </a:r>
            <a:r>
              <a:rPr lang="es-ES" dirty="0"/>
              <a:t>que desean visitar su </a:t>
            </a:r>
            <a:r>
              <a:rPr lang="es-ES" dirty="0" smtClean="0"/>
              <a:t>picantería y </a:t>
            </a:r>
            <a:r>
              <a:rPr lang="es-ES" dirty="0"/>
              <a:t>residentes de otros países que desean ordenar sus productos. </a:t>
            </a:r>
            <a:endParaRPr lang="es-ES" dirty="0" smtClean="0"/>
          </a:p>
        </p:txBody>
      </p:sp>
    </p:spTree>
    <p:extLst>
      <p:ext uri="{BB962C8B-B14F-4D97-AF65-F5344CB8AC3E}">
        <p14:creationId xmlns:p14="http://schemas.microsoft.com/office/powerpoint/2010/main" val="2646596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LENGUAJE </a:t>
            </a:r>
            <a:r>
              <a:rPr lang="es-ES" dirty="0" smtClean="0"/>
              <a:t>SIMPLE …</a:t>
            </a:r>
            <a:endParaRPr lang="es-ES_tradnl" dirty="0"/>
          </a:p>
        </p:txBody>
      </p:sp>
      <p:sp>
        <p:nvSpPr>
          <p:cNvPr id="3" name="2 Marcador de contenido"/>
          <p:cNvSpPr>
            <a:spLocks noGrp="1"/>
          </p:cNvSpPr>
          <p:nvPr>
            <p:ph idx="1"/>
          </p:nvPr>
        </p:nvSpPr>
        <p:spPr/>
        <p:txBody>
          <a:bodyPr>
            <a:normAutofit fontScale="77500" lnSpcReduction="20000"/>
          </a:bodyPr>
          <a:lstStyle/>
          <a:p>
            <a:r>
              <a:rPr lang="es-ES" dirty="0" smtClean="0"/>
              <a:t>Si </a:t>
            </a:r>
            <a:r>
              <a:rPr lang="es-ES" dirty="0"/>
              <a:t>su sitio web proporciona información, es posible que no solo los residentes de su propio país estén interesados ​​en leer esa información.</a:t>
            </a:r>
          </a:p>
          <a:p>
            <a:r>
              <a:rPr lang="es-ES" b="1" dirty="0">
                <a:solidFill>
                  <a:schemeClr val="bg2">
                    <a:lumMod val="25000"/>
                  </a:schemeClr>
                </a:solidFill>
                <a:effectLst>
                  <a:glow rad="101600">
                    <a:schemeClr val="accent6">
                      <a:satMod val="175000"/>
                      <a:alpha val="40000"/>
                    </a:schemeClr>
                  </a:glow>
                </a:effectLst>
              </a:rPr>
              <a:t>Un buen punto de partida para un lenguaje sencillo es usar palabras más simples, oraciones más cortas y párrafos más cortos cuando sea posible</a:t>
            </a:r>
            <a:r>
              <a:rPr lang="es-ES" dirty="0"/>
              <a:t>. </a:t>
            </a:r>
            <a:endParaRPr lang="es-ES" dirty="0" smtClean="0"/>
          </a:p>
          <a:p>
            <a:r>
              <a:rPr lang="es-ES" dirty="0" smtClean="0"/>
              <a:t>Al </a:t>
            </a:r>
            <a:r>
              <a:rPr lang="es-ES" dirty="0"/>
              <a:t>reducir su contenido como se discutió anteriormente, se asegura de que los usuarios de baja alfabetización no tengan que pasar mucho tiempo extra leyendo lentamente el contenido que no es relevante para ellos.</a:t>
            </a:r>
            <a:endParaRPr lang="es-ES_tradnl" dirty="0"/>
          </a:p>
        </p:txBody>
      </p:sp>
    </p:spTree>
    <p:extLst>
      <p:ext uri="{BB962C8B-B14F-4D97-AF65-F5344CB8AC3E}">
        <p14:creationId xmlns:p14="http://schemas.microsoft.com/office/powerpoint/2010/main" val="87906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LENGUAJE </a:t>
            </a:r>
            <a:r>
              <a:rPr lang="es-ES" dirty="0" smtClean="0"/>
              <a:t>SIMPLE</a:t>
            </a:r>
            <a:endParaRPr lang="es-ES_tradnl" dirty="0"/>
          </a:p>
        </p:txBody>
      </p:sp>
      <p:sp>
        <p:nvSpPr>
          <p:cNvPr id="3" name="2 Marcador de contenido"/>
          <p:cNvSpPr>
            <a:spLocks noGrp="1"/>
          </p:cNvSpPr>
          <p:nvPr>
            <p:ph idx="1"/>
          </p:nvPr>
        </p:nvSpPr>
        <p:spPr/>
        <p:txBody>
          <a:bodyPr>
            <a:normAutofit fontScale="77500" lnSpcReduction="20000"/>
          </a:bodyPr>
          <a:lstStyle/>
          <a:p>
            <a:r>
              <a:rPr lang="es-ES" b="1" u="sng" dirty="0" smtClean="0">
                <a:solidFill>
                  <a:srgbClr val="FF0000"/>
                </a:solidFill>
              </a:rPr>
              <a:t>Recursos adicionales</a:t>
            </a:r>
            <a:r>
              <a:rPr lang="es-ES" dirty="0" smtClean="0"/>
              <a:t>:</a:t>
            </a:r>
          </a:p>
          <a:p>
            <a:pPr lvl="1"/>
            <a:r>
              <a:rPr lang="en-US" dirty="0"/>
              <a:t>The Center for Plain Language’s Plain Language Checklist (</a:t>
            </a:r>
            <a:r>
              <a:rPr lang="en-US" dirty="0">
                <a:hlinkClick r:id="rId2"/>
              </a:rPr>
              <a:t>http</a:t>
            </a:r>
            <a:r>
              <a:rPr lang="en-US" dirty="0" smtClean="0">
                <a:hlinkClick r:id="rId2"/>
              </a:rPr>
              <a:t>://</a:t>
            </a:r>
            <a:r>
              <a:rPr lang="es-ES_tradnl" dirty="0" smtClean="0">
                <a:hlinkClick r:id="rId2"/>
              </a:rPr>
              <a:t>centerforplainlanguage.org/5-steps-to-plain-language/</a:t>
            </a:r>
            <a:r>
              <a:rPr lang="es-ES_tradnl" dirty="0" smtClean="0"/>
              <a:t>)</a:t>
            </a:r>
            <a:endParaRPr lang="es-ES_tradnl" dirty="0"/>
          </a:p>
          <a:p>
            <a:pPr lvl="1"/>
            <a:r>
              <a:rPr lang="en-US" dirty="0" err="1" smtClean="0"/>
              <a:t>Jakob</a:t>
            </a:r>
            <a:r>
              <a:rPr lang="en-US" dirty="0" smtClean="0"/>
              <a:t> </a:t>
            </a:r>
            <a:r>
              <a:rPr lang="en-US" dirty="0"/>
              <a:t>Nielsen, “Lower-Literacy Users: Writing for a Broad </a:t>
            </a:r>
            <a:r>
              <a:rPr lang="en-US" dirty="0" smtClean="0"/>
              <a:t>Consumer Audience</a:t>
            </a:r>
            <a:r>
              <a:rPr lang="en-US" dirty="0"/>
              <a:t>,” Nielsen Norman Group, March 14, 2005 (</a:t>
            </a:r>
            <a:r>
              <a:rPr lang="en-US" dirty="0">
                <a:hlinkClick r:id="rId3"/>
              </a:rPr>
              <a:t>http://</a:t>
            </a:r>
            <a:r>
              <a:rPr lang="en-US" dirty="0" smtClean="0">
                <a:hlinkClick r:id="rId3"/>
              </a:rPr>
              <a:t>www.</a:t>
            </a:r>
            <a:r>
              <a:rPr lang="es-ES_tradnl" dirty="0" smtClean="0">
                <a:hlinkClick r:id="rId3"/>
              </a:rPr>
              <a:t>nngroup.com/</a:t>
            </a:r>
            <a:r>
              <a:rPr lang="es-ES_tradnl" dirty="0" err="1" smtClean="0">
                <a:hlinkClick r:id="rId3"/>
              </a:rPr>
              <a:t>articles</a:t>
            </a:r>
            <a:r>
              <a:rPr lang="es-ES_tradnl" dirty="0" smtClean="0">
                <a:hlinkClick r:id="rId3"/>
              </a:rPr>
              <a:t>/</a:t>
            </a:r>
            <a:r>
              <a:rPr lang="es-ES_tradnl" dirty="0" err="1" smtClean="0">
                <a:hlinkClick r:id="rId3"/>
              </a:rPr>
              <a:t>writing-for-lower-literacy-users</a:t>
            </a:r>
            <a:r>
              <a:rPr lang="es-ES_tradnl" dirty="0" smtClean="0">
                <a:hlinkClick r:id="rId3"/>
              </a:rPr>
              <a:t>/</a:t>
            </a:r>
            <a:r>
              <a:rPr lang="es-ES_tradnl" dirty="0" smtClean="0"/>
              <a:t>)</a:t>
            </a:r>
            <a:endParaRPr lang="es-ES_tradnl" dirty="0"/>
          </a:p>
          <a:p>
            <a:pPr lvl="1"/>
            <a:r>
              <a:rPr lang="en-US" dirty="0" smtClean="0"/>
              <a:t>United </a:t>
            </a:r>
            <a:r>
              <a:rPr lang="en-US" dirty="0"/>
              <a:t>States Federal Plain Language Guidelines (</a:t>
            </a:r>
            <a:r>
              <a:rPr lang="en-US" dirty="0">
                <a:hlinkClick r:id="rId4"/>
              </a:rPr>
              <a:t>http://</a:t>
            </a:r>
            <a:r>
              <a:rPr lang="en-US" dirty="0" smtClean="0">
                <a:hlinkClick r:id="rId4"/>
              </a:rPr>
              <a:t>www.</a:t>
            </a:r>
            <a:r>
              <a:rPr lang="es-ES_tradnl" dirty="0" smtClean="0">
                <a:hlinkClick r:id="rId4"/>
              </a:rPr>
              <a:t>plainlanguage.gov/</a:t>
            </a:r>
            <a:r>
              <a:rPr lang="es-ES_tradnl" dirty="0" err="1" smtClean="0">
                <a:hlinkClick r:id="rId4"/>
              </a:rPr>
              <a:t>howto</a:t>
            </a:r>
            <a:r>
              <a:rPr lang="es-ES_tradnl" dirty="0" smtClean="0">
                <a:hlinkClick r:id="rId4"/>
              </a:rPr>
              <a:t>/</a:t>
            </a:r>
            <a:r>
              <a:rPr lang="es-ES_tradnl" dirty="0" err="1" smtClean="0">
                <a:hlinkClick r:id="rId4"/>
              </a:rPr>
              <a:t>guidelines</a:t>
            </a:r>
            <a:r>
              <a:rPr lang="es-ES_tradnl" dirty="0" smtClean="0">
                <a:hlinkClick r:id="rId4"/>
              </a:rPr>
              <a:t>/</a:t>
            </a:r>
            <a:r>
              <a:rPr lang="es-ES_tradnl" dirty="0" err="1" smtClean="0">
                <a:hlinkClick r:id="rId4"/>
              </a:rPr>
              <a:t>FederalPLGuidelines</a:t>
            </a:r>
            <a:r>
              <a:rPr lang="es-ES_tradnl" dirty="0" smtClean="0">
                <a:hlinkClick r:id="rId4"/>
              </a:rPr>
              <a:t>/</a:t>
            </a:r>
            <a:r>
              <a:rPr lang="es-ES_tradnl" dirty="0" err="1" smtClean="0">
                <a:hlinkClick r:id="rId4"/>
              </a:rPr>
              <a:t>TOC.cfm</a:t>
            </a:r>
            <a:r>
              <a:rPr lang="es-ES_tradnl" dirty="0" smtClean="0"/>
              <a:t>)</a:t>
            </a:r>
            <a:endParaRPr lang="es-ES_tradnl" dirty="0"/>
          </a:p>
        </p:txBody>
      </p:sp>
    </p:spTree>
    <p:extLst>
      <p:ext uri="{BB962C8B-B14F-4D97-AF65-F5344CB8AC3E}">
        <p14:creationId xmlns:p14="http://schemas.microsoft.com/office/powerpoint/2010/main" val="932653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1607</Words>
  <Application>Microsoft Office PowerPoint</Application>
  <PresentationFormat>Presentación en pantalla (16:9)</PresentationFormat>
  <Paragraphs>91</Paragraphs>
  <Slides>31</Slides>
  <Notes>0</Notes>
  <HiddenSlides>0</HiddenSlides>
  <MMClips>0</MMClips>
  <ScaleCrop>false</ScaleCrop>
  <HeadingPairs>
    <vt:vector size="4" baseType="variant">
      <vt:variant>
        <vt:lpstr>Tema</vt:lpstr>
      </vt:variant>
      <vt:variant>
        <vt:i4>1</vt:i4>
      </vt:variant>
      <vt:variant>
        <vt:lpstr>Títulos de diapositiva</vt:lpstr>
      </vt:variant>
      <vt:variant>
        <vt:i4>31</vt:i4>
      </vt:variant>
    </vt:vector>
  </HeadingPairs>
  <TitlesOfParts>
    <vt:vector size="32" baseType="lpstr">
      <vt:lpstr>Tema de Office</vt:lpstr>
      <vt:lpstr>Presentación de PowerPoint</vt:lpstr>
      <vt:lpstr>LENGUAJE SIMPLE …</vt:lpstr>
      <vt:lpstr>LENGUAJE SIMPLE …</vt:lpstr>
      <vt:lpstr>LENGUAJE SIMPLE …</vt:lpstr>
      <vt:lpstr>LENGUAJE SIMPLE …</vt:lpstr>
      <vt:lpstr>LENGUAJE SIMPLE …</vt:lpstr>
      <vt:lpstr>LENGUAJE SIMPLE …</vt:lpstr>
      <vt:lpstr>LENGUAJE SIMPLE …</vt:lpstr>
      <vt:lpstr>LENGUAJE SIMPLE</vt:lpstr>
      <vt:lpstr>Paridad de contenido …</vt:lpstr>
      <vt:lpstr>Paridad de contenido …</vt:lpstr>
      <vt:lpstr>Paridad de contenido …</vt:lpstr>
      <vt:lpstr>Paridad de contenido</vt:lpstr>
      <vt:lpstr>Gobierno de contenido …</vt:lpstr>
      <vt:lpstr>Gobierno de contenido …</vt:lpstr>
      <vt:lpstr>CREAR CONTENIDO SIN TIEMPO …</vt:lpstr>
      <vt:lpstr>CREAR CONTENIDO SIN TIEMPO …</vt:lpstr>
      <vt:lpstr>CREAR CONTENIDO SIN TIEMPO</vt:lpstr>
      <vt:lpstr>Contenido adaptable …</vt:lpstr>
      <vt:lpstr>Presentación de PowerPoint</vt:lpstr>
      <vt:lpstr>Contenido adaptable …</vt:lpstr>
      <vt:lpstr>Contenido adaptable …</vt:lpstr>
      <vt:lpstr>Contenido adaptable …</vt:lpstr>
      <vt:lpstr>Contenido adaptable …</vt:lpstr>
      <vt:lpstr>Contenido adaptable …</vt:lpstr>
      <vt:lpstr>Contenido adaptable …</vt:lpstr>
      <vt:lpstr>Contenido adaptable …</vt:lpstr>
      <vt:lpstr>Contenido adaptable …</vt:lpstr>
      <vt:lpstr>Contenido adaptable …</vt:lpstr>
      <vt:lpstr>Contenido adaptable</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Arturo Linares Valverde</dc:creator>
  <cp:lastModifiedBy>Arturo</cp:lastModifiedBy>
  <cp:revision>17</cp:revision>
  <dcterms:created xsi:type="dcterms:W3CDTF">2020-06-20T01:47:01Z</dcterms:created>
  <dcterms:modified xsi:type="dcterms:W3CDTF">2020-06-20T13:51:19Z</dcterms:modified>
</cp:coreProperties>
</file>