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6" r:id="rId42"/>
    <p:sldId id="259" r:id="rId43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E33"/>
    <a:srgbClr val="D6FB79"/>
    <a:srgbClr val="F8F6A6"/>
    <a:srgbClr val="96930C"/>
    <a:srgbClr val="C4C010"/>
    <a:srgbClr val="BCBC10"/>
    <a:srgbClr val="808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00" y="-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css-mediaquerie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viljamis.github.io/mqtes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5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FFC000">
              <a:alpha val="79000"/>
            </a:srgbClr>
          </a:solidFill>
        </p:spPr>
        <p:txBody>
          <a:bodyPr>
            <a:noAutofit/>
          </a:bodyPr>
          <a:lstStyle/>
          <a:p>
            <a:r>
              <a:rPr lang="es-ES_tradnl" sz="3200" dirty="0"/>
              <a:t>Uso de consultas de medios en enlaces de hojas de </a:t>
            </a:r>
            <a:r>
              <a:rPr lang="es-ES_tradnl" sz="3200" dirty="0" smtClean="0"/>
              <a:t>estilo …</a:t>
            </a:r>
            <a:endParaRPr lang="es-ES_tradnl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FFC000">
              <a:alpha val="79000"/>
            </a:srgbClr>
          </a:solidFill>
        </p:spPr>
        <p:txBody>
          <a:bodyPr>
            <a:normAutofit fontScale="92500"/>
          </a:bodyPr>
          <a:lstStyle/>
          <a:p>
            <a:r>
              <a:rPr lang="es-ES" dirty="0"/>
              <a:t>Decirle al navegador que una hoja de estilo es para imprimir es bastante fácil: solo se necesita una palabra, </a:t>
            </a:r>
            <a:r>
              <a:rPr lang="es-ES" dirty="0" err="1" smtClean="0"/>
              <a:t>print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/>
              <a:t>Pero también podemos hacer esto con las consultas de medios CSS3, utilizando una sintaxis similar a la forma en que incorporamos las consultas de medios en las hojas de estilo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938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FFC000">
              <a:alpha val="79000"/>
            </a:srgbClr>
          </a:solidFill>
        </p:spPr>
        <p:txBody>
          <a:bodyPr>
            <a:noAutofit/>
          </a:bodyPr>
          <a:lstStyle/>
          <a:p>
            <a:r>
              <a:rPr lang="es-ES_tradnl" sz="3200" dirty="0"/>
              <a:t>Uso de consultas de medios en enlaces de hojas de </a:t>
            </a:r>
            <a:r>
              <a:rPr lang="es-ES_tradnl" sz="3200" dirty="0" smtClean="0"/>
              <a:t>estilo</a:t>
            </a:r>
            <a:endParaRPr lang="es-ES_tradnl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FFC000">
              <a:alpha val="79000"/>
            </a:srgbClr>
          </a:solidFill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Simplemente </a:t>
            </a:r>
            <a:r>
              <a:rPr lang="es-ES" dirty="0"/>
              <a:t>coloque su consulta, comenzando solo con la pantalla, dentro de las comillas de un atributo de medios en el elemento de enlace:</a:t>
            </a:r>
          </a:p>
          <a:p>
            <a:pPr marL="0" indent="0">
              <a:buNone/>
            </a:pPr>
            <a:r>
              <a:rPr lang="es-ES" dirty="0"/>
              <a:t>&lt;link </a:t>
            </a:r>
            <a:r>
              <a:rPr lang="es-ES" dirty="0" err="1"/>
              <a:t>rel</a:t>
            </a:r>
            <a:r>
              <a:rPr lang="es-ES" dirty="0"/>
              <a:t> = "</a:t>
            </a:r>
            <a:r>
              <a:rPr lang="es-ES" dirty="0" err="1"/>
              <a:t>stylesheet</a:t>
            </a:r>
            <a:r>
              <a:rPr lang="es-ES" dirty="0"/>
              <a:t>" </a:t>
            </a:r>
            <a:r>
              <a:rPr lang="es-ES" dirty="0" err="1"/>
              <a:t>href</a:t>
            </a:r>
            <a:r>
              <a:rPr lang="es-ES" dirty="0"/>
              <a:t> = "</a:t>
            </a:r>
            <a:r>
              <a:rPr lang="es-ES" b="1" i="1" dirty="0" err="1" smtClean="0">
                <a:solidFill>
                  <a:srgbClr val="FF0000"/>
                </a:solidFill>
              </a:rPr>
              <a:t>styles</a:t>
            </a:r>
            <a:r>
              <a:rPr lang="es-ES" b="1" i="1" dirty="0" smtClean="0">
                <a:solidFill>
                  <a:srgbClr val="FF0000"/>
                </a:solidFill>
              </a:rPr>
              <a:t>/mainstyles.css</a:t>
            </a:r>
            <a:r>
              <a:rPr lang="es-ES" dirty="0"/>
              <a:t>"&gt;</a:t>
            </a:r>
          </a:p>
          <a:p>
            <a:pPr marL="0" indent="0">
              <a:buNone/>
            </a:pPr>
            <a:r>
              <a:rPr lang="es-ES" dirty="0"/>
              <a:t>&lt;link </a:t>
            </a:r>
            <a:r>
              <a:rPr lang="es-ES" dirty="0" err="1"/>
              <a:t>rel</a:t>
            </a:r>
            <a:r>
              <a:rPr lang="es-ES" dirty="0"/>
              <a:t> = "</a:t>
            </a:r>
            <a:r>
              <a:rPr lang="es-ES" dirty="0" err="1"/>
              <a:t>stylesheet</a:t>
            </a:r>
            <a:r>
              <a:rPr lang="es-ES" dirty="0"/>
              <a:t>" </a:t>
            </a:r>
            <a:r>
              <a:rPr lang="es-ES" dirty="0" err="1"/>
              <a:t>href</a:t>
            </a:r>
            <a:r>
              <a:rPr lang="es-ES" dirty="0"/>
              <a:t> = "</a:t>
            </a:r>
            <a:r>
              <a:rPr lang="es-ES" b="1" dirty="0" err="1" smtClean="0">
                <a:solidFill>
                  <a:srgbClr val="FF0000"/>
                </a:solidFill>
              </a:rPr>
              <a:t>styles</a:t>
            </a:r>
            <a:r>
              <a:rPr lang="es-ES" b="1" dirty="0" smtClean="0">
                <a:solidFill>
                  <a:srgbClr val="FF0000"/>
                </a:solidFill>
              </a:rPr>
              <a:t>/widerscreen.css</a:t>
            </a:r>
            <a:r>
              <a:rPr lang="es-ES" dirty="0"/>
              <a:t>“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media </a:t>
            </a:r>
            <a:r>
              <a:rPr lang="es-ES" dirty="0"/>
              <a:t>= </a:t>
            </a:r>
            <a:r>
              <a:rPr lang="es-ES" dirty="0" smtClean="0"/>
              <a:t>“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screen</a:t>
            </a:r>
            <a:r>
              <a:rPr lang="es-ES" dirty="0" smtClean="0"/>
              <a:t> and  </a:t>
            </a:r>
            <a:r>
              <a:rPr lang="es-ES" dirty="0"/>
              <a:t>(min-</a:t>
            </a:r>
            <a:r>
              <a:rPr lang="es-ES" dirty="0" err="1"/>
              <a:t>width</a:t>
            </a:r>
            <a:r>
              <a:rPr lang="es-ES" dirty="0"/>
              <a:t>: 40em)"&gt;</a:t>
            </a:r>
          </a:p>
          <a:p>
            <a:r>
              <a:rPr lang="es-ES" dirty="0"/>
              <a:t>Aquí, la primera hoja de estilo se aplica a todos los dispositivos, mientras que la segunda hoja de estilo se aplica solo si la consulta es verdadera, </a:t>
            </a:r>
            <a:r>
              <a:rPr lang="es-ES" dirty="0" smtClean="0"/>
              <a:t>es decir si es </a:t>
            </a:r>
            <a:r>
              <a:rPr lang="es-ES" dirty="0" err="1" smtClean="0"/>
              <a:t>screen</a:t>
            </a:r>
            <a:r>
              <a:rPr lang="es-ES" dirty="0" smtClean="0"/>
              <a:t> y esta tiene </a:t>
            </a:r>
            <a:r>
              <a:rPr lang="es-ES" dirty="0"/>
              <a:t>un ancho mínimo de 40 </a:t>
            </a:r>
            <a:r>
              <a:rPr lang="es-ES" dirty="0" err="1"/>
              <a:t>ems</a:t>
            </a:r>
            <a:r>
              <a:rPr lang="es-ES" dirty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507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  <a:solidFill>
            <a:srgbClr val="808D3F"/>
          </a:solidFill>
        </p:spPr>
        <p:txBody>
          <a:bodyPr>
            <a:noAutofit/>
          </a:bodyPr>
          <a:lstStyle/>
          <a:p>
            <a:r>
              <a:rPr lang="es-ES" sz="3200" dirty="0">
                <a:solidFill>
                  <a:srgbClr val="FFFF00"/>
                </a:solidFill>
              </a:rPr>
              <a:t>Otras formas de usar consultas de </a:t>
            </a:r>
            <a:r>
              <a:rPr lang="es-ES" sz="3200" dirty="0" smtClean="0">
                <a:solidFill>
                  <a:srgbClr val="FFFF00"/>
                </a:solidFill>
              </a:rPr>
              <a:t>medios …</a:t>
            </a:r>
            <a:endParaRPr lang="es-ES_tradnl" sz="3200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808D3F"/>
          </a:solidFill>
        </p:spPr>
        <p:txBody>
          <a:bodyPr>
            <a:normAutofit fontScale="85000" lnSpcReduction="1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Acaba </a:t>
            </a:r>
            <a:r>
              <a:rPr lang="es-ES" dirty="0">
                <a:solidFill>
                  <a:schemeClr val="bg1"/>
                </a:solidFill>
              </a:rPr>
              <a:t>de aprender las dos formas principales de usar consultas de medios: </a:t>
            </a:r>
            <a:endParaRPr lang="es-ES" dirty="0" smtClean="0">
              <a:solidFill>
                <a:schemeClr val="bg1"/>
              </a:solidFill>
            </a:endParaRPr>
          </a:p>
          <a:p>
            <a:pPr lvl="1"/>
            <a:r>
              <a:rPr lang="es-ES" dirty="0" smtClean="0">
                <a:solidFill>
                  <a:schemeClr val="bg1"/>
                </a:solidFill>
              </a:rPr>
              <a:t>incluir </a:t>
            </a:r>
            <a:r>
              <a:rPr lang="es-ES" dirty="0">
                <a:solidFill>
                  <a:schemeClr val="bg1"/>
                </a:solidFill>
              </a:rPr>
              <a:t>las consultas de medios en sus hojas de estilo, </a:t>
            </a:r>
            <a:endParaRPr lang="es-ES" dirty="0" smtClean="0">
              <a:solidFill>
                <a:schemeClr val="bg1"/>
              </a:solidFill>
            </a:endParaRPr>
          </a:p>
          <a:p>
            <a:pPr lvl="1"/>
            <a:r>
              <a:rPr lang="es-ES" dirty="0" smtClean="0">
                <a:solidFill>
                  <a:schemeClr val="bg1"/>
                </a:solidFill>
              </a:rPr>
              <a:t>o </a:t>
            </a:r>
            <a:r>
              <a:rPr lang="es-ES" dirty="0">
                <a:solidFill>
                  <a:schemeClr val="bg1"/>
                </a:solidFill>
              </a:rPr>
              <a:t>al usar consultas de medios para vincular a hojas de estilo separadas.</a:t>
            </a:r>
          </a:p>
          <a:p>
            <a:r>
              <a:rPr lang="es-ES" dirty="0">
                <a:solidFill>
                  <a:schemeClr val="bg1"/>
                </a:solidFill>
              </a:rPr>
              <a:t>Estos dos métodos tienen el mismo resultado final, por lo que decidir entre ellos es más una preferencia personal en cómo le gusta organizar su CSS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69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  <a:solidFill>
            <a:srgbClr val="808D3F"/>
          </a:solidFill>
        </p:spPr>
        <p:txBody>
          <a:bodyPr>
            <a:noAutofit/>
          </a:bodyPr>
          <a:lstStyle/>
          <a:p>
            <a:r>
              <a:rPr lang="es-ES" sz="3200" dirty="0">
                <a:solidFill>
                  <a:srgbClr val="FFFF00"/>
                </a:solidFill>
              </a:rPr>
              <a:t>Otras formas de usar consultas de </a:t>
            </a:r>
            <a:r>
              <a:rPr lang="es-ES" sz="3200" dirty="0" smtClean="0">
                <a:solidFill>
                  <a:srgbClr val="FFFF00"/>
                </a:solidFill>
              </a:rPr>
              <a:t>medios …</a:t>
            </a:r>
            <a:endParaRPr lang="es-ES_tradnl" sz="3200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808D3F"/>
          </a:solidFill>
        </p:spPr>
        <p:txBody>
          <a:bodyPr>
            <a:normAutofit fontScale="85000" lnSpcReduction="2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Además</a:t>
            </a:r>
            <a:r>
              <a:rPr lang="es-ES" dirty="0">
                <a:solidFill>
                  <a:schemeClr val="bg1"/>
                </a:solidFill>
              </a:rPr>
              <a:t>, hay un par de otros métodos para agregar consultas de medios a su sitio web, las mismas formas alternativas de agregar CSS que </a:t>
            </a:r>
            <a:r>
              <a:rPr lang="es-ES" dirty="0" smtClean="0">
                <a:solidFill>
                  <a:schemeClr val="bg1"/>
                </a:solidFill>
              </a:rPr>
              <a:t>ya aprendimos.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Primero, puede incluir una consulta de medios como un atributo del elemento &lt;</a:t>
            </a:r>
            <a:r>
              <a:rPr lang="es-ES" dirty="0" err="1">
                <a:solidFill>
                  <a:schemeClr val="bg1"/>
                </a:solidFill>
              </a:rPr>
              <a:t>style</a:t>
            </a:r>
            <a:r>
              <a:rPr lang="es-ES" dirty="0">
                <a:solidFill>
                  <a:schemeClr val="bg1"/>
                </a:solidFill>
              </a:rPr>
              <a:t>&gt; en el &lt;head&gt; de una página:</a:t>
            </a:r>
          </a:p>
          <a:p>
            <a:r>
              <a:rPr lang="es-ES" dirty="0">
                <a:solidFill>
                  <a:schemeClr val="bg1"/>
                </a:solidFill>
              </a:rPr>
              <a:t>&lt;</a:t>
            </a:r>
            <a:r>
              <a:rPr lang="es-ES" dirty="0" err="1">
                <a:solidFill>
                  <a:schemeClr val="bg1"/>
                </a:solidFill>
              </a:rPr>
              <a:t>style</a:t>
            </a:r>
            <a:r>
              <a:rPr lang="es-ES" dirty="0">
                <a:solidFill>
                  <a:schemeClr val="bg1"/>
                </a:solidFill>
              </a:rPr>
              <a:t> media = </a:t>
            </a:r>
            <a:r>
              <a:rPr lang="es-ES" dirty="0" smtClean="0">
                <a:solidFill>
                  <a:schemeClr val="bg1"/>
                </a:solidFill>
              </a:rPr>
              <a:t>“</a:t>
            </a:r>
            <a:r>
              <a:rPr lang="es-ES" b="1" i="1" dirty="0" err="1" smtClean="0">
                <a:solidFill>
                  <a:srgbClr val="FFFF00"/>
                </a:solidFill>
              </a:rPr>
              <a:t>only</a:t>
            </a:r>
            <a:r>
              <a:rPr lang="es-ES" b="1" i="1" dirty="0" smtClean="0">
                <a:solidFill>
                  <a:srgbClr val="FFFF00"/>
                </a:solidFill>
              </a:rPr>
              <a:t> </a:t>
            </a:r>
            <a:r>
              <a:rPr lang="es-ES" b="1" i="1" dirty="0" err="1" smtClean="0">
                <a:solidFill>
                  <a:srgbClr val="FFFF00"/>
                </a:solidFill>
              </a:rPr>
              <a:t>screen</a:t>
            </a:r>
            <a:r>
              <a:rPr lang="es-ES" b="1" i="1" dirty="0" smtClean="0">
                <a:solidFill>
                  <a:srgbClr val="FFFF00"/>
                </a:solidFill>
              </a:rPr>
              <a:t> and </a:t>
            </a:r>
            <a:r>
              <a:rPr lang="es-ES" b="1" i="1" dirty="0">
                <a:solidFill>
                  <a:srgbClr val="FFFF00"/>
                </a:solidFill>
              </a:rPr>
              <a:t>(min-</a:t>
            </a:r>
            <a:r>
              <a:rPr lang="es-ES" b="1" i="1" dirty="0" err="1">
                <a:solidFill>
                  <a:srgbClr val="FFFF00"/>
                </a:solidFill>
              </a:rPr>
              <a:t>width</a:t>
            </a:r>
            <a:r>
              <a:rPr lang="es-ES" b="1" i="1" dirty="0">
                <a:solidFill>
                  <a:srgbClr val="FFFF00"/>
                </a:solidFill>
              </a:rPr>
              <a:t>: 40em)</a:t>
            </a:r>
            <a:r>
              <a:rPr lang="es-ES" dirty="0">
                <a:solidFill>
                  <a:schemeClr val="bg1"/>
                </a:solidFill>
              </a:rPr>
              <a:t>"&gt;</a:t>
            </a:r>
          </a:p>
          <a:p>
            <a:r>
              <a:rPr lang="es-ES" dirty="0">
                <a:solidFill>
                  <a:schemeClr val="bg1"/>
                </a:solidFill>
              </a:rPr>
              <a:t>...</a:t>
            </a:r>
          </a:p>
          <a:p>
            <a:r>
              <a:rPr lang="es-ES" dirty="0">
                <a:solidFill>
                  <a:schemeClr val="bg1"/>
                </a:solidFill>
              </a:rPr>
              <a:t>&lt;/</a:t>
            </a:r>
            <a:r>
              <a:rPr lang="es-ES" dirty="0" err="1">
                <a:solidFill>
                  <a:schemeClr val="bg1"/>
                </a:solidFill>
              </a:rPr>
              <a:t>style</a:t>
            </a:r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689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  <a:solidFill>
            <a:srgbClr val="808D3F"/>
          </a:solidFill>
        </p:spPr>
        <p:txBody>
          <a:bodyPr>
            <a:noAutofit/>
          </a:bodyPr>
          <a:lstStyle/>
          <a:p>
            <a:r>
              <a:rPr lang="es-ES" sz="3200" dirty="0">
                <a:solidFill>
                  <a:srgbClr val="FFFF00"/>
                </a:solidFill>
              </a:rPr>
              <a:t>Otras formas de usar consultas de </a:t>
            </a:r>
            <a:r>
              <a:rPr lang="es-ES" sz="3200" dirty="0" smtClean="0">
                <a:solidFill>
                  <a:srgbClr val="FFFF00"/>
                </a:solidFill>
              </a:rPr>
              <a:t>medios …</a:t>
            </a:r>
            <a:endParaRPr lang="es-ES_tradnl" sz="3200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808D3F"/>
          </a:solidFill>
        </p:spPr>
        <p:txBody>
          <a:bodyPr>
            <a:normAutofit lnSpcReduction="1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Hacer </a:t>
            </a:r>
            <a:r>
              <a:rPr lang="es-ES" dirty="0">
                <a:solidFill>
                  <a:schemeClr val="bg1"/>
                </a:solidFill>
              </a:rPr>
              <a:t>eso significaría que todos los estilos dentro de ese elemento &lt;</a:t>
            </a:r>
            <a:r>
              <a:rPr lang="es-ES" dirty="0" err="1">
                <a:solidFill>
                  <a:schemeClr val="bg1"/>
                </a:solidFill>
              </a:rPr>
              <a:t>style</a:t>
            </a:r>
            <a:r>
              <a:rPr lang="es-ES" dirty="0">
                <a:solidFill>
                  <a:schemeClr val="bg1"/>
                </a:solidFill>
              </a:rPr>
              <a:t>&gt; solo se aplican si la consulta es verdadera.</a:t>
            </a:r>
          </a:p>
          <a:p>
            <a:r>
              <a:rPr lang="es-ES" dirty="0">
                <a:solidFill>
                  <a:schemeClr val="bg1"/>
                </a:solidFill>
              </a:rPr>
              <a:t>Ya aprendimos </a:t>
            </a:r>
            <a:r>
              <a:rPr lang="es-ES" dirty="0" smtClean="0">
                <a:solidFill>
                  <a:schemeClr val="bg1"/>
                </a:solidFill>
              </a:rPr>
              <a:t>que </a:t>
            </a:r>
            <a:r>
              <a:rPr lang="es-ES" dirty="0">
                <a:solidFill>
                  <a:schemeClr val="bg1"/>
                </a:solidFill>
              </a:rPr>
              <a:t>aplicar estilo a una sola página de su sitio generalmente no es una buena idea, por lo que probablemente no usará ese método a menudo, si es que lo hace.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  <a:solidFill>
            <a:srgbClr val="808D3F"/>
          </a:solidFill>
        </p:spPr>
        <p:txBody>
          <a:bodyPr>
            <a:noAutofit/>
          </a:bodyPr>
          <a:lstStyle/>
          <a:p>
            <a:r>
              <a:rPr lang="es-ES" sz="3200" dirty="0">
                <a:solidFill>
                  <a:srgbClr val="FFFF00"/>
                </a:solidFill>
              </a:rPr>
              <a:t>Otras formas de usar consultas de </a:t>
            </a:r>
            <a:r>
              <a:rPr lang="es-ES" sz="3200" dirty="0" smtClean="0">
                <a:solidFill>
                  <a:srgbClr val="FFFF00"/>
                </a:solidFill>
              </a:rPr>
              <a:t>medios</a:t>
            </a:r>
            <a:endParaRPr lang="es-ES_tradnl" sz="3200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808D3F"/>
          </a:solidFill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1"/>
                </a:solidFill>
              </a:rPr>
              <a:t>También puede importar una hoja de estilo, que funciona de manera similar a la vinculación a una hoja de estilo:</a:t>
            </a:r>
          </a:p>
          <a:p>
            <a:pPr marL="0" indent="0">
              <a:buNone/>
            </a:pPr>
            <a:r>
              <a:rPr lang="es-ES" b="1" i="1" dirty="0">
                <a:solidFill>
                  <a:srgbClr val="FFFF00"/>
                </a:solidFill>
              </a:rPr>
              <a:t>@import </a:t>
            </a:r>
            <a:r>
              <a:rPr lang="es-ES" b="1" i="1" dirty="0" err="1">
                <a:solidFill>
                  <a:srgbClr val="FFFF00"/>
                </a:solidFill>
              </a:rPr>
              <a:t>url</a:t>
            </a:r>
            <a:r>
              <a:rPr lang="es-ES" b="1" i="1" dirty="0">
                <a:solidFill>
                  <a:srgbClr val="FFFF00"/>
                </a:solidFill>
              </a:rPr>
              <a:t> (</a:t>
            </a:r>
            <a:r>
              <a:rPr lang="es-ES" b="1" i="1" dirty="0">
                <a:solidFill>
                  <a:schemeClr val="bg1"/>
                </a:solidFill>
              </a:rPr>
              <a:t>styles.css</a:t>
            </a:r>
            <a:r>
              <a:rPr lang="es-ES" b="1" i="1" dirty="0">
                <a:solidFill>
                  <a:srgbClr val="FFFF00"/>
                </a:solidFill>
              </a:rPr>
              <a:t>) </a:t>
            </a:r>
            <a:r>
              <a:rPr lang="es-ES" b="1" i="1" dirty="0" err="1" smtClean="0">
                <a:solidFill>
                  <a:srgbClr val="FFFF00"/>
                </a:solidFill>
              </a:rPr>
              <a:t>only</a:t>
            </a:r>
            <a:r>
              <a:rPr lang="es-ES" b="1" i="1" dirty="0" smtClean="0">
                <a:solidFill>
                  <a:srgbClr val="FFFF00"/>
                </a:solidFill>
              </a:rPr>
              <a:t> </a:t>
            </a:r>
            <a:r>
              <a:rPr lang="es-ES" b="1" i="1" dirty="0" err="1" smtClean="0">
                <a:solidFill>
                  <a:srgbClr val="FFFF00"/>
                </a:solidFill>
              </a:rPr>
              <a:t>screen</a:t>
            </a:r>
            <a:r>
              <a:rPr lang="es-ES" b="1" i="1" dirty="0" smtClean="0">
                <a:solidFill>
                  <a:srgbClr val="FFFF00"/>
                </a:solidFill>
              </a:rPr>
              <a:t> and </a:t>
            </a:r>
            <a:r>
              <a:rPr lang="es-ES" b="1" i="1" dirty="0">
                <a:solidFill>
                  <a:srgbClr val="FFFF00"/>
                </a:solidFill>
              </a:rPr>
              <a:t>(min-</a:t>
            </a:r>
            <a:r>
              <a:rPr lang="es-ES" b="1" i="1" dirty="0" err="1">
                <a:solidFill>
                  <a:srgbClr val="FFFF00"/>
                </a:solidFill>
              </a:rPr>
              <a:t>width</a:t>
            </a:r>
            <a:r>
              <a:rPr lang="es-ES" b="1" i="1" dirty="0">
                <a:solidFill>
                  <a:srgbClr val="FFFF00"/>
                </a:solidFill>
              </a:rPr>
              <a:t>: 40em)</a:t>
            </a:r>
          </a:p>
          <a:p>
            <a:r>
              <a:rPr lang="es-ES" dirty="0">
                <a:solidFill>
                  <a:schemeClr val="bg1"/>
                </a:solidFill>
              </a:rPr>
              <a:t>Generalmente, usar &lt;link&gt; es preferible a importar una hoja de estilo.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5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  <a:solidFill>
            <a:srgbClr val="808D3F"/>
          </a:solidFill>
        </p:spPr>
        <p:txBody>
          <a:bodyPr>
            <a:no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Lo que podemos </a:t>
            </a:r>
            <a:r>
              <a:rPr lang="es-ES" sz="3200" dirty="0" smtClean="0">
                <a:solidFill>
                  <a:schemeClr val="bg1"/>
                </a:solidFill>
              </a:rPr>
              <a:t>consultar …</a:t>
            </a:r>
            <a:endParaRPr lang="es-ES_tradnl" sz="3200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808D3F"/>
          </a:solidFill>
        </p:spPr>
        <p:txBody>
          <a:bodyPr>
            <a:normAutofit fontScale="85000" lnSpcReduction="1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Hay </a:t>
            </a:r>
            <a:r>
              <a:rPr lang="es-ES" dirty="0">
                <a:solidFill>
                  <a:schemeClr val="bg1"/>
                </a:solidFill>
              </a:rPr>
              <a:t>muchas funciones multimedia posibles que se pueden consultar con una consulta </a:t>
            </a:r>
            <a:r>
              <a:rPr lang="es-ES" dirty="0" smtClean="0">
                <a:solidFill>
                  <a:schemeClr val="bg1"/>
                </a:solidFill>
              </a:rPr>
              <a:t>multimedia:</a:t>
            </a:r>
          </a:p>
          <a:p>
            <a:pPr lvl="1"/>
            <a:r>
              <a:rPr lang="es-ES" dirty="0" smtClean="0">
                <a:solidFill>
                  <a:schemeClr val="bg1"/>
                </a:solidFill>
              </a:rPr>
              <a:t>el </a:t>
            </a:r>
            <a:r>
              <a:rPr lang="es-ES" dirty="0">
                <a:solidFill>
                  <a:schemeClr val="bg1"/>
                </a:solidFill>
              </a:rPr>
              <a:t>ancho y la altura de la ventana gráfica, </a:t>
            </a:r>
            <a:endParaRPr lang="es-ES" dirty="0" smtClean="0">
              <a:solidFill>
                <a:schemeClr val="bg1"/>
              </a:solidFill>
            </a:endParaRPr>
          </a:p>
          <a:p>
            <a:pPr lvl="1"/>
            <a:r>
              <a:rPr lang="es-ES" dirty="0" smtClean="0">
                <a:solidFill>
                  <a:schemeClr val="bg1"/>
                </a:solidFill>
              </a:rPr>
              <a:t>el </a:t>
            </a:r>
            <a:r>
              <a:rPr lang="es-ES" dirty="0">
                <a:solidFill>
                  <a:schemeClr val="bg1"/>
                </a:solidFill>
              </a:rPr>
              <a:t>ancho y la altura de la pantalla, </a:t>
            </a:r>
            <a:endParaRPr lang="es-ES" dirty="0" smtClean="0">
              <a:solidFill>
                <a:schemeClr val="bg1"/>
              </a:solidFill>
            </a:endParaRPr>
          </a:p>
          <a:p>
            <a:pPr lvl="1"/>
            <a:r>
              <a:rPr lang="es-ES" dirty="0" smtClean="0">
                <a:solidFill>
                  <a:schemeClr val="bg1"/>
                </a:solidFill>
              </a:rPr>
              <a:t>la </a:t>
            </a:r>
            <a:r>
              <a:rPr lang="es-ES" dirty="0">
                <a:solidFill>
                  <a:schemeClr val="bg1"/>
                </a:solidFill>
              </a:rPr>
              <a:t>orientación, </a:t>
            </a:r>
            <a:endParaRPr lang="es-ES" dirty="0" smtClean="0">
              <a:solidFill>
                <a:schemeClr val="bg1"/>
              </a:solidFill>
            </a:endParaRPr>
          </a:p>
          <a:p>
            <a:pPr lvl="1"/>
            <a:r>
              <a:rPr lang="es-ES" dirty="0" smtClean="0">
                <a:solidFill>
                  <a:schemeClr val="bg1"/>
                </a:solidFill>
              </a:rPr>
              <a:t>la </a:t>
            </a:r>
            <a:r>
              <a:rPr lang="es-ES" dirty="0">
                <a:solidFill>
                  <a:schemeClr val="bg1"/>
                </a:solidFill>
              </a:rPr>
              <a:t>relación de aspecto </a:t>
            </a:r>
            <a:endParaRPr lang="es-ES" dirty="0" smtClean="0">
              <a:solidFill>
                <a:schemeClr val="bg1"/>
              </a:solidFill>
            </a:endParaRPr>
          </a:p>
          <a:p>
            <a:pPr lvl="1"/>
            <a:r>
              <a:rPr lang="es-ES" dirty="0" smtClean="0">
                <a:solidFill>
                  <a:schemeClr val="bg1"/>
                </a:solidFill>
              </a:rPr>
              <a:t>y </a:t>
            </a:r>
            <a:r>
              <a:rPr lang="es-ES" dirty="0">
                <a:solidFill>
                  <a:schemeClr val="bg1"/>
                </a:solidFill>
              </a:rPr>
              <a:t>la resolución (el número de píxeles en cada dimensión de la pantalla</a:t>
            </a:r>
            <a:r>
              <a:rPr lang="es-ES" dirty="0" smtClean="0">
                <a:solidFill>
                  <a:schemeClr val="bg1"/>
                </a:solidFill>
              </a:rPr>
              <a:t>).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3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  <a:solidFill>
            <a:srgbClr val="808D3F"/>
          </a:solidFill>
        </p:spPr>
        <p:txBody>
          <a:bodyPr>
            <a:no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Lo que podemos </a:t>
            </a:r>
            <a:r>
              <a:rPr lang="es-ES" sz="3200" dirty="0" smtClean="0">
                <a:solidFill>
                  <a:schemeClr val="bg1"/>
                </a:solidFill>
              </a:rPr>
              <a:t>consultar</a:t>
            </a:r>
            <a:endParaRPr lang="es-ES_tradnl" sz="3200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808D3F"/>
          </a:solidFill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La </a:t>
            </a:r>
            <a:r>
              <a:rPr lang="es-ES" dirty="0">
                <a:solidFill>
                  <a:schemeClr val="bg1"/>
                </a:solidFill>
              </a:rPr>
              <a:t>mayoría de estos pueden anteponerse con min- o </a:t>
            </a:r>
            <a:r>
              <a:rPr lang="es-ES" dirty="0" err="1">
                <a:solidFill>
                  <a:schemeClr val="bg1"/>
                </a:solidFill>
              </a:rPr>
              <a:t>max</a:t>
            </a:r>
            <a:r>
              <a:rPr lang="es-ES" dirty="0">
                <a:solidFill>
                  <a:schemeClr val="bg1"/>
                </a:solidFill>
              </a:rPr>
              <a:t>-.</a:t>
            </a:r>
          </a:p>
          <a:p>
            <a:r>
              <a:rPr lang="es-ES" dirty="0">
                <a:solidFill>
                  <a:schemeClr val="bg1"/>
                </a:solidFill>
              </a:rPr>
              <a:t>Sin embargo, no todos estos son compatibles actualmente con los principales navegadores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  <a:solidFill>
            <a:srgbClr val="96930C"/>
          </a:solidFill>
        </p:spPr>
        <p:txBody>
          <a:bodyPr>
            <a:no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VIEWPORT ANCHO Y </a:t>
            </a:r>
            <a:r>
              <a:rPr lang="es-ES" sz="3200" dirty="0" smtClean="0">
                <a:solidFill>
                  <a:schemeClr val="bg1"/>
                </a:solidFill>
              </a:rPr>
              <a:t>ALTURA …</a:t>
            </a:r>
            <a:endParaRPr lang="es-ES_tradnl" sz="3200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96930C"/>
          </a:solidFill>
        </p:spPr>
        <p:txBody>
          <a:bodyPr>
            <a:normAutofit fontScale="92500" lnSpcReduction="20000"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width</a:t>
            </a:r>
            <a:endParaRPr lang="es-ES" dirty="0">
              <a:solidFill>
                <a:schemeClr val="bg1"/>
              </a:solidFill>
            </a:endParaRPr>
          </a:p>
          <a:p>
            <a:pPr lvl="1"/>
            <a:r>
              <a:rPr lang="es-ES" dirty="0">
                <a:solidFill>
                  <a:schemeClr val="bg1"/>
                </a:solidFill>
              </a:rPr>
              <a:t>Ancho de la vista</a:t>
            </a:r>
          </a:p>
          <a:p>
            <a:r>
              <a:rPr lang="es-ES" dirty="0" err="1" smtClean="0">
                <a:solidFill>
                  <a:schemeClr val="bg1"/>
                </a:solidFill>
              </a:rPr>
              <a:t>height</a:t>
            </a:r>
            <a:endParaRPr lang="es-ES" dirty="0">
              <a:solidFill>
                <a:schemeClr val="bg1"/>
              </a:solidFill>
            </a:endParaRPr>
          </a:p>
          <a:p>
            <a:pPr lvl="1"/>
            <a:r>
              <a:rPr lang="es-ES" dirty="0">
                <a:solidFill>
                  <a:schemeClr val="bg1"/>
                </a:solidFill>
              </a:rPr>
              <a:t>Altura de la vista</a:t>
            </a:r>
          </a:p>
          <a:p>
            <a:r>
              <a:rPr lang="es-ES" dirty="0">
                <a:solidFill>
                  <a:schemeClr val="bg1"/>
                </a:solidFill>
              </a:rPr>
              <a:t>Estas son las cualidades del dispositivo que utilizará con mayor frecuencia en sus consultas de medios de diseño receptivo (ancho más frecuente que altura</a:t>
            </a:r>
            <a:r>
              <a:rPr lang="es-ES" dirty="0" smtClean="0">
                <a:solidFill>
                  <a:schemeClr val="bg1"/>
                </a:solidFill>
              </a:rPr>
              <a:t>).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  <a:solidFill>
            <a:srgbClr val="96930C"/>
          </a:solidFill>
        </p:spPr>
        <p:txBody>
          <a:bodyPr>
            <a:no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VIEWPORT ANCHO Y </a:t>
            </a:r>
            <a:r>
              <a:rPr lang="es-ES" sz="3200" dirty="0" smtClean="0">
                <a:solidFill>
                  <a:schemeClr val="bg1"/>
                </a:solidFill>
              </a:rPr>
              <a:t>ALTURA …</a:t>
            </a:r>
            <a:endParaRPr lang="es-ES_tradnl" sz="3200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96930C"/>
          </a:solidFill>
        </p:spPr>
        <p:txBody>
          <a:bodyPr>
            <a:normAutofit fontScale="85000" lnSpcReduction="2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En </a:t>
            </a:r>
            <a:r>
              <a:rPr lang="es-ES" dirty="0">
                <a:solidFill>
                  <a:schemeClr val="bg1"/>
                </a:solidFill>
              </a:rPr>
              <a:t>el siguiente ejemplo, la primera consulta de medios pregunta si la ventana gráfica tiene al menos 40 </a:t>
            </a:r>
            <a:r>
              <a:rPr lang="es-ES" dirty="0" err="1">
                <a:solidFill>
                  <a:schemeClr val="bg1"/>
                </a:solidFill>
              </a:rPr>
              <a:t>ems</a:t>
            </a:r>
            <a:r>
              <a:rPr lang="es-ES" dirty="0">
                <a:solidFill>
                  <a:schemeClr val="bg1"/>
                </a:solidFill>
              </a:rPr>
              <a:t> de ancho.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El </a:t>
            </a:r>
            <a:r>
              <a:rPr lang="es-ES" dirty="0">
                <a:solidFill>
                  <a:schemeClr val="bg1"/>
                </a:solidFill>
              </a:rPr>
              <a:t>segundo pregunta si la ventana gráfica tiene exactamente 60 </a:t>
            </a:r>
            <a:r>
              <a:rPr lang="es-ES" dirty="0" err="1">
                <a:solidFill>
                  <a:schemeClr val="bg1"/>
                </a:solidFill>
              </a:rPr>
              <a:t>ems</a:t>
            </a:r>
            <a:r>
              <a:rPr lang="es-ES" dirty="0">
                <a:solidFill>
                  <a:schemeClr val="bg1"/>
                </a:solidFill>
              </a:rPr>
              <a:t> de altura (es poco probable que alguna vez necesite usar una medida exacta, en lugar de mínimo o máximo):</a:t>
            </a:r>
          </a:p>
          <a:p>
            <a:r>
              <a:rPr lang="es-ES" dirty="0">
                <a:solidFill>
                  <a:schemeClr val="bg1"/>
                </a:solidFill>
              </a:rPr>
              <a:t>@media </a:t>
            </a:r>
            <a:r>
              <a:rPr lang="es-ES" dirty="0" err="1" smtClean="0">
                <a:solidFill>
                  <a:schemeClr val="bg1"/>
                </a:solidFill>
              </a:rPr>
              <a:t>anly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screen</a:t>
            </a:r>
            <a:r>
              <a:rPr lang="es-ES" dirty="0" smtClean="0">
                <a:solidFill>
                  <a:schemeClr val="bg1"/>
                </a:solidFill>
              </a:rPr>
              <a:t> and (min-</a:t>
            </a:r>
            <a:r>
              <a:rPr lang="es-ES" dirty="0" err="1" smtClean="0">
                <a:solidFill>
                  <a:schemeClr val="bg1"/>
                </a:solidFill>
              </a:rPr>
              <a:t>width</a:t>
            </a:r>
            <a:r>
              <a:rPr lang="es-ES" dirty="0" smtClean="0">
                <a:solidFill>
                  <a:schemeClr val="bg1"/>
                </a:solidFill>
              </a:rPr>
              <a:t>: </a:t>
            </a:r>
            <a:r>
              <a:rPr lang="es-ES" dirty="0">
                <a:solidFill>
                  <a:schemeClr val="bg1"/>
                </a:solidFill>
              </a:rPr>
              <a:t>40em) {...}</a:t>
            </a:r>
          </a:p>
          <a:p>
            <a:r>
              <a:rPr lang="es-ES" dirty="0">
                <a:solidFill>
                  <a:schemeClr val="bg1"/>
                </a:solidFill>
              </a:rPr>
              <a:t>@media </a:t>
            </a:r>
            <a:r>
              <a:rPr lang="es-ES" dirty="0" err="1" smtClean="0">
                <a:solidFill>
                  <a:schemeClr val="bg1"/>
                </a:solidFill>
              </a:rPr>
              <a:t>only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screen</a:t>
            </a:r>
            <a:r>
              <a:rPr lang="es-ES" dirty="0" smtClean="0">
                <a:solidFill>
                  <a:schemeClr val="bg1"/>
                </a:solidFill>
              </a:rPr>
              <a:t> and (</a:t>
            </a:r>
            <a:r>
              <a:rPr lang="es-ES" dirty="0" err="1" smtClean="0">
                <a:solidFill>
                  <a:schemeClr val="bg1"/>
                </a:solidFill>
              </a:rPr>
              <a:t>height</a:t>
            </a:r>
            <a:r>
              <a:rPr lang="es-ES" dirty="0" smtClean="0">
                <a:solidFill>
                  <a:schemeClr val="bg1"/>
                </a:solidFill>
              </a:rPr>
              <a:t>: </a:t>
            </a:r>
            <a:r>
              <a:rPr lang="es-ES" dirty="0">
                <a:solidFill>
                  <a:schemeClr val="bg1"/>
                </a:solidFill>
              </a:rPr>
              <a:t>60em) </a:t>
            </a:r>
            <a:r>
              <a:rPr lang="es-ES" dirty="0" smtClean="0">
                <a:solidFill>
                  <a:schemeClr val="bg1"/>
                </a:solidFill>
              </a:rPr>
              <a:t>{...}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6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s-ES_tradnl" dirty="0" smtClean="0"/>
              <a:t>Contenido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solidFill>
            <a:srgbClr val="92D050"/>
          </a:solidFill>
        </p:spPr>
        <p:txBody>
          <a:bodyPr>
            <a:normAutofit fontScale="70000" lnSpcReduction="20000"/>
          </a:bodyPr>
          <a:lstStyle/>
          <a:p>
            <a:r>
              <a:rPr lang="es-ES" dirty="0"/>
              <a:t>¿Qué es una consulta de medios?</a:t>
            </a:r>
          </a:p>
          <a:p>
            <a:r>
              <a:rPr lang="es-ES" dirty="0"/>
              <a:t>Estructura de consulta de medios.</a:t>
            </a:r>
          </a:p>
          <a:p>
            <a:r>
              <a:rPr lang="es-ES" dirty="0"/>
              <a:t>Uso de consultas de medios en enlaces de hoja de estilo.</a:t>
            </a:r>
          </a:p>
          <a:p>
            <a:r>
              <a:rPr lang="es-ES" dirty="0"/>
              <a:t>Otras formas de usar consultas de medios.</a:t>
            </a:r>
          </a:p>
          <a:p>
            <a:r>
              <a:rPr lang="es-ES" dirty="0"/>
              <a:t>Lo que podemos consultar</a:t>
            </a:r>
          </a:p>
          <a:p>
            <a:r>
              <a:rPr lang="es-ES" dirty="0"/>
              <a:t>Soporte de navegador.</a:t>
            </a:r>
          </a:p>
          <a:p>
            <a:r>
              <a:rPr lang="es-ES" dirty="0"/>
              <a:t>Puntos de corte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solidFill>
            <a:srgbClr val="92D050"/>
          </a:solidFill>
        </p:spPr>
        <p:txBody>
          <a:bodyPr>
            <a:normAutofit fontScale="70000" lnSpcReduction="20000"/>
          </a:bodyPr>
          <a:lstStyle/>
          <a:p>
            <a:r>
              <a:rPr lang="es-ES" dirty="0"/>
              <a:t>Gamas de diseño.</a:t>
            </a:r>
          </a:p>
          <a:p>
            <a:r>
              <a:rPr lang="es-ES" dirty="0"/>
              <a:t>Diseñando con responsabilidad.</a:t>
            </a:r>
          </a:p>
          <a:p>
            <a:r>
              <a:rPr lang="es-ES" dirty="0"/>
              <a:t>Uso de consultas de medios.</a:t>
            </a:r>
          </a:p>
          <a:p>
            <a:r>
              <a:rPr lang="es-ES" dirty="0"/>
              <a:t>Diseño de dos columnas.</a:t>
            </a:r>
          </a:p>
          <a:p>
            <a:r>
              <a:rPr lang="es-ES" dirty="0"/>
              <a:t>Establecer un ancho máximo.</a:t>
            </a:r>
          </a:p>
          <a:p>
            <a:r>
              <a:rPr lang="es-ES" dirty="0"/>
              <a:t>Cómo elegir puntos de interrupción.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77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  <a:solidFill>
            <a:srgbClr val="96930C"/>
          </a:solidFill>
        </p:spPr>
        <p:txBody>
          <a:bodyPr>
            <a:no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VIEWPORT ANCHO Y </a:t>
            </a:r>
            <a:r>
              <a:rPr lang="es-ES" sz="3200" dirty="0" smtClean="0">
                <a:solidFill>
                  <a:schemeClr val="bg1"/>
                </a:solidFill>
              </a:rPr>
              <a:t>ALTURA …</a:t>
            </a:r>
            <a:endParaRPr lang="es-ES_tradnl" sz="3200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96930C"/>
          </a:solidFill>
        </p:spPr>
        <p:txBody>
          <a:bodyPr>
            <a:normAutofit fontScale="85000" lnSpcReduction="1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Aunque </a:t>
            </a:r>
            <a:r>
              <a:rPr lang="es-ES" dirty="0">
                <a:solidFill>
                  <a:schemeClr val="bg1"/>
                </a:solidFill>
              </a:rPr>
              <a:t>tendemos a hablar sobre el tamaño de la pantalla cuando hacemos un diseño receptivo, como expliqué </a:t>
            </a:r>
            <a:r>
              <a:rPr lang="es-ES" dirty="0" smtClean="0">
                <a:solidFill>
                  <a:schemeClr val="bg1"/>
                </a:solidFill>
              </a:rPr>
              <a:t>anteriormente, </a:t>
            </a:r>
            <a:r>
              <a:rPr lang="es-ES" dirty="0">
                <a:solidFill>
                  <a:schemeClr val="bg1"/>
                </a:solidFill>
              </a:rPr>
              <a:t>en realidad estamos haciendo consultas basadas en el tamaño de la ventana gráfica, no en el tamaño de la pantalla.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Es </a:t>
            </a:r>
            <a:r>
              <a:rPr lang="es-ES" dirty="0">
                <a:solidFill>
                  <a:schemeClr val="bg1"/>
                </a:solidFill>
              </a:rPr>
              <a:t>por eso que puede cambiar el ancho de la ventana de su navegador para ver un cambio de diseño receptivo.</a:t>
            </a:r>
          </a:p>
        </p:txBody>
      </p:sp>
    </p:spTree>
    <p:extLst>
      <p:ext uri="{BB962C8B-B14F-4D97-AF65-F5344CB8AC3E}">
        <p14:creationId xmlns:p14="http://schemas.microsoft.com/office/powerpoint/2010/main" val="13999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  <a:solidFill>
            <a:srgbClr val="96930C"/>
          </a:solidFill>
        </p:spPr>
        <p:txBody>
          <a:bodyPr>
            <a:no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VIEWPORT ANCHO Y </a:t>
            </a:r>
            <a:r>
              <a:rPr lang="es-ES" sz="3200" dirty="0" smtClean="0">
                <a:solidFill>
                  <a:schemeClr val="bg1"/>
                </a:solidFill>
              </a:rPr>
              <a:t>ALTURA …</a:t>
            </a:r>
            <a:endParaRPr lang="es-ES_tradnl" sz="3200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96930C"/>
          </a:solidFill>
        </p:spPr>
        <p:txBody>
          <a:bodyPr>
            <a:normAutofit fontScale="85000" lnSpcReduction="10000"/>
          </a:bodyPr>
          <a:lstStyle/>
          <a:p>
            <a:r>
              <a:rPr lang="es-ES" dirty="0">
                <a:solidFill>
                  <a:schemeClr val="bg1"/>
                </a:solidFill>
              </a:rPr>
              <a:t>La ventana gráfica es la parte de la ventana del navegador que realmente </a:t>
            </a:r>
            <a:r>
              <a:rPr lang="es-ES" dirty="0" smtClean="0">
                <a:solidFill>
                  <a:schemeClr val="bg1"/>
                </a:solidFill>
              </a:rPr>
              <a:t>contiene la </a:t>
            </a:r>
            <a:r>
              <a:rPr lang="es-ES" dirty="0">
                <a:solidFill>
                  <a:schemeClr val="bg1"/>
                </a:solidFill>
              </a:rPr>
              <a:t>página web.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Entonces</a:t>
            </a:r>
            <a:r>
              <a:rPr lang="es-ES" dirty="0">
                <a:solidFill>
                  <a:schemeClr val="bg1"/>
                </a:solidFill>
              </a:rPr>
              <a:t>, cuando mira la ventana de su navegador, resta el cromo, que es la barra de desplazamiento al costado de la página, y cualquier barra de herramientas o menús en la parte superior o inferior.</a:t>
            </a:r>
          </a:p>
          <a:p>
            <a:r>
              <a:rPr lang="es-ES" dirty="0">
                <a:solidFill>
                  <a:schemeClr val="bg1"/>
                </a:solidFill>
              </a:rPr>
              <a:t>Lo que queda es la ventana gráfica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  <a:solidFill>
            <a:srgbClr val="96930C"/>
          </a:solidFill>
        </p:spPr>
        <p:txBody>
          <a:bodyPr>
            <a:no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VIEWPORT ANCHO Y </a:t>
            </a:r>
            <a:r>
              <a:rPr lang="es-ES" sz="3200" dirty="0" smtClean="0">
                <a:solidFill>
                  <a:schemeClr val="bg1"/>
                </a:solidFill>
              </a:rPr>
              <a:t>ALTURA …</a:t>
            </a:r>
            <a:endParaRPr lang="es-ES_tradnl" sz="3200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96930C"/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Incluso </a:t>
            </a:r>
            <a:r>
              <a:rPr lang="es-ES" dirty="0">
                <a:solidFill>
                  <a:schemeClr val="bg1"/>
                </a:solidFill>
              </a:rPr>
              <a:t>en la misma pantalla del monitor, la ventana gráfica puede variar según el navegador o las preferencias del usuario, como las barras de herramientas del navegador que se están utilizando.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El </a:t>
            </a:r>
            <a:r>
              <a:rPr lang="es-ES" dirty="0">
                <a:solidFill>
                  <a:schemeClr val="bg1"/>
                </a:solidFill>
              </a:rPr>
              <a:t>ancho de la barra lateral puede ser diferente en algunos píxeles, o el usuario puede no tener la ventana maximizada.</a:t>
            </a:r>
          </a:p>
        </p:txBody>
      </p:sp>
    </p:spTree>
    <p:extLst>
      <p:ext uri="{BB962C8B-B14F-4D97-AF65-F5344CB8AC3E}">
        <p14:creationId xmlns:p14="http://schemas.microsoft.com/office/powerpoint/2010/main" val="11924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  <a:solidFill>
            <a:srgbClr val="F8F6A6"/>
          </a:solidFill>
        </p:spPr>
        <p:txBody>
          <a:bodyPr>
            <a:noAutofit/>
          </a:bodyPr>
          <a:lstStyle/>
          <a:p>
            <a:r>
              <a:rPr lang="es-ES" sz="3200" dirty="0"/>
              <a:t>ANCHO Y ALTURA DE </a:t>
            </a:r>
            <a:r>
              <a:rPr lang="es-ES" sz="3200" dirty="0" err="1" smtClean="0"/>
              <a:t>screen</a:t>
            </a:r>
            <a:r>
              <a:rPr lang="es-ES" sz="3200" dirty="0" smtClean="0"/>
              <a:t>…</a:t>
            </a:r>
            <a:endParaRPr lang="es-ES_tradnl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F8F6A6"/>
          </a:solidFill>
        </p:spPr>
        <p:txBody>
          <a:bodyPr>
            <a:normAutofit/>
          </a:bodyPr>
          <a:lstStyle/>
          <a:p>
            <a:r>
              <a:rPr lang="es-ES" dirty="0" err="1" smtClean="0"/>
              <a:t>Device-width</a:t>
            </a:r>
            <a:endParaRPr lang="es-ES" dirty="0"/>
          </a:p>
          <a:p>
            <a:pPr lvl="1"/>
            <a:r>
              <a:rPr lang="es-ES" dirty="0"/>
              <a:t>Ancho de la pantalla del dispositivo</a:t>
            </a:r>
          </a:p>
          <a:p>
            <a:r>
              <a:rPr lang="es-ES" dirty="0" err="1" smtClean="0"/>
              <a:t>Device-height</a:t>
            </a:r>
            <a:endParaRPr lang="es-ES" dirty="0"/>
          </a:p>
          <a:p>
            <a:pPr lvl="1"/>
            <a:r>
              <a:rPr lang="es-ES" dirty="0"/>
              <a:t>Altura de la pantalla del </a:t>
            </a:r>
            <a:r>
              <a:rPr lang="es-ES" dirty="0" smtClean="0"/>
              <a:t>dispositivo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67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  <a:solidFill>
            <a:srgbClr val="F8F6A6"/>
          </a:solidFill>
        </p:spPr>
        <p:txBody>
          <a:bodyPr>
            <a:noAutofit/>
          </a:bodyPr>
          <a:lstStyle/>
          <a:p>
            <a:r>
              <a:rPr lang="es-ES" sz="3200" dirty="0"/>
              <a:t>ANCHO Y ALTURA DE </a:t>
            </a:r>
            <a:r>
              <a:rPr lang="es-ES" sz="3200" dirty="0" err="1" smtClean="0"/>
              <a:t>screen</a:t>
            </a:r>
            <a:r>
              <a:rPr lang="es-ES" sz="3200" dirty="0" smtClean="0"/>
              <a:t>…</a:t>
            </a:r>
            <a:endParaRPr lang="es-ES_tradnl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F8F6A6"/>
          </a:solidFill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Estos </a:t>
            </a:r>
            <a:r>
              <a:rPr lang="es-ES" dirty="0"/>
              <a:t>funcionan de manera similar al ancho y la altura, excepto que miden las dimensiones de la pantalla real en el dispositivo en lugar de la ventana gráfica.</a:t>
            </a:r>
          </a:p>
          <a:p>
            <a:r>
              <a:rPr lang="es-ES" dirty="0"/>
              <a:t>Por lo tanto, cambiar el tamaño de la ventana de su navegador no tendrá ningún efecto, y si el usuario no tiene su ventana maximizada, es posible que no obtenga el diseño que desea.</a:t>
            </a:r>
          </a:p>
          <a:p>
            <a:r>
              <a:rPr lang="es-ES" dirty="0"/>
              <a:t>Ejemplo:</a:t>
            </a:r>
          </a:p>
          <a:p>
            <a:r>
              <a:rPr lang="es-ES" dirty="0"/>
              <a:t>@media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screen</a:t>
            </a:r>
            <a:r>
              <a:rPr lang="es-ES" dirty="0" smtClean="0"/>
              <a:t> and (</a:t>
            </a:r>
            <a:r>
              <a:rPr lang="es-ES" b="1" dirty="0" err="1" smtClean="0">
                <a:solidFill>
                  <a:srgbClr val="FF0000"/>
                </a:solidFill>
              </a:rPr>
              <a:t>max-device-width</a:t>
            </a:r>
            <a:r>
              <a:rPr lang="es-ES" dirty="0"/>
              <a:t>: 40em) {...}</a:t>
            </a:r>
          </a:p>
        </p:txBody>
      </p:sp>
    </p:spTree>
    <p:extLst>
      <p:ext uri="{BB962C8B-B14F-4D97-AF65-F5344CB8AC3E}">
        <p14:creationId xmlns:p14="http://schemas.microsoft.com/office/powerpoint/2010/main" val="10389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  <a:solidFill>
            <a:srgbClr val="F8F6A6"/>
          </a:solidFill>
        </p:spPr>
        <p:txBody>
          <a:bodyPr>
            <a:noAutofit/>
          </a:bodyPr>
          <a:lstStyle/>
          <a:p>
            <a:r>
              <a:rPr lang="es-ES" sz="3200" dirty="0"/>
              <a:t>ANCHO Y ALTURA DE </a:t>
            </a:r>
            <a:r>
              <a:rPr lang="es-ES" sz="3200" dirty="0" err="1" smtClean="0"/>
              <a:t>screen</a:t>
            </a:r>
            <a:endParaRPr lang="es-ES_tradnl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F8F6A6"/>
          </a:solidFill>
        </p:spPr>
        <p:txBody>
          <a:bodyPr>
            <a:normAutofit fontScale="70000" lnSpcReduction="20000"/>
          </a:bodyPr>
          <a:lstStyle/>
          <a:p>
            <a:r>
              <a:rPr lang="es-ES" dirty="0" err="1" smtClean="0"/>
              <a:t>orientation</a:t>
            </a:r>
            <a:endParaRPr lang="es-ES" dirty="0"/>
          </a:p>
          <a:p>
            <a:pPr lvl="1"/>
            <a:r>
              <a:rPr lang="es-ES" dirty="0"/>
              <a:t>orientación</a:t>
            </a:r>
          </a:p>
          <a:p>
            <a:pPr lvl="2"/>
            <a:r>
              <a:rPr lang="es-ES" dirty="0"/>
              <a:t>Paisaje o retrato</a:t>
            </a:r>
          </a:p>
          <a:p>
            <a:r>
              <a:rPr lang="es-ES" dirty="0"/>
              <a:t>Esta calidad analiza si la pantalla está en orientación horizontal (el ancho es mayor que la altura) u orientación vertical (la altura es mayor que el ancho). </a:t>
            </a:r>
            <a:endParaRPr lang="es-ES" dirty="0" smtClean="0"/>
          </a:p>
          <a:p>
            <a:r>
              <a:rPr lang="es-ES" dirty="0" smtClean="0"/>
              <a:t>Aunque </a:t>
            </a:r>
            <a:r>
              <a:rPr lang="es-ES" dirty="0"/>
              <a:t>esto es potencialmente muy útil, todavía no es compatible con todos los navegadores.</a:t>
            </a:r>
          </a:p>
          <a:p>
            <a:r>
              <a:rPr lang="es-ES" dirty="0"/>
              <a:t>Ejemplo:</a:t>
            </a:r>
          </a:p>
          <a:p>
            <a:r>
              <a:rPr lang="es-ES" dirty="0"/>
              <a:t>@media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screen</a:t>
            </a:r>
            <a:r>
              <a:rPr lang="es-ES" dirty="0" smtClean="0"/>
              <a:t> and (</a:t>
            </a:r>
            <a:r>
              <a:rPr lang="es-ES" b="1" dirty="0" err="1" smtClean="0">
                <a:solidFill>
                  <a:srgbClr val="0070C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orientation</a:t>
            </a:r>
            <a:r>
              <a:rPr lang="es-ES" dirty="0" smtClean="0"/>
              <a:t>: </a:t>
            </a:r>
            <a:r>
              <a:rPr lang="es-ES" b="1" dirty="0" err="1" smtClean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landscape</a:t>
            </a:r>
            <a:r>
              <a:rPr lang="es-ES" dirty="0" smtClean="0"/>
              <a:t>) </a:t>
            </a:r>
            <a:r>
              <a:rPr lang="es-ES" dirty="0"/>
              <a:t>{...}</a:t>
            </a:r>
          </a:p>
        </p:txBody>
      </p:sp>
    </p:spTree>
    <p:extLst>
      <p:ext uri="{BB962C8B-B14F-4D97-AF65-F5344CB8AC3E}">
        <p14:creationId xmlns:p14="http://schemas.microsoft.com/office/powerpoint/2010/main" val="7171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  <a:solidFill>
            <a:srgbClr val="D6FB79"/>
          </a:solidFill>
        </p:spPr>
        <p:txBody>
          <a:bodyPr>
            <a:noAutofit/>
          </a:bodyPr>
          <a:lstStyle/>
          <a:p>
            <a:r>
              <a:rPr lang="es-ES" sz="3200" dirty="0"/>
              <a:t>RELACIÓN DE </a:t>
            </a:r>
            <a:r>
              <a:rPr lang="es-ES" sz="3200" dirty="0" smtClean="0"/>
              <a:t>ASPECTO …</a:t>
            </a:r>
            <a:endParaRPr lang="es-ES_tradnl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D6FB79"/>
          </a:solidFill>
        </p:spPr>
        <p:txBody>
          <a:bodyPr>
            <a:normAutofit/>
          </a:bodyPr>
          <a:lstStyle/>
          <a:p>
            <a:r>
              <a:rPr lang="es-ES" dirty="0" err="1" smtClean="0"/>
              <a:t>Aspect</a:t>
            </a:r>
            <a:r>
              <a:rPr lang="es-ES" dirty="0" smtClean="0"/>
              <a:t>-ratio</a:t>
            </a:r>
            <a:endParaRPr lang="es-ES" dirty="0"/>
          </a:p>
          <a:p>
            <a:pPr lvl="1"/>
            <a:r>
              <a:rPr lang="es-ES" dirty="0"/>
              <a:t>Ratio de la ventana gráfica</a:t>
            </a:r>
          </a:p>
          <a:p>
            <a:r>
              <a:rPr lang="es-ES" dirty="0" err="1" smtClean="0"/>
              <a:t>Device</a:t>
            </a:r>
            <a:r>
              <a:rPr lang="es-ES" dirty="0" smtClean="0"/>
              <a:t>-</a:t>
            </a:r>
            <a:r>
              <a:rPr lang="es-ES" dirty="0" err="1" smtClean="0"/>
              <a:t>aspect</a:t>
            </a:r>
            <a:r>
              <a:rPr lang="es-ES" dirty="0" smtClean="0"/>
              <a:t>-ratio</a:t>
            </a:r>
            <a:endParaRPr lang="es-ES" dirty="0"/>
          </a:p>
          <a:p>
            <a:pPr lvl="1"/>
            <a:r>
              <a:rPr lang="es-ES" dirty="0"/>
              <a:t>Ratio de la pantalla del </a:t>
            </a:r>
            <a:r>
              <a:rPr lang="es-ES" dirty="0" smtClean="0"/>
              <a:t>dispositivo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36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  <a:solidFill>
            <a:srgbClr val="D6FB79"/>
          </a:solidFill>
        </p:spPr>
        <p:txBody>
          <a:bodyPr>
            <a:noAutofit/>
          </a:bodyPr>
          <a:lstStyle/>
          <a:p>
            <a:r>
              <a:rPr lang="es-ES" sz="3200" dirty="0"/>
              <a:t>RELACIÓN DE </a:t>
            </a:r>
            <a:r>
              <a:rPr lang="es-ES" sz="3200" dirty="0" smtClean="0"/>
              <a:t>ASPECTO …</a:t>
            </a:r>
            <a:endParaRPr lang="es-ES_tradnl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D6FB79"/>
          </a:solidFill>
        </p:spPr>
        <p:txBody>
          <a:bodyPr>
            <a:normAutofit lnSpcReduction="10000"/>
          </a:bodyPr>
          <a:lstStyle/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 </a:t>
            </a: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relación de aspecto de la ventana gráfica o la relación de aspecto del dispositivo es la relación entre el ancho y la altura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Entonces</a:t>
            </a:r>
            <a:r>
              <a:rPr lang="es-ES" dirty="0"/>
              <a:t>, si una pantalla tuviera 1,000 píxeles de ancho y 500 píxeles de alto, la relación de aspecto del dispositivo sería 2: 1, porque 1,000 es dos veces 500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71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  <a:solidFill>
            <a:srgbClr val="D6FB79"/>
          </a:solidFill>
        </p:spPr>
        <p:txBody>
          <a:bodyPr>
            <a:noAutofit/>
          </a:bodyPr>
          <a:lstStyle/>
          <a:p>
            <a:r>
              <a:rPr lang="es-ES" sz="3200" dirty="0"/>
              <a:t>RELACIÓN DE </a:t>
            </a:r>
            <a:r>
              <a:rPr lang="es-ES" sz="3200" dirty="0" smtClean="0"/>
              <a:t>ASPECTO …</a:t>
            </a:r>
            <a:endParaRPr lang="es-ES_tradnl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D6FB79"/>
          </a:solidFill>
        </p:spPr>
        <p:txBody>
          <a:bodyPr>
            <a:normAutofit fontScale="92500" lnSpcReduction="10000"/>
          </a:bodyPr>
          <a:lstStyle/>
          <a:p>
            <a:r>
              <a:rPr lang="es-ES" dirty="0"/>
              <a:t>Las proporciones de las pantallas varían ampliamente, aunque a primera vista casi todas parecen un rectángulo similar.</a:t>
            </a:r>
          </a:p>
          <a:p>
            <a:r>
              <a:rPr lang="es-ES" dirty="0" smtClean="0"/>
              <a:t>Las </a:t>
            </a:r>
            <a:r>
              <a:rPr lang="es-ES" dirty="0"/>
              <a:t>relaciones de aspecto comunes del monitor </a:t>
            </a:r>
            <a:r>
              <a:rPr lang="es-ES" dirty="0" smtClean="0"/>
              <a:t>son: </a:t>
            </a:r>
          </a:p>
          <a:p>
            <a:pPr lvl="1"/>
            <a:r>
              <a:rPr lang="es-ES" dirty="0" smtClean="0"/>
              <a:t>16</a:t>
            </a:r>
            <a:r>
              <a:rPr lang="es-ES" dirty="0"/>
              <a:t>: 9 (como 1920 × 1080 o 1366 × 768 píxeles) </a:t>
            </a:r>
            <a:endParaRPr lang="es-ES" dirty="0" smtClean="0"/>
          </a:p>
          <a:p>
            <a:pPr lvl="1"/>
            <a:r>
              <a:rPr lang="es-ES" dirty="0" smtClean="0"/>
              <a:t>o </a:t>
            </a:r>
            <a:r>
              <a:rPr lang="es-ES" dirty="0"/>
              <a:t>16:10 (1280 × 800).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877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  <a:solidFill>
            <a:srgbClr val="D6FB79"/>
          </a:solidFill>
        </p:spPr>
        <p:txBody>
          <a:bodyPr>
            <a:noAutofit/>
          </a:bodyPr>
          <a:lstStyle/>
          <a:p>
            <a:r>
              <a:rPr lang="es-ES" sz="3200" dirty="0"/>
              <a:t>RELACIÓN DE </a:t>
            </a:r>
            <a:r>
              <a:rPr lang="es-ES" sz="3200" dirty="0" smtClean="0"/>
              <a:t>ASPECTO …</a:t>
            </a:r>
            <a:endParaRPr lang="es-ES_tradnl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D6FB79"/>
          </a:solidFill>
        </p:spPr>
        <p:txBody>
          <a:bodyPr>
            <a:normAutofit/>
          </a:bodyPr>
          <a:lstStyle/>
          <a:p>
            <a:r>
              <a:rPr lang="es-ES" dirty="0" smtClean="0"/>
              <a:t>El </a:t>
            </a:r>
            <a:r>
              <a:rPr lang="es-ES" dirty="0"/>
              <a:t>iPhone 3 y 4S son 3: 2 (480 × 320 y 960 × 640</a:t>
            </a:r>
            <a:r>
              <a:rPr lang="es-ES" dirty="0" smtClean="0"/>
              <a:t>)</a:t>
            </a:r>
          </a:p>
          <a:p>
            <a:r>
              <a:rPr lang="es-ES" dirty="0" smtClean="0"/>
              <a:t>El </a:t>
            </a:r>
            <a:r>
              <a:rPr lang="es-ES" dirty="0"/>
              <a:t>iPhone 5 es 16: 9 (1136 × 640). </a:t>
            </a:r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/>
              <a:t>teléfonos Android son comúnmente 4: 3, 3: 2, 16:10 o 16: 9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1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s-ES_tradnl" dirty="0" smtClean="0"/>
              <a:t>Media </a:t>
            </a:r>
            <a:r>
              <a:rPr lang="es-ES_tradnl" dirty="0" err="1" smtClean="0"/>
              <a:t>queries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s-ES_tradnl" dirty="0"/>
              <a:t>Uso de consultas de medios en enlaces de hojas de estilo</a:t>
            </a:r>
          </a:p>
        </p:txBody>
      </p:sp>
    </p:spTree>
    <p:extLst>
      <p:ext uri="{BB962C8B-B14F-4D97-AF65-F5344CB8AC3E}">
        <p14:creationId xmlns:p14="http://schemas.microsoft.com/office/powerpoint/2010/main" val="25656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  <a:solidFill>
            <a:srgbClr val="D6FB79"/>
          </a:solidFill>
        </p:spPr>
        <p:txBody>
          <a:bodyPr>
            <a:noAutofit/>
          </a:bodyPr>
          <a:lstStyle/>
          <a:p>
            <a:r>
              <a:rPr lang="es-ES" sz="3200" dirty="0"/>
              <a:t>RELACIÓN DE </a:t>
            </a:r>
            <a:r>
              <a:rPr lang="es-ES" sz="3200" dirty="0" smtClean="0"/>
              <a:t>ASPECTO</a:t>
            </a:r>
            <a:endParaRPr lang="es-ES_tradnl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D6FB79"/>
          </a:solidFill>
        </p:spPr>
        <p:txBody>
          <a:bodyPr>
            <a:normAutofit/>
          </a:bodyPr>
          <a:lstStyle/>
          <a:p>
            <a:r>
              <a:rPr lang="es-ES" dirty="0" smtClean="0"/>
              <a:t>Ejemplos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@media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screen</a:t>
            </a:r>
            <a:r>
              <a:rPr lang="es-ES" dirty="0" smtClean="0"/>
              <a:t> and (</a:t>
            </a:r>
            <a:r>
              <a:rPr lang="es-ES_tradnl" sz="2000" b="1" dirty="0" err="1" smtClean="0">
                <a:solidFill>
                  <a:srgbClr val="002060"/>
                </a:solidFill>
              </a:rPr>
              <a:t>device</a:t>
            </a:r>
            <a:r>
              <a:rPr lang="es-ES_tradnl" sz="2000" b="1" dirty="0" smtClean="0">
                <a:solidFill>
                  <a:srgbClr val="002060"/>
                </a:solidFill>
              </a:rPr>
              <a:t>-</a:t>
            </a:r>
            <a:r>
              <a:rPr lang="es-ES_tradnl" sz="2000" b="1" dirty="0" err="1" smtClean="0">
                <a:solidFill>
                  <a:srgbClr val="002060"/>
                </a:solidFill>
              </a:rPr>
              <a:t>aspect</a:t>
            </a:r>
            <a:r>
              <a:rPr lang="es-ES_tradnl" sz="2000" b="1" dirty="0" smtClean="0">
                <a:solidFill>
                  <a:srgbClr val="002060"/>
                </a:solidFill>
              </a:rPr>
              <a:t>-ratio: </a:t>
            </a:r>
            <a:r>
              <a:rPr lang="es-ES" sz="2000" b="1" dirty="0" smtClean="0">
                <a:solidFill>
                  <a:srgbClr val="002060"/>
                </a:solidFill>
              </a:rPr>
              <a:t>16/9</a:t>
            </a:r>
            <a:r>
              <a:rPr lang="es-ES" dirty="0" smtClean="0"/>
              <a:t>){...}</a:t>
            </a:r>
            <a:endParaRPr lang="es-ES" dirty="0"/>
          </a:p>
          <a:p>
            <a:pPr lvl="1"/>
            <a:r>
              <a:rPr lang="es-ES" dirty="0"/>
              <a:t>@media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and </a:t>
            </a:r>
            <a:r>
              <a:rPr lang="es-ES" dirty="0" smtClean="0"/>
              <a:t>(</a:t>
            </a:r>
            <a:r>
              <a:rPr lang="es-ES" sz="1800" b="1" dirty="0" smtClean="0">
                <a:solidFill>
                  <a:srgbClr val="FF0000"/>
                </a:solidFill>
              </a:rPr>
              <a:t>min-device-aspect-ratio</a:t>
            </a:r>
            <a:r>
              <a:rPr lang="es-ES" sz="1800" dirty="0" smtClean="0"/>
              <a:t>:1920/1080</a:t>
            </a:r>
            <a:r>
              <a:rPr lang="es-ES" dirty="0"/>
              <a:t>) {...}</a:t>
            </a:r>
          </a:p>
        </p:txBody>
      </p:sp>
    </p:spTree>
    <p:extLst>
      <p:ext uri="{BB962C8B-B14F-4D97-AF65-F5344CB8AC3E}">
        <p14:creationId xmlns:p14="http://schemas.microsoft.com/office/powerpoint/2010/main" val="18052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2AEE33"/>
          </a:solidFill>
        </p:spPr>
        <p:txBody>
          <a:bodyPr/>
          <a:lstStyle/>
          <a:p>
            <a:r>
              <a:rPr lang="es-ES_tradnl" dirty="0" smtClean="0"/>
              <a:t>Resolución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2AEE33"/>
          </a:solidFill>
        </p:spPr>
        <p:txBody>
          <a:bodyPr>
            <a:normAutofit/>
          </a:bodyPr>
          <a:lstStyle/>
          <a:p>
            <a:r>
              <a:rPr lang="es-ES" dirty="0"/>
              <a:t>RESOLUCIÓN</a:t>
            </a:r>
          </a:p>
          <a:p>
            <a:pPr lvl="1"/>
            <a:r>
              <a:rPr lang="es-ES" dirty="0" err="1" smtClean="0"/>
              <a:t>resolution</a:t>
            </a:r>
            <a:endParaRPr lang="es-ES" dirty="0"/>
          </a:p>
          <a:p>
            <a:pPr lvl="2"/>
            <a:r>
              <a:rPr lang="es-ES" dirty="0"/>
              <a:t>Resolución de la pantalla del dispositivo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78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2AEE33"/>
          </a:solidFill>
        </p:spPr>
        <p:txBody>
          <a:bodyPr/>
          <a:lstStyle/>
          <a:p>
            <a:r>
              <a:rPr lang="es-ES_tradnl" dirty="0" smtClean="0"/>
              <a:t>Resolución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2AEE33"/>
          </a:solidFill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la </a:t>
            </a:r>
            <a:r>
              <a:rPr lang="es-ES" dirty="0"/>
              <a:t>resolución reemplaza y hace algo similar a un tipo de consulta de medios </a:t>
            </a:r>
            <a:r>
              <a:rPr lang="es-ES" dirty="0" smtClean="0"/>
              <a:t>antiguo, </a:t>
            </a:r>
            <a:r>
              <a:rPr lang="es-ES_tradnl" b="1" i="1" dirty="0" err="1">
                <a:solidFill>
                  <a:srgbClr val="FFFF00"/>
                </a:solidFill>
              </a:rPr>
              <a:t>device</a:t>
            </a:r>
            <a:r>
              <a:rPr lang="es-ES_tradnl" b="1" i="1" dirty="0">
                <a:solidFill>
                  <a:srgbClr val="FFFF00"/>
                </a:solidFill>
              </a:rPr>
              <a:t>-pixel-ratio</a:t>
            </a:r>
            <a:r>
              <a:rPr lang="es-ES" dirty="0" smtClean="0"/>
              <a:t>. </a:t>
            </a:r>
          </a:p>
          <a:p>
            <a:r>
              <a:rPr lang="es-ES" dirty="0" smtClean="0"/>
              <a:t>Aunque </a:t>
            </a:r>
            <a:r>
              <a:rPr lang="es-ES" dirty="0"/>
              <a:t>esto puede ser útil para mostrar las imágenes de resolución adecuada para una pantalla, todavía no es compatible con Safari o </a:t>
            </a:r>
            <a:r>
              <a:rPr lang="es-ES" dirty="0" err="1"/>
              <a:t>Chrome</a:t>
            </a:r>
            <a:r>
              <a:rPr lang="es-ES" dirty="0"/>
              <a:t>.</a:t>
            </a:r>
          </a:p>
          <a:p>
            <a:r>
              <a:rPr lang="es-ES" dirty="0"/>
              <a:t>Ejemplo</a:t>
            </a:r>
            <a:r>
              <a:rPr lang="es-ES" dirty="0" smtClean="0"/>
              <a:t>:</a:t>
            </a:r>
          </a:p>
          <a:p>
            <a:r>
              <a:rPr lang="en-US" dirty="0"/>
              <a:t>@media only screen and (</a:t>
            </a:r>
            <a:r>
              <a:rPr lang="en-US" b="1" i="1" dirty="0">
                <a:solidFill>
                  <a:srgbClr val="FFFF00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</a:rPr>
              <a:t>min-resolution</a:t>
            </a:r>
            <a:r>
              <a:rPr lang="en-US" dirty="0"/>
              <a:t>: 300dpi) { ... }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724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2AEE33"/>
          </a:solidFill>
        </p:spPr>
        <p:txBody>
          <a:bodyPr>
            <a:normAutofit/>
          </a:bodyPr>
          <a:lstStyle/>
          <a:p>
            <a:r>
              <a:rPr lang="es-ES" dirty="0" smtClean="0"/>
              <a:t>Otras características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2AEE33"/>
          </a:solidFill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Algunos </a:t>
            </a:r>
            <a:r>
              <a:rPr lang="es-ES" dirty="0"/>
              <a:t>más que probablemente no usará en el futuro cercano, pero que pueden ser útiles algún día incluyen:</a:t>
            </a:r>
          </a:p>
          <a:p>
            <a:pPr lvl="1"/>
            <a:r>
              <a:rPr lang="es-ES" dirty="0"/>
              <a:t>color</a:t>
            </a:r>
          </a:p>
          <a:p>
            <a:pPr lvl="2"/>
            <a:r>
              <a:rPr lang="es-ES" dirty="0"/>
              <a:t>El número de bits por componente de color del dispositivo de salida. </a:t>
            </a:r>
            <a:endParaRPr lang="es-ES" dirty="0" smtClean="0"/>
          </a:p>
          <a:p>
            <a:pPr lvl="2"/>
            <a:r>
              <a:rPr lang="es-ES" dirty="0" smtClean="0"/>
              <a:t>Use </a:t>
            </a:r>
            <a:r>
              <a:rPr lang="es-ES" dirty="0"/>
              <a:t>min- para consultar contra un número. </a:t>
            </a:r>
            <a:endParaRPr lang="es-ES" dirty="0" smtClean="0"/>
          </a:p>
          <a:p>
            <a:pPr lvl="2"/>
            <a:r>
              <a:rPr lang="es-ES" dirty="0" smtClean="0"/>
              <a:t>La </a:t>
            </a:r>
            <a:r>
              <a:rPr lang="es-ES" dirty="0"/>
              <a:t>palabra color por sí sola simplemente pregunta si el dispositivo tiene una pantalla a color o no. </a:t>
            </a:r>
            <a:endParaRPr lang="es-ES" dirty="0" smtClean="0"/>
          </a:p>
          <a:p>
            <a:pPr lvl="2"/>
            <a:r>
              <a:rPr lang="es-ES" dirty="0" smtClean="0"/>
              <a:t>No </a:t>
            </a:r>
            <a:r>
              <a:rPr lang="es-ES" dirty="0"/>
              <a:t>es compatible con Opera.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328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2AEE33"/>
          </a:solidFill>
        </p:spPr>
        <p:txBody>
          <a:bodyPr>
            <a:normAutofit/>
          </a:bodyPr>
          <a:lstStyle/>
          <a:p>
            <a:r>
              <a:rPr lang="es-ES" dirty="0" smtClean="0"/>
              <a:t>Otras características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2AEE33"/>
          </a:solidFill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Color-</a:t>
            </a:r>
            <a:r>
              <a:rPr lang="es-ES" dirty="0" err="1" smtClean="0"/>
              <a:t>index</a:t>
            </a:r>
            <a:endParaRPr lang="es-ES" dirty="0"/>
          </a:p>
          <a:p>
            <a:pPr lvl="1"/>
            <a:r>
              <a:rPr lang="es-ES" dirty="0"/>
              <a:t>El número de entradas en la tabla de búsqueda de colores del dispositivo, como 256. </a:t>
            </a:r>
            <a:endParaRPr lang="es-ES" dirty="0" smtClean="0"/>
          </a:p>
          <a:p>
            <a:pPr lvl="1"/>
            <a:r>
              <a:rPr lang="es-ES" dirty="0" smtClean="0"/>
              <a:t>Solo </a:t>
            </a:r>
            <a:r>
              <a:rPr lang="es-ES" dirty="0"/>
              <a:t>compatible con Opera.</a:t>
            </a:r>
          </a:p>
          <a:p>
            <a:r>
              <a:rPr lang="es-ES" dirty="0" err="1" smtClean="0"/>
              <a:t>monocrome</a:t>
            </a:r>
            <a:endParaRPr lang="es-ES" dirty="0"/>
          </a:p>
          <a:p>
            <a:pPr lvl="1"/>
            <a:r>
              <a:rPr lang="es-ES" dirty="0"/>
              <a:t>Si la pantalla del dispositivo es monocromática (¿recuerda los monitores antiguos con texto verde en una pantalla negra</a:t>
            </a:r>
            <a:r>
              <a:rPr lang="es-ES" dirty="0" smtClean="0"/>
              <a:t>?).</a:t>
            </a:r>
          </a:p>
          <a:p>
            <a:pPr lvl="1"/>
            <a:r>
              <a:rPr lang="es-ES" dirty="0" smtClean="0"/>
              <a:t> </a:t>
            </a:r>
            <a:r>
              <a:rPr lang="es-ES" dirty="0"/>
              <a:t>Todavía no es compatible con ningún navegador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64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2AEE33"/>
          </a:solidFill>
        </p:spPr>
        <p:txBody>
          <a:bodyPr>
            <a:normAutofit/>
          </a:bodyPr>
          <a:lstStyle/>
          <a:p>
            <a:r>
              <a:rPr lang="es-ES" dirty="0" smtClean="0"/>
              <a:t>Otras características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2AEE33"/>
          </a:solidFill>
        </p:spPr>
        <p:txBody>
          <a:bodyPr>
            <a:normAutofit fontScale="85000" lnSpcReduction="20000"/>
          </a:bodyPr>
          <a:lstStyle/>
          <a:p>
            <a:r>
              <a:rPr lang="es-ES" dirty="0" err="1" smtClean="0"/>
              <a:t>scan</a:t>
            </a:r>
            <a:endParaRPr lang="es-ES" dirty="0"/>
          </a:p>
          <a:p>
            <a:pPr lvl="1"/>
            <a:r>
              <a:rPr lang="es-ES" dirty="0"/>
              <a:t>Si el dispositivo usa exploración progresiva, lo que solo se aplica a televisores, no a otros dispositivos. </a:t>
            </a:r>
            <a:endParaRPr lang="es-ES" dirty="0" smtClean="0"/>
          </a:p>
          <a:p>
            <a:pPr lvl="1"/>
            <a:r>
              <a:rPr lang="es-ES" dirty="0" smtClean="0"/>
              <a:t>Todavía </a:t>
            </a:r>
            <a:r>
              <a:rPr lang="es-ES" dirty="0"/>
              <a:t>no es compatible con ningún navegador.</a:t>
            </a:r>
          </a:p>
          <a:p>
            <a:r>
              <a:rPr lang="es-ES" dirty="0" err="1" smtClean="0"/>
              <a:t>grid</a:t>
            </a:r>
            <a:endParaRPr lang="es-ES" dirty="0"/>
          </a:p>
          <a:p>
            <a:pPr lvl="1"/>
            <a:r>
              <a:rPr lang="es-ES" dirty="0"/>
              <a:t>Si la salida está basada en la cuadrícula (como teletipo o TTY, que tienen una fuente fija) o mapa de bits (una pantalla "normal" con píxeles). </a:t>
            </a:r>
            <a:endParaRPr lang="es-ES" dirty="0" smtClean="0"/>
          </a:p>
          <a:p>
            <a:pPr lvl="1"/>
            <a:r>
              <a:rPr lang="es-ES" dirty="0" smtClean="0"/>
              <a:t>Todavía </a:t>
            </a:r>
            <a:r>
              <a:rPr lang="es-ES" dirty="0"/>
              <a:t>no es compatible con ningún navegador.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128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Soporte de </a:t>
            </a:r>
            <a:r>
              <a:rPr lang="es-ES" dirty="0" smtClean="0"/>
              <a:t>navegador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Entonces</a:t>
            </a:r>
            <a:r>
              <a:rPr lang="es-ES" dirty="0"/>
              <a:t>, todo este material de consulta de medios suena maravilloso, pero tenemos un problema:</a:t>
            </a:r>
          </a:p>
          <a:p>
            <a:r>
              <a:rPr lang="es-ES" dirty="0"/>
              <a:t>algunos navegadores no admiten consultas de medios en absoluto.</a:t>
            </a:r>
          </a:p>
          <a:p>
            <a:r>
              <a:rPr lang="es-ES" dirty="0"/>
              <a:t>Es por eso que debe asegurarse de que su </a:t>
            </a:r>
            <a:r>
              <a:rPr lang="es-ES" dirty="0" err="1" smtClean="0"/>
              <a:t>layout</a:t>
            </a:r>
            <a:r>
              <a:rPr lang="es-ES" dirty="0" smtClean="0"/>
              <a:t> y </a:t>
            </a:r>
            <a:r>
              <a:rPr lang="es-ES" dirty="0"/>
              <a:t>diseño básicos, sin consultas multimedia agregadas, funcionen en cualquier dispositivo o tamaño de pantalla.</a:t>
            </a:r>
          </a:p>
          <a:p>
            <a:r>
              <a:rPr lang="es-ES" dirty="0"/>
              <a:t>Puede que no se vea genial, pero será utilizable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41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Soporte de </a:t>
            </a:r>
            <a:r>
              <a:rPr lang="es-ES" dirty="0" smtClean="0"/>
              <a:t>navegador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Los </a:t>
            </a:r>
            <a:r>
              <a:rPr lang="es-ES" b="1" dirty="0" err="1" smtClean="0">
                <a:solidFill>
                  <a:srgbClr val="FF0000"/>
                </a:solidFill>
              </a:rPr>
              <a:t>feature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phones</a:t>
            </a:r>
            <a:r>
              <a:rPr lang="es-ES" b="1" dirty="0" smtClean="0">
                <a:solidFill>
                  <a:srgbClr val="FF0000"/>
                </a:solidFill>
              </a:rPr>
              <a:t> no admitirán consultas de medios</a:t>
            </a:r>
            <a:r>
              <a:rPr lang="es-ES" dirty="0" smtClean="0"/>
              <a:t>. </a:t>
            </a:r>
          </a:p>
          <a:p>
            <a:r>
              <a:rPr lang="es-ES" dirty="0" smtClean="0"/>
              <a:t>Este es uno de los beneficios de comenzar primero con un diseño para pantallas pequeñas: </a:t>
            </a:r>
            <a:r>
              <a:rPr lang="es-ES" dirty="0" smtClean="0">
                <a:solidFill>
                  <a:srgbClr val="C0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su diseño predeterminado, sin consultas de medios, funcionará en dispositivos de pantalla pequeña que no admitan consultas de medios</a:t>
            </a:r>
            <a:r>
              <a:rPr lang="es-E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85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Soporte de </a:t>
            </a:r>
            <a:r>
              <a:rPr lang="es-ES" dirty="0" smtClean="0"/>
              <a:t>navegador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Si comenzaste primero con un diseño de pantalla ancha, obtendrías el diseño ancho en esos dispositivos, y podría no ser utilizable.</a:t>
            </a:r>
          </a:p>
          <a:p>
            <a:r>
              <a:rPr lang="es-ES" dirty="0" smtClean="0"/>
              <a:t>La mayoría de los navegadores modernos admiten consultas de medios, al menos, el ancho mínimo y el ancho máximo básicos que usamos en el diseño receptivo (consulte “¿Puedo usar consultas de medios CSS?” [</a:t>
            </a:r>
            <a:r>
              <a:rPr lang="es-ES" dirty="0" smtClean="0">
                <a:hlinkClick r:id="rId2"/>
              </a:rPr>
              <a:t>media </a:t>
            </a:r>
            <a:r>
              <a:rPr lang="es-ES" dirty="0" err="1" smtClean="0">
                <a:hlinkClick r:id="rId2"/>
              </a:rPr>
              <a:t>queries</a:t>
            </a:r>
            <a:r>
              <a:rPr lang="es-ES" dirty="0" smtClean="0"/>
              <a:t>] para detalles). </a:t>
            </a:r>
          </a:p>
          <a:p>
            <a:r>
              <a:rPr lang="es-ES" dirty="0" smtClean="0"/>
              <a:t>Los únicos navegadores de los que realmente debemos preocuparnos son IE 8 y versiones anteriores.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250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_tradnl" b="1" dirty="0"/>
              <a:t>TESTING MEDIA QUERY </a:t>
            </a:r>
            <a:r>
              <a:rPr lang="es-ES_tradnl" b="1" dirty="0" smtClean="0"/>
              <a:t>ANSWERS </a:t>
            </a:r>
            <a:r>
              <a:rPr lang="es-ES" dirty="0" smtClean="0"/>
              <a:t>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Para </a:t>
            </a:r>
            <a:r>
              <a:rPr lang="es-ES" dirty="0"/>
              <a:t>saber qué valores está usando su navegador para responder consultas de medios, visite MQtest.io </a:t>
            </a:r>
            <a:r>
              <a:rPr lang="es-ES" dirty="0" smtClean="0"/>
              <a:t>(</a:t>
            </a:r>
            <a:r>
              <a:rPr lang="es-ES" dirty="0" smtClean="0">
                <a:hlinkClick r:id="rId2"/>
              </a:rPr>
              <a:t>https://viljamis.github.io/mqtest/</a:t>
            </a:r>
            <a:r>
              <a:rPr lang="es-ES" dirty="0" smtClean="0"/>
              <a:t>) </a:t>
            </a:r>
            <a:r>
              <a:rPr lang="es-ES" dirty="0"/>
              <a:t>de </a:t>
            </a:r>
            <a:r>
              <a:rPr lang="es-ES" dirty="0" err="1"/>
              <a:t>Viljami</a:t>
            </a:r>
            <a:r>
              <a:rPr lang="es-ES" dirty="0"/>
              <a:t> </a:t>
            </a:r>
            <a:r>
              <a:rPr lang="es-ES" dirty="0" err="1"/>
              <a:t>Salminen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Como </a:t>
            </a:r>
            <a:r>
              <a:rPr lang="es-ES" dirty="0"/>
              <a:t>se ve en la </a:t>
            </a:r>
            <a:r>
              <a:rPr lang="es-ES" dirty="0" smtClean="0"/>
              <a:t>Figura, </a:t>
            </a:r>
            <a:r>
              <a:rPr lang="es-ES" dirty="0"/>
              <a:t>le indicará los números exactos que su navegador está enviando para altura, ancho, </a:t>
            </a:r>
            <a:r>
              <a:rPr lang="es-ES" dirty="0" smtClean="0"/>
              <a:t>altura/ancho </a:t>
            </a:r>
            <a:r>
              <a:rPr lang="es-ES" dirty="0"/>
              <a:t>del dispositivo, relaciones de aspecto, orientación y resolución.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007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s-ES_tradnl" sz="3200" dirty="0"/>
              <a:t>Uso de consultas de medios en enlaces de hojas de </a:t>
            </a:r>
            <a:r>
              <a:rPr lang="es-ES_tradnl" sz="3200" dirty="0" smtClean="0"/>
              <a:t>estilo …</a:t>
            </a:r>
            <a:endParaRPr lang="es-ES_tradnl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 lnSpcReduction="10000"/>
          </a:bodyPr>
          <a:lstStyle/>
          <a:p>
            <a:r>
              <a:rPr lang="es-ES" dirty="0"/>
              <a:t>Recordará </a:t>
            </a:r>
            <a:r>
              <a:rPr lang="es-ES" dirty="0" smtClean="0"/>
              <a:t>que </a:t>
            </a:r>
            <a:r>
              <a:rPr lang="es-ES" dirty="0"/>
              <a:t>en el </a:t>
            </a:r>
            <a:r>
              <a:rPr lang="es-ES" dirty="0" smtClean="0"/>
              <a:t>&lt;head&gt; </a:t>
            </a:r>
            <a:r>
              <a:rPr lang="es-ES" dirty="0"/>
              <a:t>de nuestra página HTML, podemos vincularnos a uno o más archivos CSS:</a:t>
            </a:r>
          </a:p>
          <a:p>
            <a:pPr marL="0" indent="0">
              <a:buNone/>
            </a:pPr>
            <a:r>
              <a:rPr lang="es-ES_tradnl" dirty="0"/>
              <a:t>&lt;link </a:t>
            </a:r>
            <a:r>
              <a:rPr lang="es-ES_tradnl" dirty="0" err="1"/>
              <a:t>rel</a:t>
            </a:r>
            <a:r>
              <a:rPr lang="es-ES_tradnl" dirty="0"/>
              <a:t>="</a:t>
            </a:r>
            <a:r>
              <a:rPr lang="es-ES_tradnl" dirty="0" err="1"/>
              <a:t>stylesheet</a:t>
            </a:r>
            <a:r>
              <a:rPr lang="es-ES_tradnl" dirty="0"/>
              <a:t>" </a:t>
            </a:r>
            <a:r>
              <a:rPr lang="es-ES_tradnl" dirty="0" err="1"/>
              <a:t>href</a:t>
            </a:r>
            <a:r>
              <a:rPr lang="es-ES_tradnl" dirty="0"/>
              <a:t>="</a:t>
            </a:r>
            <a:r>
              <a:rPr lang="es-ES_tradnl" dirty="0" err="1"/>
              <a:t>styles</a:t>
            </a:r>
            <a:r>
              <a:rPr lang="es-ES_tradnl" dirty="0"/>
              <a:t>/</a:t>
            </a:r>
            <a:r>
              <a:rPr lang="es-ES_tradnl" dirty="0">
                <a:solidFill>
                  <a:srgbClr val="0070C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mainstyles.css</a:t>
            </a:r>
            <a:r>
              <a:rPr lang="es-ES_tradnl" dirty="0"/>
              <a:t>"&gt;</a:t>
            </a:r>
          </a:p>
          <a:p>
            <a:pPr marL="0" indent="0"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="styles/</a:t>
            </a:r>
            <a:r>
              <a:rPr lang="en-US" dirty="0">
                <a:solidFill>
                  <a:srgbClr val="00B05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otherstyles.css</a:t>
            </a:r>
            <a:r>
              <a:rPr lang="en-US" dirty="0" smtClean="0"/>
              <a:t>"&gt;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99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_tradnl" b="1" dirty="0"/>
              <a:t>TESTING MEDIA QUERY </a:t>
            </a:r>
            <a:r>
              <a:rPr lang="es-ES_tradnl" b="1" dirty="0" smtClean="0"/>
              <a:t>ANSWERS </a:t>
            </a:r>
            <a:r>
              <a:rPr lang="es-ES" dirty="0" smtClean="0"/>
              <a:t>…</a:t>
            </a:r>
            <a:endParaRPr lang="es-ES_trad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31590"/>
            <a:ext cx="6659216" cy="374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7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_tradnl" b="1" dirty="0"/>
              <a:t>TESTING MEDIA QUERY </a:t>
            </a:r>
            <a:r>
              <a:rPr lang="es-ES_tradnl" b="1" dirty="0" smtClean="0"/>
              <a:t>ANSWERS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Puede </a:t>
            </a:r>
            <a:r>
              <a:rPr lang="es-ES" dirty="0"/>
              <a:t>ver los valores de ancho y alto cambiar a medida que cambia el tamaño de la ventana de su navegador. </a:t>
            </a:r>
            <a:endParaRPr lang="es-ES" dirty="0" smtClean="0"/>
          </a:p>
          <a:p>
            <a:r>
              <a:rPr lang="es-ES" dirty="0" smtClean="0"/>
              <a:t>Esto </a:t>
            </a:r>
            <a:r>
              <a:rPr lang="es-ES" dirty="0"/>
              <a:t>es útil si sus consultas de medios no funcionan como se espera en un determinado dispositivo: puede determinar que su navegador está enviando información diferente de lo que suponía.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3052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85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s-ES_tradnl" sz="3200" dirty="0"/>
              <a:t>Uso de consultas de medios en enlaces de hojas de </a:t>
            </a:r>
            <a:r>
              <a:rPr lang="es-ES_tradnl" sz="3200" dirty="0" smtClean="0"/>
              <a:t>estilo …</a:t>
            </a:r>
            <a:endParaRPr lang="es-ES_tradnl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El </a:t>
            </a:r>
            <a:r>
              <a:rPr lang="es-ES" dirty="0"/>
              <a:t>navegador simplemente lee y aplica todas las declaraciones de estilo de todas las hojas de estilo, comenzando con la primera hoja de estilo que está vinculada.</a:t>
            </a:r>
          </a:p>
          <a:p>
            <a:r>
              <a:rPr lang="es-ES" b="1" i="1" dirty="0">
                <a:solidFill>
                  <a:srgbClr val="0070C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En lugar de escribir consultas de medios dentro de nuestras hojas de estilo, podemos decirle al navegador que las hojas de estilo completas </a:t>
            </a:r>
            <a:r>
              <a:rPr lang="es-ES" b="1" i="1" dirty="0">
                <a:solidFill>
                  <a:srgbClr val="92D05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solo deben aplicarse si una consulta de medios es verdadera</a:t>
            </a:r>
            <a:r>
              <a:rPr lang="es-ES" b="1" i="1" dirty="0">
                <a:solidFill>
                  <a:srgbClr val="0070C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 e ignorarlas si la consulta de medios no es verdadera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49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s-ES_tradnl" sz="3200" dirty="0"/>
              <a:t>Uso de consultas de medios en enlaces de hojas de </a:t>
            </a:r>
            <a:r>
              <a:rPr lang="es-ES_tradnl" sz="3200" dirty="0" smtClean="0"/>
              <a:t>estilo …</a:t>
            </a:r>
            <a:endParaRPr lang="es-ES_tradnl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 fontScale="92500"/>
          </a:bodyPr>
          <a:lstStyle/>
          <a:p>
            <a:r>
              <a:rPr lang="es-ES" dirty="0" smtClean="0"/>
              <a:t>Si </a:t>
            </a:r>
            <a:r>
              <a:rPr lang="es-ES" dirty="0"/>
              <a:t>ha estado trabajando en sitios web durante un tiempo, es posible que haya visto la versión CSS2 de esto utilizada para imprimir hojas de estilo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r>
              <a:rPr lang="es-ES_tradnl" dirty="0"/>
              <a:t>&lt;link </a:t>
            </a:r>
            <a:r>
              <a:rPr lang="es-ES_tradnl" dirty="0" err="1"/>
              <a:t>rel</a:t>
            </a:r>
            <a:r>
              <a:rPr lang="es-ES_tradnl" dirty="0"/>
              <a:t>="</a:t>
            </a:r>
            <a:r>
              <a:rPr lang="es-ES_tradnl" dirty="0" err="1"/>
              <a:t>stylesheet</a:t>
            </a:r>
            <a:r>
              <a:rPr lang="es-ES_tradnl" dirty="0"/>
              <a:t>" </a:t>
            </a:r>
            <a:r>
              <a:rPr lang="es-ES_tradnl" dirty="0" err="1"/>
              <a:t>href</a:t>
            </a:r>
            <a:r>
              <a:rPr lang="es-ES_tradnl" dirty="0"/>
              <a:t>="</a:t>
            </a:r>
            <a:r>
              <a:rPr lang="es-ES_tradnl" dirty="0" err="1"/>
              <a:t>styles</a:t>
            </a:r>
            <a:r>
              <a:rPr lang="es-ES_tradnl" dirty="0"/>
              <a:t>/mainstyles.css"&gt;</a:t>
            </a:r>
          </a:p>
          <a:p>
            <a:pPr marL="0" indent="0">
              <a:buNone/>
            </a:pPr>
            <a:r>
              <a:rPr lang="es-ES_tradnl" dirty="0"/>
              <a:t>&lt;link </a:t>
            </a:r>
            <a:r>
              <a:rPr lang="es-ES_tradnl" dirty="0" err="1"/>
              <a:t>rel</a:t>
            </a:r>
            <a:r>
              <a:rPr lang="es-ES_tradnl" dirty="0"/>
              <a:t>="</a:t>
            </a:r>
            <a:r>
              <a:rPr lang="es-ES_tradnl" dirty="0" err="1"/>
              <a:t>stylesheet</a:t>
            </a:r>
            <a:r>
              <a:rPr lang="es-ES_tradnl" dirty="0"/>
              <a:t>" </a:t>
            </a:r>
            <a:r>
              <a:rPr lang="es-ES_tradnl" dirty="0" err="1"/>
              <a:t>href</a:t>
            </a:r>
            <a:r>
              <a:rPr lang="es-ES_tradnl" dirty="0"/>
              <a:t>="</a:t>
            </a:r>
            <a:r>
              <a:rPr lang="es-ES_tradnl" dirty="0" err="1"/>
              <a:t>styles</a:t>
            </a:r>
            <a:r>
              <a:rPr lang="es-ES_tradnl" dirty="0"/>
              <a:t>/</a:t>
            </a:r>
            <a:r>
              <a:rPr lang="es-ES_tradnl" dirty="0">
                <a:solidFill>
                  <a:srgbClr val="0070C0"/>
                </a:solidFill>
                <a:effectLst>
                  <a:glow rad="101600">
                    <a:schemeClr val="accent6">
                      <a:lumMod val="75000"/>
                      <a:alpha val="60000"/>
                    </a:schemeClr>
                  </a:glow>
                </a:effectLst>
              </a:rPr>
              <a:t>printstyles.css</a:t>
            </a:r>
            <a:r>
              <a:rPr lang="es-ES_tradnl" dirty="0"/>
              <a:t>"</a:t>
            </a:r>
          </a:p>
          <a:p>
            <a:pPr marL="0" indent="0">
              <a:buNone/>
            </a:pPr>
            <a:r>
              <a:rPr lang="es-ES_tradnl" b="1" dirty="0">
                <a:solidFill>
                  <a:srgbClr val="FF0000"/>
                </a:solidFill>
              </a:rPr>
              <a:t>media</a:t>
            </a:r>
            <a:r>
              <a:rPr lang="es-ES_tradnl" dirty="0"/>
              <a:t>="</a:t>
            </a:r>
            <a:r>
              <a:rPr lang="es-ES_tradnl" dirty="0" err="1"/>
              <a:t>print</a:t>
            </a:r>
            <a:r>
              <a:rPr lang="es-ES_tradnl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47852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s-ES_tradnl" sz="3200" dirty="0"/>
              <a:t>Uso de consultas de medios en enlaces de hojas de </a:t>
            </a:r>
            <a:r>
              <a:rPr lang="es-ES_tradnl" sz="3200" dirty="0" smtClean="0"/>
              <a:t>estilo …</a:t>
            </a:r>
            <a:endParaRPr lang="es-ES_tradnl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 fontScale="92500" lnSpcReduction="20000"/>
          </a:bodyPr>
          <a:lstStyle/>
          <a:p>
            <a:r>
              <a:rPr lang="es-ES" dirty="0"/>
              <a:t>En este ejemplo, le estamos diciendo al navegador que si el usuario está imprimiendo la página en lugar de verla en la pantalla, entonces se deben agregar estilos adicionales. </a:t>
            </a:r>
            <a:endParaRPr lang="es-ES" dirty="0" smtClean="0"/>
          </a:p>
          <a:p>
            <a:r>
              <a:rPr lang="es-ES" dirty="0" smtClean="0"/>
              <a:t>Por </a:t>
            </a:r>
            <a:r>
              <a:rPr lang="es-ES" dirty="0"/>
              <a:t>ejemplo, podríamos ocultar una imagen de fondo repetida para imprimir, para evitar desperdiciar la tinta o el tóner de la impresora del usuario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25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FFC000">
              <a:alpha val="79000"/>
            </a:srgbClr>
          </a:solidFill>
        </p:spPr>
        <p:txBody>
          <a:bodyPr>
            <a:noAutofit/>
          </a:bodyPr>
          <a:lstStyle/>
          <a:p>
            <a:r>
              <a:rPr lang="es-ES_tradnl" sz="3200" dirty="0"/>
              <a:t>Uso de consultas de medios en enlaces de hojas de </a:t>
            </a:r>
            <a:r>
              <a:rPr lang="es-ES_tradnl" sz="3200" dirty="0" smtClean="0"/>
              <a:t>estilo …</a:t>
            </a:r>
            <a:endParaRPr lang="es-ES_tradnl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FFC000">
              <a:alpha val="79000"/>
            </a:srgbClr>
          </a:solidFill>
        </p:spPr>
        <p:txBody>
          <a:bodyPr>
            <a:normAutofit fontScale="92500"/>
          </a:bodyPr>
          <a:lstStyle/>
          <a:p>
            <a:r>
              <a:rPr lang="es-ES" dirty="0" smtClean="0"/>
              <a:t>Para </a:t>
            </a:r>
            <a:r>
              <a:rPr lang="es-ES" dirty="0"/>
              <a:t>designar una hoja de estilo solo para impresión, simplemente agregamos media = "</a:t>
            </a:r>
            <a:r>
              <a:rPr lang="es-ES" dirty="0" err="1"/>
              <a:t>print</a:t>
            </a:r>
            <a:r>
              <a:rPr lang="es-ES" dirty="0"/>
              <a:t>" como parte del elemento de enlace, que le dice al navegador que cuando la consulta "¿es el tipo de medio </a:t>
            </a:r>
            <a:r>
              <a:rPr lang="es-ES" dirty="0" err="1"/>
              <a:t>print</a:t>
            </a:r>
            <a:r>
              <a:rPr lang="es-ES" dirty="0"/>
              <a:t>?" es cierto, debe aplicar la hoja de estilo </a:t>
            </a:r>
            <a:r>
              <a:rPr lang="es-ES" dirty="0">
                <a:solidFill>
                  <a:srgbClr val="FF0000"/>
                </a:solidFill>
              </a:rPr>
              <a:t>printstyles.css</a:t>
            </a:r>
            <a:r>
              <a:rPr lang="es-ES" dirty="0"/>
              <a:t>; si es falso, debe ignorar toda esa hoja de estilo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20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FFC000">
              <a:alpha val="79000"/>
            </a:srgbClr>
          </a:solidFill>
        </p:spPr>
        <p:txBody>
          <a:bodyPr>
            <a:noAutofit/>
          </a:bodyPr>
          <a:lstStyle/>
          <a:p>
            <a:r>
              <a:rPr lang="es-ES_tradnl" sz="3200" dirty="0"/>
              <a:t>Uso de consultas de medios en enlaces de hojas de </a:t>
            </a:r>
            <a:r>
              <a:rPr lang="es-ES_tradnl" sz="3200" dirty="0" smtClean="0"/>
              <a:t>estilo …</a:t>
            </a:r>
            <a:endParaRPr lang="es-ES_tradnl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FFC000">
              <a:alpha val="79000"/>
            </a:srgb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Los </a:t>
            </a:r>
            <a:r>
              <a:rPr lang="es-ES" dirty="0"/>
              <a:t>otros enlaces de hoja de estilo no tienen designación de tipo de medio, por lo que se aplican si el tipo de medio es pantalla, impresión o cualquier otra cosa.</a:t>
            </a:r>
          </a:p>
          <a:p>
            <a:r>
              <a:rPr lang="es-ES" dirty="0"/>
              <a:t>Como generalmente agregaríamos estilos de impresión para anular los estilos regulares, el enlace de la hoja de estilos aparece en último lugar.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183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2382</Words>
  <Application>Microsoft Office PowerPoint</Application>
  <PresentationFormat>Presentación en pantalla (16:9)</PresentationFormat>
  <Paragraphs>182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Tema de Office</vt:lpstr>
      <vt:lpstr>Presentación de PowerPoint</vt:lpstr>
      <vt:lpstr>Contenido …</vt:lpstr>
      <vt:lpstr>Media queries</vt:lpstr>
      <vt:lpstr>Uso de consultas de medios en enlaces de hojas de estilo …</vt:lpstr>
      <vt:lpstr>Uso de consultas de medios en enlaces de hojas de estilo …</vt:lpstr>
      <vt:lpstr>Uso de consultas de medios en enlaces de hojas de estilo …</vt:lpstr>
      <vt:lpstr>Uso de consultas de medios en enlaces de hojas de estilo …</vt:lpstr>
      <vt:lpstr>Uso de consultas de medios en enlaces de hojas de estilo …</vt:lpstr>
      <vt:lpstr>Uso de consultas de medios en enlaces de hojas de estilo …</vt:lpstr>
      <vt:lpstr>Uso de consultas de medios en enlaces de hojas de estilo …</vt:lpstr>
      <vt:lpstr>Uso de consultas de medios en enlaces de hojas de estilo</vt:lpstr>
      <vt:lpstr>Otras formas de usar consultas de medios …</vt:lpstr>
      <vt:lpstr>Otras formas de usar consultas de medios …</vt:lpstr>
      <vt:lpstr>Otras formas de usar consultas de medios …</vt:lpstr>
      <vt:lpstr>Otras formas de usar consultas de medios</vt:lpstr>
      <vt:lpstr>Lo que podemos consultar …</vt:lpstr>
      <vt:lpstr>Lo que podemos consultar</vt:lpstr>
      <vt:lpstr>VIEWPORT ANCHO Y ALTURA …</vt:lpstr>
      <vt:lpstr>VIEWPORT ANCHO Y ALTURA …</vt:lpstr>
      <vt:lpstr>VIEWPORT ANCHO Y ALTURA …</vt:lpstr>
      <vt:lpstr>VIEWPORT ANCHO Y ALTURA …</vt:lpstr>
      <vt:lpstr>VIEWPORT ANCHO Y ALTURA …</vt:lpstr>
      <vt:lpstr>ANCHO Y ALTURA DE screen…</vt:lpstr>
      <vt:lpstr>ANCHO Y ALTURA DE screen…</vt:lpstr>
      <vt:lpstr>ANCHO Y ALTURA DE screen</vt:lpstr>
      <vt:lpstr>RELACIÓN DE ASPECTO …</vt:lpstr>
      <vt:lpstr>RELACIÓN DE ASPECTO …</vt:lpstr>
      <vt:lpstr>RELACIÓN DE ASPECTO …</vt:lpstr>
      <vt:lpstr>RELACIÓN DE ASPECTO …</vt:lpstr>
      <vt:lpstr>RELACIÓN DE ASPECTO</vt:lpstr>
      <vt:lpstr>Resolución …</vt:lpstr>
      <vt:lpstr>Resolución</vt:lpstr>
      <vt:lpstr>Otras características …</vt:lpstr>
      <vt:lpstr>Otras características …</vt:lpstr>
      <vt:lpstr>Otras características</vt:lpstr>
      <vt:lpstr>Soporte de navegador …</vt:lpstr>
      <vt:lpstr>Soporte de navegador …</vt:lpstr>
      <vt:lpstr>Soporte de navegador …</vt:lpstr>
      <vt:lpstr>TESTING MEDIA QUERY ANSWERS …</vt:lpstr>
      <vt:lpstr>TESTING MEDIA QUERY ANSWERS …</vt:lpstr>
      <vt:lpstr>TESTING MEDIA QUERY ANSWERS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 Linares Valverde</dc:creator>
  <cp:lastModifiedBy>Arturo</cp:lastModifiedBy>
  <cp:revision>18</cp:revision>
  <dcterms:created xsi:type="dcterms:W3CDTF">2020-06-24T02:24:45Z</dcterms:created>
  <dcterms:modified xsi:type="dcterms:W3CDTF">2020-06-24T13:38:53Z</dcterms:modified>
</cp:coreProperties>
</file>