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6" r:id="rId19"/>
    <p:sldId id="274" r:id="rId20"/>
    <p:sldId id="275" r:id="rId21"/>
    <p:sldId id="277" r:id="rId22"/>
    <p:sldId id="278" r:id="rId23"/>
    <p:sldId id="279" r:id="rId24"/>
    <p:sldId id="280" r:id="rId25"/>
    <p:sldId id="281" r:id="rId26"/>
    <p:sldId id="282" r:id="rId27"/>
    <p:sldId id="283" r:id="rId28"/>
    <p:sldId id="260" r:id="rId29"/>
  </p:sldIdLst>
  <p:sldSz cx="9144000" cy="5143500" type="screen16x9"/>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5" d="100"/>
          <a:sy n="135" d="100"/>
        </p:scale>
        <p:origin x="-72" y="-28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1597819"/>
            <a:ext cx="7772400" cy="1102519"/>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25/06/2020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25/06/2020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05979"/>
            <a:ext cx="2057400" cy="4388644"/>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05979"/>
            <a:ext cx="6019800" cy="43886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25/06/2020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25/06/2020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3305176"/>
            <a:ext cx="7772400" cy="1021556"/>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t>25/06/2020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t>25/06/2020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t>25/06/2020</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t>25/06/2020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t>25/06/2020</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1" y="204787"/>
            <a:ext cx="3008313" cy="871538"/>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25/06/2020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3600450"/>
            <a:ext cx="5486400" cy="425054"/>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25/06/2020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6000"/>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t>25/06/2020</a:t>
            </a:fld>
            <a:endParaRPr lang="es-ES"/>
          </a:p>
        </p:txBody>
      </p:sp>
      <p:sp>
        <p:nvSpPr>
          <p:cNvPr id="5" name="4 Marcador de pie de página"/>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css-tricks.com/which-responsive-images-solution-shouldyou-%20us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scottjehl/picturefil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responsiveimages.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9746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2">
              <a:lumMod val="20000"/>
              <a:lumOff val="80000"/>
            </a:schemeClr>
          </a:solidFill>
        </p:spPr>
        <p:txBody>
          <a:bodyPr>
            <a:noAutofit/>
          </a:bodyPr>
          <a:lstStyle/>
          <a:p>
            <a:r>
              <a:rPr lang="es-ES" sz="2800" dirty="0"/>
              <a:t>SOLUCIONES PROPUESTAS DEL LADO DEL </a:t>
            </a:r>
            <a:r>
              <a:rPr lang="es-ES" sz="2800" dirty="0" smtClean="0"/>
              <a:t>CLIENTE </a:t>
            </a:r>
            <a:r>
              <a:rPr lang="es-ES_tradnl" sz="2800" dirty="0" smtClean="0"/>
              <a:t>…</a:t>
            </a:r>
            <a:endParaRPr lang="es-ES_tradnl" sz="2800" dirty="0"/>
          </a:p>
        </p:txBody>
      </p:sp>
      <p:sp>
        <p:nvSpPr>
          <p:cNvPr id="3" name="2 Marcador de contenido"/>
          <p:cNvSpPr>
            <a:spLocks noGrp="1"/>
          </p:cNvSpPr>
          <p:nvPr>
            <p:ph idx="1"/>
          </p:nvPr>
        </p:nvSpPr>
        <p:spPr>
          <a:solidFill>
            <a:schemeClr val="accent2">
              <a:lumMod val="20000"/>
              <a:lumOff val="80000"/>
            </a:schemeClr>
          </a:solidFill>
        </p:spPr>
        <p:txBody>
          <a:bodyPr>
            <a:normAutofit/>
          </a:bodyPr>
          <a:lstStyle/>
          <a:p>
            <a:r>
              <a:rPr lang="es-ES" b="1" dirty="0" smtClean="0">
                <a:ln>
                  <a:solidFill>
                    <a:srgbClr val="FFFF00"/>
                  </a:solidFill>
                </a:ln>
                <a:solidFill>
                  <a:srgbClr val="0070C0"/>
                </a:solidFill>
              </a:rPr>
              <a:t>Hay </a:t>
            </a:r>
            <a:r>
              <a:rPr lang="es-ES" b="1" dirty="0">
                <a:ln>
                  <a:solidFill>
                    <a:srgbClr val="FFFF00"/>
                  </a:solidFill>
                </a:ln>
                <a:solidFill>
                  <a:srgbClr val="0070C0"/>
                </a:solidFill>
              </a:rPr>
              <a:t>dos posibles soluciones de imagen receptiva, el elemento &lt;</a:t>
            </a:r>
            <a:r>
              <a:rPr lang="es-ES" b="1" dirty="0" err="1">
                <a:ln>
                  <a:solidFill>
                    <a:srgbClr val="FFFF00"/>
                  </a:solidFill>
                </a:ln>
                <a:solidFill>
                  <a:srgbClr val="0070C0"/>
                </a:solidFill>
              </a:rPr>
              <a:t>picture</a:t>
            </a:r>
            <a:r>
              <a:rPr lang="es-ES" b="1" dirty="0">
                <a:ln>
                  <a:solidFill>
                    <a:srgbClr val="FFFF00"/>
                  </a:solidFill>
                </a:ln>
                <a:solidFill>
                  <a:srgbClr val="0070C0"/>
                </a:solidFill>
              </a:rPr>
              <a:t>&gt; y el atributo </a:t>
            </a:r>
            <a:r>
              <a:rPr lang="es-ES" b="1" dirty="0" err="1" smtClean="0">
                <a:ln>
                  <a:solidFill>
                    <a:srgbClr val="FFFF00"/>
                  </a:solidFill>
                </a:ln>
                <a:solidFill>
                  <a:srgbClr val="0070C0"/>
                </a:solidFill>
              </a:rPr>
              <a:t>srcset</a:t>
            </a:r>
            <a:r>
              <a:rPr lang="es-ES" b="1" dirty="0" smtClean="0">
                <a:ln>
                  <a:solidFill>
                    <a:srgbClr val="FFFF00"/>
                  </a:solidFill>
                </a:ln>
                <a:solidFill>
                  <a:srgbClr val="0070C0"/>
                </a:solidFill>
              </a:rPr>
              <a:t>.</a:t>
            </a:r>
          </a:p>
          <a:p>
            <a:r>
              <a:rPr lang="es-ES" dirty="0" smtClean="0"/>
              <a:t>Más </a:t>
            </a:r>
            <a:r>
              <a:rPr lang="es-ES" dirty="0"/>
              <a:t>adelante en </a:t>
            </a:r>
            <a:r>
              <a:rPr lang="es-ES" dirty="0" smtClean="0"/>
              <a:t>esta lección, </a:t>
            </a:r>
            <a:r>
              <a:rPr lang="es-ES" dirty="0"/>
              <a:t>abordaremos otras soluciones que se pueden utilizar actualmente.</a:t>
            </a:r>
            <a:endParaRPr lang="es-ES_tradnl" dirty="0"/>
          </a:p>
        </p:txBody>
      </p:sp>
    </p:spTree>
    <p:extLst>
      <p:ext uri="{BB962C8B-B14F-4D97-AF65-F5344CB8AC3E}">
        <p14:creationId xmlns:p14="http://schemas.microsoft.com/office/powerpoint/2010/main" val="18044340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2">
              <a:lumMod val="20000"/>
              <a:lumOff val="80000"/>
            </a:schemeClr>
          </a:solidFill>
        </p:spPr>
        <p:txBody>
          <a:bodyPr>
            <a:noAutofit/>
          </a:bodyPr>
          <a:lstStyle/>
          <a:p>
            <a:r>
              <a:rPr lang="es-ES" sz="2800" dirty="0"/>
              <a:t>SOLUCIONES PROPUESTAS DEL LADO DEL </a:t>
            </a:r>
            <a:r>
              <a:rPr lang="es-ES" sz="2800" dirty="0" smtClean="0"/>
              <a:t>CLIENTE </a:t>
            </a:r>
            <a:r>
              <a:rPr lang="es-ES_tradnl" sz="2800" dirty="0" smtClean="0"/>
              <a:t>…</a:t>
            </a:r>
            <a:endParaRPr lang="es-ES_tradnl" sz="2800" dirty="0"/>
          </a:p>
        </p:txBody>
      </p:sp>
      <p:sp>
        <p:nvSpPr>
          <p:cNvPr id="3" name="2 Marcador de contenido"/>
          <p:cNvSpPr>
            <a:spLocks noGrp="1"/>
          </p:cNvSpPr>
          <p:nvPr>
            <p:ph idx="1"/>
          </p:nvPr>
        </p:nvSpPr>
        <p:spPr>
          <a:solidFill>
            <a:schemeClr val="accent2">
              <a:lumMod val="20000"/>
              <a:lumOff val="80000"/>
            </a:schemeClr>
          </a:solidFill>
        </p:spPr>
        <p:txBody>
          <a:bodyPr>
            <a:normAutofit fontScale="70000" lnSpcReduction="20000"/>
          </a:bodyPr>
          <a:lstStyle/>
          <a:p>
            <a:r>
              <a:rPr lang="es-ES" sz="4500" dirty="0" err="1">
                <a:solidFill>
                  <a:srgbClr val="FF0000"/>
                </a:solidFill>
              </a:rPr>
              <a:t>srcset</a:t>
            </a:r>
            <a:endParaRPr lang="es-ES" sz="4500" dirty="0">
              <a:solidFill>
                <a:srgbClr val="FF0000"/>
              </a:solidFill>
            </a:endParaRPr>
          </a:p>
          <a:p>
            <a:r>
              <a:rPr lang="es-ES" dirty="0"/>
              <a:t>El atributo </a:t>
            </a:r>
            <a:r>
              <a:rPr lang="es-ES" dirty="0" err="1"/>
              <a:t>srcset</a:t>
            </a:r>
            <a:r>
              <a:rPr lang="es-ES" dirty="0"/>
              <a:t> para el elemento &lt;</a:t>
            </a:r>
            <a:r>
              <a:rPr lang="es-ES" dirty="0" err="1"/>
              <a:t>img</a:t>
            </a:r>
            <a:r>
              <a:rPr lang="es-ES" dirty="0"/>
              <a:t>&gt; le permitirá especificar y cargar múltiples versiones (diferentes archivos) de la misma imagen, y el navegador solo descargará el archivo particular que necesita, en lugar de todos.</a:t>
            </a:r>
          </a:p>
          <a:p>
            <a:r>
              <a:rPr lang="es-ES" dirty="0"/>
              <a:t>Actualmente, el atributo </a:t>
            </a:r>
            <a:r>
              <a:rPr lang="es-ES" dirty="0" err="1"/>
              <a:t>src</a:t>
            </a:r>
            <a:r>
              <a:rPr lang="es-ES" dirty="0"/>
              <a:t> para &lt;</a:t>
            </a:r>
            <a:r>
              <a:rPr lang="es-ES" dirty="0" err="1"/>
              <a:t>img</a:t>
            </a:r>
            <a:r>
              <a:rPr lang="es-ES" dirty="0"/>
              <a:t>&gt; le permite especificar un archivo de imagen; el atributo </a:t>
            </a:r>
            <a:r>
              <a:rPr lang="es-ES" dirty="0" err="1"/>
              <a:t>srcset</a:t>
            </a:r>
            <a:r>
              <a:rPr lang="es-ES" dirty="0"/>
              <a:t> le permitiría especificar múltiples archivos, separados por comas. </a:t>
            </a:r>
            <a:endParaRPr lang="es-ES" dirty="0" smtClean="0"/>
          </a:p>
        </p:txBody>
      </p:sp>
    </p:spTree>
    <p:extLst>
      <p:ext uri="{BB962C8B-B14F-4D97-AF65-F5344CB8AC3E}">
        <p14:creationId xmlns:p14="http://schemas.microsoft.com/office/powerpoint/2010/main" val="19077889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2">
              <a:lumMod val="20000"/>
              <a:lumOff val="80000"/>
            </a:schemeClr>
          </a:solidFill>
        </p:spPr>
        <p:txBody>
          <a:bodyPr>
            <a:noAutofit/>
          </a:bodyPr>
          <a:lstStyle/>
          <a:p>
            <a:r>
              <a:rPr lang="es-ES" sz="2800" dirty="0"/>
              <a:t>SOLUCIONES PROPUESTAS DEL LADO DEL </a:t>
            </a:r>
            <a:r>
              <a:rPr lang="es-ES" sz="2800" dirty="0" smtClean="0"/>
              <a:t>CLIENTE </a:t>
            </a:r>
            <a:r>
              <a:rPr lang="es-ES_tradnl" sz="2800" dirty="0" smtClean="0"/>
              <a:t>…</a:t>
            </a:r>
            <a:endParaRPr lang="es-ES_tradnl" sz="2800" dirty="0"/>
          </a:p>
        </p:txBody>
      </p:sp>
      <p:sp>
        <p:nvSpPr>
          <p:cNvPr id="3" name="2 Marcador de contenido"/>
          <p:cNvSpPr>
            <a:spLocks noGrp="1"/>
          </p:cNvSpPr>
          <p:nvPr>
            <p:ph idx="1"/>
          </p:nvPr>
        </p:nvSpPr>
        <p:spPr>
          <a:solidFill>
            <a:schemeClr val="accent2">
              <a:lumMod val="20000"/>
              <a:lumOff val="80000"/>
            </a:schemeClr>
          </a:solidFill>
        </p:spPr>
        <p:txBody>
          <a:bodyPr>
            <a:normAutofit/>
          </a:bodyPr>
          <a:lstStyle/>
          <a:p>
            <a:r>
              <a:rPr lang="es-ES" dirty="0" smtClean="0"/>
              <a:t>Cada </a:t>
            </a:r>
            <a:r>
              <a:rPr lang="es-ES" dirty="0"/>
              <a:t>archivo de imagen se describiría por el tamaño de la ventana gráfica o la densidad de píxeles para los que debería usarse. </a:t>
            </a:r>
            <a:endParaRPr lang="es-ES" dirty="0" smtClean="0"/>
          </a:p>
          <a:p>
            <a:r>
              <a:rPr lang="es-ES" dirty="0" smtClean="0"/>
              <a:t>Luego</a:t>
            </a:r>
            <a:r>
              <a:rPr lang="es-ES" dirty="0"/>
              <a:t>, el navegador elegiría la imagen más apropiada y descargaría y mostraría esa imagen</a:t>
            </a:r>
            <a:r>
              <a:rPr lang="es-ES" dirty="0" smtClean="0"/>
              <a:t>.</a:t>
            </a:r>
            <a:endParaRPr lang="es-ES" dirty="0"/>
          </a:p>
        </p:txBody>
      </p:sp>
    </p:spTree>
    <p:extLst>
      <p:ext uri="{BB962C8B-B14F-4D97-AF65-F5344CB8AC3E}">
        <p14:creationId xmlns:p14="http://schemas.microsoft.com/office/powerpoint/2010/main" val="40700251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2">
              <a:lumMod val="20000"/>
              <a:lumOff val="80000"/>
            </a:schemeClr>
          </a:solidFill>
        </p:spPr>
        <p:txBody>
          <a:bodyPr>
            <a:noAutofit/>
          </a:bodyPr>
          <a:lstStyle/>
          <a:p>
            <a:r>
              <a:rPr lang="es-ES" sz="2800" dirty="0"/>
              <a:t>SOLUCIONES PROPUESTAS DEL LADO DEL </a:t>
            </a:r>
            <a:r>
              <a:rPr lang="es-ES" sz="2800" dirty="0" smtClean="0"/>
              <a:t>CLIENTE </a:t>
            </a:r>
            <a:r>
              <a:rPr lang="es-ES_tradnl" sz="2800" dirty="0" smtClean="0"/>
              <a:t>…</a:t>
            </a:r>
            <a:endParaRPr lang="es-ES_tradnl" sz="2800" dirty="0"/>
          </a:p>
        </p:txBody>
      </p:sp>
      <p:sp>
        <p:nvSpPr>
          <p:cNvPr id="3" name="2 Marcador de contenido"/>
          <p:cNvSpPr>
            <a:spLocks noGrp="1"/>
          </p:cNvSpPr>
          <p:nvPr>
            <p:ph idx="1"/>
          </p:nvPr>
        </p:nvSpPr>
        <p:spPr>
          <a:solidFill>
            <a:schemeClr val="accent2">
              <a:lumMod val="20000"/>
              <a:lumOff val="80000"/>
            </a:schemeClr>
          </a:solidFill>
        </p:spPr>
        <p:txBody>
          <a:bodyPr>
            <a:normAutofit/>
          </a:bodyPr>
          <a:lstStyle/>
          <a:p>
            <a:r>
              <a:rPr lang="es-ES" dirty="0" smtClean="0"/>
              <a:t>Consideremos </a:t>
            </a:r>
            <a:r>
              <a:rPr lang="es-ES" dirty="0"/>
              <a:t>un ejemplo</a:t>
            </a:r>
            <a:r>
              <a:rPr lang="es-ES" dirty="0" smtClean="0"/>
              <a:t>:</a:t>
            </a:r>
          </a:p>
          <a:p>
            <a:r>
              <a:rPr lang="en-US" dirty="0"/>
              <a:t>&lt;</a:t>
            </a:r>
            <a:r>
              <a:rPr lang="en-US" dirty="0" err="1"/>
              <a:t>img</a:t>
            </a:r>
            <a:r>
              <a:rPr lang="en-US" dirty="0"/>
              <a:t> </a:t>
            </a:r>
            <a:r>
              <a:rPr lang="en-US" dirty="0" err="1"/>
              <a:t>src</a:t>
            </a:r>
            <a:r>
              <a:rPr lang="en-US" dirty="0"/>
              <a:t>="images/flower.jpg" alt="a flower" </a:t>
            </a:r>
            <a:r>
              <a:rPr lang="en-US" b="1" dirty="0" err="1">
                <a:solidFill>
                  <a:srgbClr val="FF0000"/>
                </a:solidFill>
              </a:rPr>
              <a:t>srcset</a:t>
            </a:r>
            <a:r>
              <a:rPr lang="en-US" b="1" dirty="0" smtClean="0">
                <a:solidFill>
                  <a:srgbClr val="FF0000"/>
                </a:solidFill>
              </a:rPr>
              <a:t>="</a:t>
            </a:r>
            <a:r>
              <a:rPr lang="es-ES_tradnl" b="1" dirty="0" err="1" smtClean="0">
                <a:solidFill>
                  <a:srgbClr val="FF0000"/>
                </a:solidFill>
              </a:rPr>
              <a:t>images</a:t>
            </a:r>
            <a:r>
              <a:rPr lang="es-ES_tradnl" b="1" dirty="0" smtClean="0">
                <a:solidFill>
                  <a:srgbClr val="FF0000"/>
                </a:solidFill>
              </a:rPr>
              <a:t>/flower-HD.jpg </a:t>
            </a:r>
            <a:r>
              <a:rPr lang="es-ES_tradnl" b="1" dirty="0">
                <a:solidFill>
                  <a:srgbClr val="FF0000"/>
                </a:solidFill>
              </a:rPr>
              <a:t>2x, </a:t>
            </a:r>
            <a:r>
              <a:rPr lang="es-ES_tradnl" b="1" dirty="0" err="1">
                <a:solidFill>
                  <a:srgbClr val="FF0000"/>
                </a:solidFill>
              </a:rPr>
              <a:t>images</a:t>
            </a:r>
            <a:r>
              <a:rPr lang="es-ES_tradnl" b="1" dirty="0">
                <a:solidFill>
                  <a:srgbClr val="FF0000"/>
                </a:solidFill>
              </a:rPr>
              <a:t>/flower-small.jpg 600w</a:t>
            </a:r>
            <a:r>
              <a:rPr lang="es-ES_tradnl" b="1" dirty="0" smtClean="0">
                <a:solidFill>
                  <a:srgbClr val="FF0000"/>
                </a:solidFill>
              </a:rPr>
              <a:t>, </a:t>
            </a:r>
            <a:r>
              <a:rPr lang="es-ES_tradnl" b="1" dirty="0" err="1" smtClean="0">
                <a:solidFill>
                  <a:srgbClr val="FF0000"/>
                </a:solidFill>
              </a:rPr>
              <a:t>images</a:t>
            </a:r>
            <a:r>
              <a:rPr lang="es-ES_tradnl" b="1" dirty="0" smtClean="0">
                <a:solidFill>
                  <a:srgbClr val="FF0000"/>
                </a:solidFill>
              </a:rPr>
              <a:t>/flower-small-HD.jpg </a:t>
            </a:r>
            <a:r>
              <a:rPr lang="es-ES_tradnl" b="1" dirty="0">
                <a:solidFill>
                  <a:srgbClr val="FF0000"/>
                </a:solidFill>
              </a:rPr>
              <a:t>600w 2x"</a:t>
            </a:r>
            <a:r>
              <a:rPr lang="es-ES_tradnl" dirty="0"/>
              <a:t>&gt;</a:t>
            </a:r>
            <a:endParaRPr lang="es-ES_tradnl" dirty="0"/>
          </a:p>
        </p:txBody>
      </p:sp>
    </p:spTree>
    <p:extLst>
      <p:ext uri="{BB962C8B-B14F-4D97-AF65-F5344CB8AC3E}">
        <p14:creationId xmlns:p14="http://schemas.microsoft.com/office/powerpoint/2010/main" val="37246819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2">
              <a:lumMod val="20000"/>
              <a:lumOff val="80000"/>
            </a:schemeClr>
          </a:solidFill>
        </p:spPr>
        <p:txBody>
          <a:bodyPr>
            <a:noAutofit/>
          </a:bodyPr>
          <a:lstStyle/>
          <a:p>
            <a:r>
              <a:rPr lang="es-ES" sz="2800" dirty="0"/>
              <a:t>SOLUCIONES PROPUESTAS DEL LADO DEL </a:t>
            </a:r>
            <a:r>
              <a:rPr lang="es-ES" sz="2800" dirty="0" smtClean="0"/>
              <a:t>CLIENTE </a:t>
            </a:r>
            <a:r>
              <a:rPr lang="es-ES_tradnl" sz="2800" dirty="0" smtClean="0"/>
              <a:t>…</a:t>
            </a:r>
            <a:endParaRPr lang="es-ES_tradnl" sz="2800" dirty="0"/>
          </a:p>
        </p:txBody>
      </p:sp>
      <p:sp>
        <p:nvSpPr>
          <p:cNvPr id="3" name="2 Marcador de contenido"/>
          <p:cNvSpPr>
            <a:spLocks noGrp="1"/>
          </p:cNvSpPr>
          <p:nvPr>
            <p:ph idx="1"/>
          </p:nvPr>
        </p:nvSpPr>
        <p:spPr>
          <a:solidFill>
            <a:schemeClr val="accent2">
              <a:lumMod val="20000"/>
              <a:lumOff val="80000"/>
            </a:schemeClr>
          </a:solidFill>
        </p:spPr>
        <p:txBody>
          <a:bodyPr>
            <a:normAutofit fontScale="85000" lnSpcReduction="10000"/>
          </a:bodyPr>
          <a:lstStyle/>
          <a:p>
            <a:r>
              <a:rPr lang="es-ES" dirty="0"/>
              <a:t>En este ejemplo, la imagen predeterminada es flower.jpg. </a:t>
            </a:r>
            <a:endParaRPr lang="es-ES" dirty="0" smtClean="0"/>
          </a:p>
          <a:p>
            <a:r>
              <a:rPr lang="es-ES" dirty="0" smtClean="0"/>
              <a:t>Para </a:t>
            </a:r>
            <a:r>
              <a:rPr lang="es-ES" dirty="0"/>
              <a:t>pantallas de alta densidad (una densidad de píxeles de 2 o más), se usará en su lugar flower-HD.jpg. </a:t>
            </a:r>
            <a:endParaRPr lang="es-ES" dirty="0" smtClean="0"/>
          </a:p>
          <a:p>
            <a:r>
              <a:rPr lang="es-ES" dirty="0" smtClean="0"/>
              <a:t>Para </a:t>
            </a:r>
            <a:r>
              <a:rPr lang="es-ES" dirty="0"/>
              <a:t>pantallas estrechas, de menos de 600 píxeles de ancho, se utilizará flower-small.jpg.</a:t>
            </a:r>
          </a:p>
          <a:p>
            <a:r>
              <a:rPr lang="es-ES" dirty="0"/>
              <a:t>Para pantallas con menos de 600 píxeles de ancho y alta densidad, se utilizará flower-small-HD.jpg.</a:t>
            </a:r>
            <a:endParaRPr lang="es-ES_tradnl" dirty="0"/>
          </a:p>
        </p:txBody>
      </p:sp>
    </p:spTree>
    <p:extLst>
      <p:ext uri="{BB962C8B-B14F-4D97-AF65-F5344CB8AC3E}">
        <p14:creationId xmlns:p14="http://schemas.microsoft.com/office/powerpoint/2010/main" val="9396044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2">
              <a:lumMod val="20000"/>
              <a:lumOff val="80000"/>
            </a:schemeClr>
          </a:solidFill>
        </p:spPr>
        <p:txBody>
          <a:bodyPr>
            <a:noAutofit/>
          </a:bodyPr>
          <a:lstStyle/>
          <a:p>
            <a:r>
              <a:rPr lang="es-ES" sz="2800" dirty="0"/>
              <a:t>SOLUCIONES PROPUESTAS DEL LADO DEL </a:t>
            </a:r>
            <a:r>
              <a:rPr lang="es-ES" sz="2800" dirty="0" smtClean="0"/>
              <a:t>CLIENTE </a:t>
            </a:r>
            <a:r>
              <a:rPr lang="es-ES_tradnl" sz="2800" dirty="0" smtClean="0"/>
              <a:t>…</a:t>
            </a:r>
            <a:endParaRPr lang="es-ES_tradnl" sz="2800" dirty="0"/>
          </a:p>
        </p:txBody>
      </p:sp>
      <p:sp>
        <p:nvSpPr>
          <p:cNvPr id="3" name="2 Marcador de contenido"/>
          <p:cNvSpPr>
            <a:spLocks noGrp="1"/>
          </p:cNvSpPr>
          <p:nvPr>
            <p:ph idx="1"/>
          </p:nvPr>
        </p:nvSpPr>
        <p:spPr>
          <a:solidFill>
            <a:schemeClr val="accent2">
              <a:lumMod val="20000"/>
              <a:lumOff val="80000"/>
            </a:schemeClr>
          </a:solidFill>
        </p:spPr>
        <p:txBody>
          <a:bodyPr>
            <a:normAutofit lnSpcReduction="10000"/>
          </a:bodyPr>
          <a:lstStyle/>
          <a:p>
            <a:r>
              <a:rPr lang="es-ES" dirty="0"/>
              <a:t>La imagen se puede reemplazar sobre la marcha, si las condiciones del dispositivo cambian.</a:t>
            </a:r>
          </a:p>
          <a:p>
            <a:r>
              <a:rPr lang="es-ES" dirty="0"/>
              <a:t>Por ejemplo, si gira la pantalla de una tableta para que cambie el ancho de la vista, el navegador verificará si necesita descargar una imagen diferente del </a:t>
            </a:r>
            <a:r>
              <a:rPr lang="es-ES" dirty="0" err="1"/>
              <a:t>srcset</a:t>
            </a:r>
            <a:r>
              <a:rPr lang="es-ES" dirty="0" smtClean="0"/>
              <a:t>.</a:t>
            </a:r>
            <a:endParaRPr lang="es-ES" dirty="0"/>
          </a:p>
        </p:txBody>
      </p:sp>
    </p:spTree>
    <p:extLst>
      <p:ext uri="{BB962C8B-B14F-4D97-AF65-F5344CB8AC3E}">
        <p14:creationId xmlns:p14="http://schemas.microsoft.com/office/powerpoint/2010/main" val="11389419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2">
              <a:lumMod val="20000"/>
              <a:lumOff val="80000"/>
            </a:schemeClr>
          </a:solidFill>
        </p:spPr>
        <p:txBody>
          <a:bodyPr>
            <a:noAutofit/>
          </a:bodyPr>
          <a:lstStyle/>
          <a:p>
            <a:r>
              <a:rPr lang="es-ES" sz="2800" dirty="0"/>
              <a:t>SOLUCIONES PROPUESTAS DEL LADO DEL </a:t>
            </a:r>
            <a:r>
              <a:rPr lang="es-ES" sz="2800" dirty="0" smtClean="0"/>
              <a:t>CLIENTE </a:t>
            </a:r>
            <a:r>
              <a:rPr lang="es-ES_tradnl" sz="2800" dirty="0" smtClean="0"/>
              <a:t>…</a:t>
            </a:r>
            <a:endParaRPr lang="es-ES_tradnl" sz="2800" dirty="0"/>
          </a:p>
        </p:txBody>
      </p:sp>
      <p:sp>
        <p:nvSpPr>
          <p:cNvPr id="3" name="2 Marcador de contenido"/>
          <p:cNvSpPr>
            <a:spLocks noGrp="1"/>
          </p:cNvSpPr>
          <p:nvPr>
            <p:ph idx="1"/>
          </p:nvPr>
        </p:nvSpPr>
        <p:spPr>
          <a:solidFill>
            <a:schemeClr val="accent2">
              <a:lumMod val="20000"/>
              <a:lumOff val="80000"/>
            </a:schemeClr>
          </a:solidFill>
        </p:spPr>
        <p:txBody>
          <a:bodyPr>
            <a:normAutofit fontScale="77500" lnSpcReduction="20000"/>
          </a:bodyPr>
          <a:lstStyle/>
          <a:p>
            <a:r>
              <a:rPr lang="es-ES" dirty="0" smtClean="0"/>
              <a:t>Tenga </a:t>
            </a:r>
            <a:r>
              <a:rPr lang="es-ES" dirty="0"/>
              <a:t>en cuenta que puede especificar imágenes por el ancho máximo de la ventana gráfica (como en 600w en este ejemplo), que tiene el mismo efecto que una consulta de medios de ancho máximo (si la ventana gráfica tiene un máximo de 600 píxeles de ancho, use esta imagen). </a:t>
            </a:r>
            <a:endParaRPr lang="es-ES" dirty="0" smtClean="0"/>
          </a:p>
          <a:p>
            <a:r>
              <a:rPr lang="es-ES" b="1" dirty="0" smtClean="0">
                <a:solidFill>
                  <a:srgbClr val="FF0000"/>
                </a:solidFill>
                <a:effectLst>
                  <a:glow rad="63500">
                    <a:schemeClr val="accent5">
                      <a:satMod val="175000"/>
                      <a:alpha val="40000"/>
                    </a:schemeClr>
                  </a:glow>
                </a:effectLst>
              </a:rPr>
              <a:t>Desafortunadamente</a:t>
            </a:r>
            <a:r>
              <a:rPr lang="es-ES" b="1" dirty="0">
                <a:solidFill>
                  <a:srgbClr val="FF0000"/>
                </a:solidFill>
                <a:effectLst>
                  <a:glow rad="63500">
                    <a:schemeClr val="accent5">
                      <a:satMod val="175000"/>
                      <a:alpha val="40000"/>
                    </a:schemeClr>
                  </a:glow>
                </a:effectLst>
              </a:rPr>
              <a:t>, </a:t>
            </a:r>
            <a:r>
              <a:rPr lang="es-ES" b="1" dirty="0" err="1">
                <a:solidFill>
                  <a:srgbClr val="FF0000"/>
                </a:solidFill>
                <a:effectLst>
                  <a:glow rad="63500">
                    <a:schemeClr val="accent5">
                      <a:satMod val="175000"/>
                      <a:alpha val="40000"/>
                    </a:schemeClr>
                  </a:glow>
                </a:effectLst>
              </a:rPr>
              <a:t>srcset</a:t>
            </a:r>
            <a:r>
              <a:rPr lang="es-ES" b="1" dirty="0">
                <a:solidFill>
                  <a:srgbClr val="FF0000"/>
                </a:solidFill>
                <a:effectLst>
                  <a:glow rad="63500">
                    <a:schemeClr val="accent5">
                      <a:satMod val="175000"/>
                      <a:alpha val="40000"/>
                    </a:schemeClr>
                  </a:glow>
                </a:effectLst>
              </a:rPr>
              <a:t> solo se puede usar con anchos máximos, no anchos mínimos</a:t>
            </a:r>
            <a:r>
              <a:rPr lang="es-ES" b="1" dirty="0">
                <a:solidFill>
                  <a:srgbClr val="FF0000"/>
                </a:solidFill>
                <a:effectLst>
                  <a:glow rad="101600">
                    <a:schemeClr val="accent6">
                      <a:satMod val="175000"/>
                      <a:alpha val="40000"/>
                    </a:schemeClr>
                  </a:glow>
                </a:effectLst>
              </a:rPr>
              <a:t>.</a:t>
            </a:r>
          </a:p>
          <a:p>
            <a:r>
              <a:rPr lang="es-ES" dirty="0"/>
              <a:t>Los navegadores más antiguos que no admiten </a:t>
            </a:r>
            <a:r>
              <a:rPr lang="es-ES" dirty="0" err="1"/>
              <a:t>srcset</a:t>
            </a:r>
            <a:r>
              <a:rPr lang="es-ES" dirty="0"/>
              <a:t> simplemente ignorarán las otras opciones y usarán la imagen predeterminada en el atributo </a:t>
            </a:r>
            <a:r>
              <a:rPr lang="es-ES" dirty="0" err="1"/>
              <a:t>src</a:t>
            </a:r>
            <a:r>
              <a:rPr lang="es-ES" dirty="0"/>
              <a:t>.</a:t>
            </a:r>
            <a:endParaRPr lang="es-ES_tradnl" dirty="0"/>
          </a:p>
        </p:txBody>
      </p:sp>
    </p:spTree>
    <p:extLst>
      <p:ext uri="{BB962C8B-B14F-4D97-AF65-F5344CB8AC3E}">
        <p14:creationId xmlns:p14="http://schemas.microsoft.com/office/powerpoint/2010/main" val="23766930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2">
              <a:lumMod val="20000"/>
              <a:lumOff val="80000"/>
            </a:schemeClr>
          </a:solidFill>
        </p:spPr>
        <p:txBody>
          <a:bodyPr>
            <a:noAutofit/>
          </a:bodyPr>
          <a:lstStyle/>
          <a:p>
            <a:r>
              <a:rPr lang="es-ES" sz="2800" dirty="0"/>
              <a:t>SOLUCIONES PROPUESTAS DEL LADO DEL </a:t>
            </a:r>
            <a:r>
              <a:rPr lang="es-ES" sz="2800" dirty="0" smtClean="0"/>
              <a:t>CLIENTE </a:t>
            </a:r>
            <a:r>
              <a:rPr lang="es-ES_tradnl" sz="2800" dirty="0" smtClean="0"/>
              <a:t>…</a:t>
            </a:r>
            <a:endParaRPr lang="es-ES_tradnl" sz="2800" dirty="0"/>
          </a:p>
        </p:txBody>
      </p:sp>
      <p:sp>
        <p:nvSpPr>
          <p:cNvPr id="3" name="2 Marcador de contenido"/>
          <p:cNvSpPr>
            <a:spLocks noGrp="1"/>
          </p:cNvSpPr>
          <p:nvPr>
            <p:ph idx="1"/>
          </p:nvPr>
        </p:nvSpPr>
        <p:spPr>
          <a:solidFill>
            <a:schemeClr val="accent2">
              <a:lumMod val="20000"/>
              <a:lumOff val="80000"/>
            </a:schemeClr>
          </a:solidFill>
        </p:spPr>
        <p:txBody>
          <a:bodyPr>
            <a:normAutofit fontScale="55000" lnSpcReduction="20000"/>
          </a:bodyPr>
          <a:lstStyle/>
          <a:p>
            <a:r>
              <a:rPr lang="es-ES" sz="4200" b="1" dirty="0" smtClean="0">
                <a:solidFill>
                  <a:srgbClr val="FF0000"/>
                </a:solidFill>
              </a:rPr>
              <a:t>&lt;</a:t>
            </a:r>
            <a:r>
              <a:rPr lang="es-ES" sz="4200" b="1" dirty="0" err="1" smtClean="0">
                <a:solidFill>
                  <a:srgbClr val="FF0000"/>
                </a:solidFill>
              </a:rPr>
              <a:t>picture</a:t>
            </a:r>
            <a:r>
              <a:rPr lang="es-ES" sz="4200" b="1" dirty="0" smtClean="0">
                <a:solidFill>
                  <a:srgbClr val="FF0000"/>
                </a:solidFill>
              </a:rPr>
              <a:t>&gt;</a:t>
            </a:r>
            <a:endParaRPr lang="es-ES" sz="4200" b="1" dirty="0">
              <a:solidFill>
                <a:srgbClr val="FF0000"/>
              </a:solidFill>
            </a:endParaRPr>
          </a:p>
          <a:p>
            <a:r>
              <a:rPr lang="es-ES" dirty="0"/>
              <a:t>Al igual que con </a:t>
            </a:r>
            <a:r>
              <a:rPr lang="es-ES" dirty="0" err="1"/>
              <a:t>srcset</a:t>
            </a:r>
            <a:r>
              <a:rPr lang="es-ES" dirty="0"/>
              <a:t>, el elemento &lt;</a:t>
            </a:r>
            <a:r>
              <a:rPr lang="es-ES" dirty="0" err="1"/>
              <a:t>picture</a:t>
            </a:r>
            <a:r>
              <a:rPr lang="es-ES" dirty="0"/>
              <a:t>&gt; le permitiría especificar y cargar múltiples versiones de la misma imagen, y el navegador solo descargaría el archivo particular que necesita, en lugar de todos:</a:t>
            </a:r>
          </a:p>
          <a:p>
            <a:pPr marL="0" indent="0">
              <a:buNone/>
            </a:pPr>
            <a:r>
              <a:rPr lang="es-ES_tradnl" dirty="0"/>
              <a:t>&lt;</a:t>
            </a:r>
            <a:r>
              <a:rPr lang="es-ES_tradnl" dirty="0" err="1"/>
              <a:t>picture</a:t>
            </a:r>
            <a:r>
              <a:rPr lang="es-ES_tradnl" dirty="0"/>
              <a:t>&gt;</a:t>
            </a:r>
          </a:p>
          <a:p>
            <a:pPr marL="0" indent="0">
              <a:buNone/>
            </a:pPr>
            <a:r>
              <a:rPr lang="en-US" dirty="0" smtClean="0"/>
              <a:t>	&lt;</a:t>
            </a:r>
            <a:r>
              <a:rPr lang="en-US" dirty="0"/>
              <a:t>source </a:t>
            </a:r>
            <a:r>
              <a:rPr lang="en-US" sz="4500" b="1" dirty="0">
                <a:solidFill>
                  <a:srgbClr val="FF0000"/>
                </a:solidFill>
              </a:rPr>
              <a:t>media</a:t>
            </a:r>
            <a:r>
              <a:rPr lang="en-US" dirty="0"/>
              <a:t>="(min-width: 45em)" </a:t>
            </a:r>
            <a:r>
              <a:rPr lang="en-US" dirty="0" err="1"/>
              <a:t>src</a:t>
            </a:r>
            <a:r>
              <a:rPr lang="en-US" dirty="0"/>
              <a:t>="</a:t>
            </a:r>
            <a:r>
              <a:rPr lang="en-US" dirty="0" smtClean="0"/>
              <a:t>images/</a:t>
            </a:r>
            <a:r>
              <a:rPr lang="en-US" dirty="0" err="1" smtClean="0"/>
              <a:t>flowerlarge.j</a:t>
            </a:r>
            <a:r>
              <a:rPr lang="es-ES_tradnl" dirty="0" err="1" smtClean="0"/>
              <a:t>pg</a:t>
            </a:r>
            <a:r>
              <a:rPr lang="es-ES_tradnl" dirty="0"/>
              <a:t>"&gt;</a:t>
            </a:r>
          </a:p>
          <a:p>
            <a:pPr marL="0" indent="0">
              <a:buNone/>
            </a:pPr>
            <a:r>
              <a:rPr lang="en-US" dirty="0" smtClean="0"/>
              <a:t>	</a:t>
            </a:r>
            <a:r>
              <a:rPr lang="en-US" sz="2900" dirty="0" smtClean="0"/>
              <a:t>&lt;</a:t>
            </a:r>
            <a:r>
              <a:rPr lang="en-US" sz="2900" dirty="0"/>
              <a:t>source </a:t>
            </a:r>
            <a:r>
              <a:rPr lang="en-US" sz="4400" b="1" dirty="0">
                <a:solidFill>
                  <a:srgbClr val="FF0000"/>
                </a:solidFill>
              </a:rPr>
              <a:t>media</a:t>
            </a:r>
            <a:r>
              <a:rPr lang="en-US" sz="2900" dirty="0"/>
              <a:t>="(min-width: 18em)" </a:t>
            </a:r>
            <a:r>
              <a:rPr lang="en-US" sz="2900" dirty="0" err="1"/>
              <a:t>src</a:t>
            </a:r>
            <a:r>
              <a:rPr lang="en-US" sz="2900" dirty="0"/>
              <a:t>="</a:t>
            </a:r>
            <a:r>
              <a:rPr lang="en-US" sz="2900" dirty="0" smtClean="0"/>
              <a:t>images/</a:t>
            </a:r>
            <a:r>
              <a:rPr lang="en-US" sz="2900" dirty="0" err="1" smtClean="0"/>
              <a:t>flowermedium</a:t>
            </a:r>
            <a:r>
              <a:rPr lang="en-US" sz="2900" dirty="0" smtClean="0"/>
              <a:t>.</a:t>
            </a:r>
            <a:r>
              <a:rPr lang="es-ES_tradnl" sz="2900" dirty="0" err="1" smtClean="0"/>
              <a:t>jpg</a:t>
            </a:r>
            <a:r>
              <a:rPr lang="es-ES_tradnl" sz="2900" dirty="0"/>
              <a:t>"&gt;</a:t>
            </a:r>
            <a:endParaRPr lang="es-ES_tradnl" dirty="0"/>
          </a:p>
          <a:p>
            <a:pPr marL="0" indent="0">
              <a:buNone/>
            </a:pPr>
            <a:r>
              <a:rPr lang="es-ES_tradnl" dirty="0" smtClean="0"/>
              <a:t>	&lt;</a:t>
            </a:r>
            <a:r>
              <a:rPr lang="es-ES_tradnl" dirty="0" err="1"/>
              <a:t>source</a:t>
            </a:r>
            <a:r>
              <a:rPr lang="es-ES_tradnl" dirty="0"/>
              <a:t> </a:t>
            </a:r>
            <a:r>
              <a:rPr lang="es-ES_tradnl" dirty="0" err="1"/>
              <a:t>src</a:t>
            </a:r>
            <a:r>
              <a:rPr lang="es-ES_tradnl" dirty="0"/>
              <a:t>="flower-small.jpg"&gt;</a:t>
            </a:r>
          </a:p>
          <a:p>
            <a:pPr marL="0" indent="0">
              <a:buNone/>
            </a:pPr>
            <a:r>
              <a:rPr lang="en-US" dirty="0" smtClean="0"/>
              <a:t>	&lt;</a:t>
            </a:r>
            <a:r>
              <a:rPr lang="en-US" dirty="0" err="1"/>
              <a:t>img</a:t>
            </a:r>
            <a:r>
              <a:rPr lang="en-US" dirty="0"/>
              <a:t> </a:t>
            </a:r>
            <a:r>
              <a:rPr lang="en-US" dirty="0" err="1"/>
              <a:t>src</a:t>
            </a:r>
            <a:r>
              <a:rPr lang="en-US" dirty="0"/>
              <a:t>="images/flower-small.jpg" alt="a flower"&gt;</a:t>
            </a:r>
          </a:p>
          <a:p>
            <a:pPr marL="0" indent="0">
              <a:buNone/>
            </a:pPr>
            <a:r>
              <a:rPr lang="es-ES_tradnl" dirty="0"/>
              <a:t>&lt;/</a:t>
            </a:r>
            <a:r>
              <a:rPr lang="es-ES_tradnl" dirty="0" err="1"/>
              <a:t>picture</a:t>
            </a:r>
            <a:r>
              <a:rPr lang="es-ES_tradnl" dirty="0" smtClean="0"/>
              <a:t>&gt;</a:t>
            </a:r>
            <a:endParaRPr lang="es-ES" dirty="0"/>
          </a:p>
        </p:txBody>
      </p:sp>
    </p:spTree>
    <p:extLst>
      <p:ext uri="{BB962C8B-B14F-4D97-AF65-F5344CB8AC3E}">
        <p14:creationId xmlns:p14="http://schemas.microsoft.com/office/powerpoint/2010/main" val="30737093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2">
              <a:lumMod val="20000"/>
              <a:lumOff val="80000"/>
            </a:schemeClr>
          </a:solidFill>
        </p:spPr>
        <p:txBody>
          <a:bodyPr>
            <a:noAutofit/>
          </a:bodyPr>
          <a:lstStyle/>
          <a:p>
            <a:r>
              <a:rPr lang="es-ES" sz="2800" dirty="0"/>
              <a:t>SOLUCIONES PROPUESTAS DEL LADO DEL </a:t>
            </a:r>
            <a:r>
              <a:rPr lang="es-ES" sz="2800" dirty="0" smtClean="0"/>
              <a:t>CLIENTE </a:t>
            </a:r>
            <a:r>
              <a:rPr lang="es-ES_tradnl" sz="2800" dirty="0" smtClean="0"/>
              <a:t>…</a:t>
            </a:r>
            <a:endParaRPr lang="es-ES_tradnl" sz="2800" dirty="0"/>
          </a:p>
        </p:txBody>
      </p:sp>
      <p:sp>
        <p:nvSpPr>
          <p:cNvPr id="3" name="2 Marcador de contenido"/>
          <p:cNvSpPr>
            <a:spLocks noGrp="1"/>
          </p:cNvSpPr>
          <p:nvPr>
            <p:ph idx="1"/>
          </p:nvPr>
        </p:nvSpPr>
        <p:spPr>
          <a:solidFill>
            <a:schemeClr val="accent2">
              <a:lumMod val="20000"/>
              <a:lumOff val="80000"/>
            </a:schemeClr>
          </a:solidFill>
        </p:spPr>
        <p:txBody>
          <a:bodyPr>
            <a:normAutofit/>
          </a:bodyPr>
          <a:lstStyle/>
          <a:p>
            <a:r>
              <a:rPr lang="es-ES" dirty="0" smtClean="0"/>
              <a:t>Puede </a:t>
            </a:r>
            <a:r>
              <a:rPr lang="es-ES" dirty="0"/>
              <a:t>ver en este ejemplo que el </a:t>
            </a:r>
            <a:r>
              <a:rPr lang="es-ES" sz="4100" b="1" dirty="0">
                <a:solidFill>
                  <a:srgbClr val="FF0000"/>
                </a:solidFill>
              </a:rPr>
              <a:t>atributo </a:t>
            </a:r>
            <a:r>
              <a:rPr lang="es-ES" sz="4100" b="1" dirty="0" smtClean="0">
                <a:solidFill>
                  <a:srgbClr val="FF0000"/>
                </a:solidFill>
              </a:rPr>
              <a:t>media </a:t>
            </a:r>
            <a:r>
              <a:rPr lang="es-ES" dirty="0" smtClean="0"/>
              <a:t>usa </a:t>
            </a:r>
            <a:r>
              <a:rPr lang="es-ES" dirty="0"/>
              <a:t>una sintaxis muy similar a una consulta de medios CSS. </a:t>
            </a:r>
            <a:endParaRPr lang="es-ES" dirty="0" smtClean="0"/>
          </a:p>
          <a:p>
            <a:r>
              <a:rPr lang="es-ES" dirty="0" smtClean="0"/>
              <a:t>Puede </a:t>
            </a:r>
            <a:r>
              <a:rPr lang="es-ES" dirty="0"/>
              <a:t>consultar por ancho mínimo o ancho máximo</a:t>
            </a:r>
            <a:r>
              <a:rPr lang="es-ES" dirty="0" smtClean="0"/>
              <a:t>.</a:t>
            </a:r>
            <a:endParaRPr lang="es-ES" dirty="0"/>
          </a:p>
        </p:txBody>
      </p:sp>
    </p:spTree>
    <p:extLst>
      <p:ext uri="{BB962C8B-B14F-4D97-AF65-F5344CB8AC3E}">
        <p14:creationId xmlns:p14="http://schemas.microsoft.com/office/powerpoint/2010/main" val="8788852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2">
              <a:lumMod val="20000"/>
              <a:lumOff val="80000"/>
            </a:schemeClr>
          </a:solidFill>
        </p:spPr>
        <p:txBody>
          <a:bodyPr>
            <a:noAutofit/>
          </a:bodyPr>
          <a:lstStyle/>
          <a:p>
            <a:r>
              <a:rPr lang="es-ES" sz="2800" dirty="0"/>
              <a:t>SOLUCIONES PROPUESTAS DEL LADO DEL </a:t>
            </a:r>
            <a:r>
              <a:rPr lang="es-ES" sz="2800" dirty="0" smtClean="0"/>
              <a:t>CLIENTE </a:t>
            </a:r>
            <a:r>
              <a:rPr lang="es-ES_tradnl" sz="2800" dirty="0" smtClean="0"/>
              <a:t>…</a:t>
            </a:r>
            <a:endParaRPr lang="es-ES_tradnl" sz="2800" dirty="0"/>
          </a:p>
        </p:txBody>
      </p:sp>
      <p:sp>
        <p:nvSpPr>
          <p:cNvPr id="3" name="2 Marcador de contenido"/>
          <p:cNvSpPr>
            <a:spLocks noGrp="1"/>
          </p:cNvSpPr>
          <p:nvPr>
            <p:ph idx="1"/>
          </p:nvPr>
        </p:nvSpPr>
        <p:spPr>
          <a:solidFill>
            <a:schemeClr val="accent2">
              <a:lumMod val="20000"/>
              <a:lumOff val="80000"/>
            </a:schemeClr>
          </a:solidFill>
        </p:spPr>
        <p:txBody>
          <a:bodyPr>
            <a:normAutofit fontScale="85000" lnSpcReduction="10000"/>
          </a:bodyPr>
          <a:lstStyle/>
          <a:p>
            <a:r>
              <a:rPr lang="es-ES" dirty="0" smtClean="0"/>
              <a:t>Para </a:t>
            </a:r>
            <a:r>
              <a:rPr lang="es-ES" dirty="0"/>
              <a:t>vistas de 45 </a:t>
            </a:r>
            <a:r>
              <a:rPr lang="es-ES" dirty="0" err="1"/>
              <a:t>ems</a:t>
            </a:r>
            <a:r>
              <a:rPr lang="es-ES" dirty="0"/>
              <a:t> o más, el navegador usará el primer &lt;</a:t>
            </a:r>
            <a:r>
              <a:rPr lang="es-ES" dirty="0" err="1"/>
              <a:t>source</a:t>
            </a:r>
            <a:r>
              <a:rPr lang="es-ES" dirty="0"/>
              <a:t>&gt;, flower-large.jpg. </a:t>
            </a:r>
            <a:endParaRPr lang="es-ES" dirty="0" smtClean="0"/>
          </a:p>
          <a:p>
            <a:r>
              <a:rPr lang="es-ES" dirty="0" smtClean="0"/>
              <a:t>Para </a:t>
            </a:r>
            <a:r>
              <a:rPr lang="es-ES" dirty="0"/>
              <a:t>ventanas gráficas de 18 </a:t>
            </a:r>
            <a:r>
              <a:rPr lang="es-ES" dirty="0" err="1"/>
              <a:t>ems</a:t>
            </a:r>
            <a:r>
              <a:rPr lang="es-ES" dirty="0"/>
              <a:t> o más, pero de menos de 45 </a:t>
            </a:r>
            <a:r>
              <a:rPr lang="es-ES" dirty="0" err="1"/>
              <a:t>ems</a:t>
            </a:r>
            <a:r>
              <a:rPr lang="es-ES" dirty="0"/>
              <a:t>, el navegador usará flower-medium.jpg. </a:t>
            </a:r>
            <a:endParaRPr lang="es-ES" dirty="0" smtClean="0"/>
          </a:p>
          <a:p>
            <a:r>
              <a:rPr lang="es-ES" dirty="0" smtClean="0"/>
              <a:t>Y </a:t>
            </a:r>
            <a:r>
              <a:rPr lang="es-ES" dirty="0"/>
              <a:t>para todas las demás ventanas gráficas (menos de 18 </a:t>
            </a:r>
            <a:r>
              <a:rPr lang="es-ES" dirty="0" err="1"/>
              <a:t>ems</a:t>
            </a:r>
            <a:r>
              <a:rPr lang="es-ES" dirty="0"/>
              <a:t>), el navegador usará el tercer &lt;</a:t>
            </a:r>
            <a:r>
              <a:rPr lang="es-ES" dirty="0" err="1"/>
              <a:t>source</a:t>
            </a:r>
            <a:r>
              <a:rPr lang="es-ES" dirty="0"/>
              <a:t>&gt;, que no tiene una consulta de medios, flower-small.jpg</a:t>
            </a:r>
            <a:r>
              <a:rPr lang="es-ES" dirty="0" smtClean="0"/>
              <a:t>.</a:t>
            </a:r>
            <a:endParaRPr lang="es-ES" dirty="0"/>
          </a:p>
        </p:txBody>
      </p:sp>
    </p:spTree>
    <p:extLst>
      <p:ext uri="{BB962C8B-B14F-4D97-AF65-F5344CB8AC3E}">
        <p14:creationId xmlns:p14="http://schemas.microsoft.com/office/powerpoint/2010/main" val="11425285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5000" r="-15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7855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2">
              <a:lumMod val="20000"/>
              <a:lumOff val="80000"/>
            </a:schemeClr>
          </a:solidFill>
        </p:spPr>
        <p:txBody>
          <a:bodyPr>
            <a:noAutofit/>
          </a:bodyPr>
          <a:lstStyle/>
          <a:p>
            <a:r>
              <a:rPr lang="es-ES" sz="2800" dirty="0"/>
              <a:t>SOLUCIONES PROPUESTAS DEL LADO DEL </a:t>
            </a:r>
            <a:r>
              <a:rPr lang="es-ES" sz="2800" dirty="0" smtClean="0"/>
              <a:t>CLIENTE </a:t>
            </a:r>
            <a:r>
              <a:rPr lang="es-ES_tradnl" sz="2800" dirty="0" smtClean="0"/>
              <a:t>…</a:t>
            </a:r>
            <a:endParaRPr lang="es-ES_tradnl" sz="2800" dirty="0"/>
          </a:p>
        </p:txBody>
      </p:sp>
      <p:sp>
        <p:nvSpPr>
          <p:cNvPr id="3" name="2 Marcador de contenido"/>
          <p:cNvSpPr>
            <a:spLocks noGrp="1"/>
          </p:cNvSpPr>
          <p:nvPr>
            <p:ph idx="1"/>
          </p:nvPr>
        </p:nvSpPr>
        <p:spPr>
          <a:solidFill>
            <a:schemeClr val="accent2">
              <a:lumMod val="20000"/>
              <a:lumOff val="80000"/>
            </a:schemeClr>
          </a:solidFill>
        </p:spPr>
        <p:txBody>
          <a:bodyPr>
            <a:normAutofit fontScale="85000" lnSpcReduction="20000"/>
          </a:bodyPr>
          <a:lstStyle/>
          <a:p>
            <a:r>
              <a:rPr lang="es-ES" dirty="0" smtClean="0"/>
              <a:t>Notarás </a:t>
            </a:r>
            <a:r>
              <a:rPr lang="es-ES" dirty="0"/>
              <a:t>que al terminar con el valor predeterminado, esto va en el orden opuesto de cómo usamos las consultas de medios en CSS, donde comenzamos con el valor predeterminado y lo seguimos con las consultas de medios.</a:t>
            </a:r>
          </a:p>
          <a:p>
            <a:r>
              <a:rPr lang="es-ES" dirty="0"/>
              <a:t>Los navegadores que no admitan el elemento &lt;</a:t>
            </a:r>
            <a:r>
              <a:rPr lang="es-ES" dirty="0" err="1"/>
              <a:t>picture</a:t>
            </a:r>
            <a:r>
              <a:rPr lang="es-ES" dirty="0"/>
              <a:t>&gt; lo ignorarán y utilizarán el elemento de respaldo &lt;</a:t>
            </a:r>
            <a:r>
              <a:rPr lang="es-ES" dirty="0" err="1"/>
              <a:t>img</a:t>
            </a:r>
            <a:r>
              <a:rPr lang="es-ES" dirty="0"/>
              <a:t>&gt;, que se encuentra dentro del elemento &lt;</a:t>
            </a:r>
            <a:r>
              <a:rPr lang="es-ES" dirty="0" err="1"/>
              <a:t>picture</a:t>
            </a:r>
            <a:r>
              <a:rPr lang="es-ES" dirty="0"/>
              <a:t>&gt;.</a:t>
            </a:r>
            <a:endParaRPr lang="es-ES_tradnl" dirty="0"/>
          </a:p>
        </p:txBody>
      </p:sp>
    </p:spTree>
    <p:extLst>
      <p:ext uri="{BB962C8B-B14F-4D97-AF65-F5344CB8AC3E}">
        <p14:creationId xmlns:p14="http://schemas.microsoft.com/office/powerpoint/2010/main" val="4451534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2">
              <a:lumMod val="20000"/>
              <a:lumOff val="80000"/>
            </a:schemeClr>
          </a:solidFill>
        </p:spPr>
        <p:txBody>
          <a:bodyPr>
            <a:noAutofit/>
          </a:bodyPr>
          <a:lstStyle/>
          <a:p>
            <a:r>
              <a:rPr lang="es-ES" sz="2800" dirty="0"/>
              <a:t>SOLUCIONES PROPUESTAS DEL LADO DEL </a:t>
            </a:r>
            <a:r>
              <a:rPr lang="es-ES" sz="2800" dirty="0" smtClean="0"/>
              <a:t>CLIENTE</a:t>
            </a:r>
            <a:endParaRPr lang="es-ES_tradnl" sz="2800" dirty="0"/>
          </a:p>
        </p:txBody>
      </p:sp>
      <p:sp>
        <p:nvSpPr>
          <p:cNvPr id="3" name="2 Marcador de contenido"/>
          <p:cNvSpPr>
            <a:spLocks noGrp="1"/>
          </p:cNvSpPr>
          <p:nvPr>
            <p:ph idx="1"/>
          </p:nvPr>
        </p:nvSpPr>
        <p:spPr>
          <a:solidFill>
            <a:schemeClr val="accent2">
              <a:lumMod val="20000"/>
              <a:lumOff val="80000"/>
            </a:schemeClr>
          </a:solidFill>
        </p:spPr>
        <p:txBody>
          <a:bodyPr>
            <a:normAutofit fontScale="55000" lnSpcReduction="20000"/>
          </a:bodyPr>
          <a:lstStyle/>
          <a:p>
            <a:r>
              <a:rPr lang="es-ES" dirty="0"/>
              <a:t>También puede combinar el elemento &lt;</a:t>
            </a:r>
            <a:r>
              <a:rPr lang="es-ES" dirty="0" err="1"/>
              <a:t>picture</a:t>
            </a:r>
            <a:r>
              <a:rPr lang="es-ES" dirty="0"/>
              <a:t>&gt; y el atributo </a:t>
            </a:r>
            <a:r>
              <a:rPr lang="es-ES" dirty="0" err="1"/>
              <a:t>srcset</a:t>
            </a:r>
            <a:r>
              <a:rPr lang="es-ES" dirty="0"/>
              <a:t> si desea utilizar consultas de medios de tamaño de ventana gráfica y versiones con diferentes resoluciones</a:t>
            </a:r>
            <a:r>
              <a:rPr lang="es-ES" dirty="0" smtClean="0"/>
              <a:t>:</a:t>
            </a:r>
          </a:p>
          <a:p>
            <a:pPr marL="0" indent="0">
              <a:buNone/>
            </a:pPr>
            <a:r>
              <a:rPr lang="es-ES_tradnl" dirty="0"/>
              <a:t>&lt;</a:t>
            </a:r>
            <a:r>
              <a:rPr lang="es-ES_tradnl" dirty="0" err="1"/>
              <a:t>picture</a:t>
            </a:r>
            <a:r>
              <a:rPr lang="es-ES_tradnl" dirty="0"/>
              <a:t>&gt;</a:t>
            </a:r>
          </a:p>
          <a:p>
            <a:pPr marL="0" indent="0">
              <a:buNone/>
            </a:pPr>
            <a:r>
              <a:rPr lang="en-US" dirty="0" smtClean="0"/>
              <a:t>	&lt;</a:t>
            </a:r>
            <a:r>
              <a:rPr lang="en-US" dirty="0"/>
              <a:t>source media="(min-width: 45em)" </a:t>
            </a:r>
            <a:r>
              <a:rPr lang="en-US" dirty="0" err="1"/>
              <a:t>srcset</a:t>
            </a:r>
            <a:r>
              <a:rPr lang="en-US" dirty="0"/>
              <a:t>="</a:t>
            </a:r>
            <a:r>
              <a:rPr lang="en-US" dirty="0" smtClean="0"/>
              <a:t>flower-large.</a:t>
            </a:r>
            <a:r>
              <a:rPr lang="es-ES_tradnl" dirty="0" err="1" smtClean="0"/>
              <a:t>jpg</a:t>
            </a:r>
            <a:r>
              <a:rPr lang="es-ES_tradnl" dirty="0" smtClean="0"/>
              <a:t> </a:t>
            </a:r>
            <a:r>
              <a:rPr lang="es-ES_tradnl" dirty="0"/>
              <a:t>1x, </a:t>
            </a:r>
            <a:r>
              <a:rPr lang="es-ES_tradnl" dirty="0" err="1" smtClean="0"/>
              <a:t>flower</a:t>
            </a:r>
            <a:r>
              <a:rPr lang="es-ES_tradnl" dirty="0" smtClean="0"/>
              <a:t>-	large-hd.jpg </a:t>
            </a:r>
            <a:r>
              <a:rPr lang="es-ES_tradnl" dirty="0"/>
              <a:t>2x"&gt;</a:t>
            </a:r>
          </a:p>
          <a:p>
            <a:pPr marL="0" indent="0">
              <a:buNone/>
            </a:pPr>
            <a:r>
              <a:rPr lang="es-ES_tradnl" dirty="0" smtClean="0"/>
              <a:t>	&lt;</a:t>
            </a:r>
            <a:r>
              <a:rPr lang="es-ES_tradnl" dirty="0" err="1"/>
              <a:t>source</a:t>
            </a:r>
            <a:r>
              <a:rPr lang="es-ES_tradnl" dirty="0"/>
              <a:t> media="(min-</a:t>
            </a:r>
            <a:r>
              <a:rPr lang="es-ES_tradnl" dirty="0" err="1"/>
              <a:t>width</a:t>
            </a:r>
            <a:r>
              <a:rPr lang="es-ES_tradnl" dirty="0"/>
              <a:t>: 18em)" </a:t>
            </a:r>
            <a:r>
              <a:rPr lang="es-ES_tradnl" dirty="0" err="1"/>
              <a:t>srcset</a:t>
            </a:r>
            <a:r>
              <a:rPr lang="es-ES_tradnl" dirty="0"/>
              <a:t>="flower-med.jpg</a:t>
            </a:r>
          </a:p>
          <a:p>
            <a:pPr marL="0" indent="0">
              <a:buNone/>
            </a:pPr>
            <a:r>
              <a:rPr lang="es-ES_tradnl" dirty="0" smtClean="0"/>
              <a:t>	1x</a:t>
            </a:r>
            <a:r>
              <a:rPr lang="es-ES_tradnl" dirty="0"/>
              <a:t>, flower-med-hd.jpg 2x"&gt;</a:t>
            </a:r>
          </a:p>
          <a:p>
            <a:pPr marL="0" indent="0">
              <a:buNone/>
            </a:pPr>
            <a:r>
              <a:rPr lang="en-US" dirty="0" smtClean="0"/>
              <a:t>	&lt;</a:t>
            </a:r>
            <a:r>
              <a:rPr lang="en-US" dirty="0"/>
              <a:t>source </a:t>
            </a:r>
            <a:r>
              <a:rPr lang="en-US" dirty="0" err="1"/>
              <a:t>srcset</a:t>
            </a:r>
            <a:r>
              <a:rPr lang="en-US" dirty="0"/>
              <a:t>="flower-small.jpg 1x, flower-small-hd.jpg</a:t>
            </a:r>
          </a:p>
          <a:p>
            <a:pPr marL="0" indent="0">
              <a:buNone/>
            </a:pPr>
            <a:r>
              <a:rPr lang="es-ES_tradnl" dirty="0" smtClean="0"/>
              <a:t>	2x</a:t>
            </a:r>
            <a:r>
              <a:rPr lang="es-ES_tradnl" dirty="0"/>
              <a:t>"&gt;</a:t>
            </a:r>
          </a:p>
          <a:p>
            <a:pPr marL="0" indent="0">
              <a:buNone/>
            </a:pPr>
            <a:r>
              <a:rPr lang="en-US" dirty="0" smtClean="0"/>
              <a:t>	&lt;</a:t>
            </a:r>
            <a:r>
              <a:rPr lang="en-US" dirty="0" err="1"/>
              <a:t>img</a:t>
            </a:r>
            <a:r>
              <a:rPr lang="en-US" dirty="0"/>
              <a:t> </a:t>
            </a:r>
            <a:r>
              <a:rPr lang="en-US" dirty="0" err="1"/>
              <a:t>src</a:t>
            </a:r>
            <a:r>
              <a:rPr lang="en-US" dirty="0"/>
              <a:t>="flower-small.jpg" alt="a flower"&gt;</a:t>
            </a:r>
          </a:p>
          <a:p>
            <a:pPr marL="0" indent="0">
              <a:buNone/>
            </a:pPr>
            <a:r>
              <a:rPr lang="es-ES_tradnl" dirty="0"/>
              <a:t>&lt;/</a:t>
            </a:r>
            <a:r>
              <a:rPr lang="es-ES_tradnl" dirty="0" err="1"/>
              <a:t>picture</a:t>
            </a:r>
            <a:r>
              <a:rPr lang="es-ES_tradnl" dirty="0"/>
              <a:t>&gt;</a:t>
            </a:r>
            <a:endParaRPr lang="es-ES_tradnl" dirty="0"/>
          </a:p>
        </p:txBody>
      </p:sp>
    </p:spTree>
    <p:extLst>
      <p:ext uri="{BB962C8B-B14F-4D97-AF65-F5344CB8AC3E}">
        <p14:creationId xmlns:p14="http://schemas.microsoft.com/office/powerpoint/2010/main" val="26848422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1">
              <a:lumMod val="20000"/>
              <a:lumOff val="80000"/>
            </a:schemeClr>
          </a:solidFill>
        </p:spPr>
        <p:txBody>
          <a:bodyPr>
            <a:normAutofit/>
          </a:bodyPr>
          <a:lstStyle/>
          <a:p>
            <a:r>
              <a:rPr lang="es-ES" dirty="0"/>
              <a:t>OTRAS </a:t>
            </a:r>
            <a:r>
              <a:rPr lang="es-ES" dirty="0" smtClean="0"/>
              <a:t>SOLUCIONES …</a:t>
            </a:r>
            <a:endParaRPr lang="es-ES_tradnl" dirty="0"/>
          </a:p>
        </p:txBody>
      </p:sp>
      <p:sp>
        <p:nvSpPr>
          <p:cNvPr id="3" name="2 Marcador de contenido"/>
          <p:cNvSpPr>
            <a:spLocks noGrp="1"/>
          </p:cNvSpPr>
          <p:nvPr>
            <p:ph idx="1"/>
          </p:nvPr>
        </p:nvSpPr>
        <p:spPr>
          <a:solidFill>
            <a:schemeClr val="accent1">
              <a:lumMod val="20000"/>
              <a:lumOff val="80000"/>
            </a:schemeClr>
          </a:solidFill>
        </p:spPr>
        <p:txBody>
          <a:bodyPr>
            <a:normAutofit fontScale="85000" lnSpcReduction="20000"/>
          </a:bodyPr>
          <a:lstStyle/>
          <a:p>
            <a:r>
              <a:rPr lang="es-ES" sz="5100" b="1" dirty="0" err="1" smtClean="0">
                <a:solidFill>
                  <a:srgbClr val="FF0000"/>
                </a:solidFill>
              </a:rPr>
              <a:t>polyfills</a:t>
            </a:r>
            <a:endParaRPr lang="es-ES" sz="5100" b="1" dirty="0" smtClean="0">
              <a:solidFill>
                <a:srgbClr val="FF0000"/>
              </a:solidFill>
            </a:endParaRPr>
          </a:p>
          <a:p>
            <a:r>
              <a:rPr lang="es-ES" b="1" dirty="0" smtClean="0">
                <a:solidFill>
                  <a:schemeClr val="accent1">
                    <a:lumMod val="75000"/>
                  </a:schemeClr>
                </a:solidFill>
                <a:effectLst>
                  <a:glow rad="63500">
                    <a:schemeClr val="accent5">
                      <a:satMod val="175000"/>
                      <a:alpha val="40000"/>
                    </a:schemeClr>
                  </a:glow>
                </a:effectLst>
              </a:rPr>
              <a:t>Un </a:t>
            </a:r>
            <a:r>
              <a:rPr lang="es-ES" b="1" dirty="0" err="1">
                <a:solidFill>
                  <a:schemeClr val="accent1">
                    <a:lumMod val="75000"/>
                  </a:schemeClr>
                </a:solidFill>
                <a:effectLst>
                  <a:glow rad="63500">
                    <a:schemeClr val="accent5">
                      <a:satMod val="175000"/>
                      <a:alpha val="40000"/>
                    </a:schemeClr>
                  </a:glow>
                </a:effectLst>
              </a:rPr>
              <a:t>polyfill</a:t>
            </a:r>
            <a:r>
              <a:rPr lang="es-ES" b="1" dirty="0">
                <a:solidFill>
                  <a:schemeClr val="accent1">
                    <a:lumMod val="75000"/>
                  </a:schemeClr>
                </a:solidFill>
                <a:effectLst>
                  <a:glow rad="63500">
                    <a:schemeClr val="accent5">
                      <a:satMod val="175000"/>
                      <a:alpha val="40000"/>
                    </a:schemeClr>
                  </a:glow>
                </a:effectLst>
              </a:rPr>
              <a:t> es un fragmento de código </a:t>
            </a:r>
            <a:r>
              <a:rPr lang="es-ES" dirty="0"/>
              <a:t>que replica las funciones más recientes de </a:t>
            </a:r>
            <a:r>
              <a:rPr lang="es-ES" dirty="0" smtClean="0"/>
              <a:t>HTML/CSS </a:t>
            </a:r>
            <a:r>
              <a:rPr lang="es-ES" dirty="0"/>
              <a:t>en navegadores antiguos. </a:t>
            </a:r>
            <a:endParaRPr lang="es-ES" dirty="0" smtClean="0"/>
          </a:p>
          <a:p>
            <a:r>
              <a:rPr lang="es-ES" dirty="0" smtClean="0"/>
              <a:t>Algunas </a:t>
            </a:r>
            <a:r>
              <a:rPr lang="es-ES" dirty="0"/>
              <a:t>de estas soluciones replican el comportamiento de la propuesta &lt;</a:t>
            </a:r>
            <a:r>
              <a:rPr lang="es-ES" dirty="0" err="1"/>
              <a:t>picture</a:t>
            </a:r>
            <a:r>
              <a:rPr lang="es-ES" dirty="0"/>
              <a:t>&gt; y </a:t>
            </a:r>
            <a:r>
              <a:rPr lang="es-ES" dirty="0" err="1"/>
              <a:t>srcset</a:t>
            </a:r>
            <a:r>
              <a:rPr lang="es-ES" dirty="0"/>
              <a:t>. </a:t>
            </a:r>
            <a:endParaRPr lang="es-ES" dirty="0" smtClean="0"/>
          </a:p>
          <a:p>
            <a:r>
              <a:rPr lang="es-ES" dirty="0" smtClean="0"/>
              <a:t>La </a:t>
            </a:r>
            <a:r>
              <a:rPr lang="es-ES" dirty="0"/>
              <a:t>desventaja de usar un </a:t>
            </a:r>
            <a:r>
              <a:rPr lang="es-ES" dirty="0" err="1"/>
              <a:t>polyfill</a:t>
            </a:r>
            <a:r>
              <a:rPr lang="es-ES" dirty="0"/>
              <a:t> es que agregará código adicional a su sitio</a:t>
            </a:r>
            <a:r>
              <a:rPr lang="es-ES" dirty="0" smtClean="0"/>
              <a:t>.</a:t>
            </a:r>
            <a:endParaRPr lang="es-ES" dirty="0"/>
          </a:p>
        </p:txBody>
      </p:sp>
    </p:spTree>
    <p:extLst>
      <p:ext uri="{BB962C8B-B14F-4D97-AF65-F5344CB8AC3E}">
        <p14:creationId xmlns:p14="http://schemas.microsoft.com/office/powerpoint/2010/main" val="2651083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1">
              <a:lumMod val="20000"/>
              <a:lumOff val="80000"/>
            </a:schemeClr>
          </a:solidFill>
        </p:spPr>
        <p:txBody>
          <a:bodyPr>
            <a:normAutofit/>
          </a:bodyPr>
          <a:lstStyle/>
          <a:p>
            <a:r>
              <a:rPr lang="es-ES" dirty="0"/>
              <a:t>OTRAS </a:t>
            </a:r>
            <a:r>
              <a:rPr lang="es-ES" dirty="0" smtClean="0"/>
              <a:t>SOLUCIONES …</a:t>
            </a:r>
            <a:endParaRPr lang="es-ES_tradnl" dirty="0"/>
          </a:p>
        </p:txBody>
      </p:sp>
      <p:sp>
        <p:nvSpPr>
          <p:cNvPr id="3" name="2 Marcador de contenido"/>
          <p:cNvSpPr>
            <a:spLocks noGrp="1"/>
          </p:cNvSpPr>
          <p:nvPr>
            <p:ph idx="1"/>
          </p:nvPr>
        </p:nvSpPr>
        <p:spPr>
          <a:solidFill>
            <a:schemeClr val="accent1">
              <a:lumMod val="20000"/>
              <a:lumOff val="80000"/>
            </a:schemeClr>
          </a:solidFill>
        </p:spPr>
        <p:txBody>
          <a:bodyPr>
            <a:normAutofit fontScale="77500" lnSpcReduction="20000"/>
          </a:bodyPr>
          <a:lstStyle/>
          <a:p>
            <a:r>
              <a:rPr lang="es-ES" dirty="0" smtClean="0"/>
              <a:t>Ninguna </a:t>
            </a:r>
            <a:r>
              <a:rPr lang="es-ES" dirty="0"/>
              <a:t>de estas soluciones es perfecta para cada circunstancia, por lo que deberá comprender las ventajas y desventajas de cada una, y cuándo deben usarse.</a:t>
            </a:r>
          </a:p>
          <a:p>
            <a:r>
              <a:rPr lang="es-ES" dirty="0"/>
              <a:t>Si necesita elegir entre soluciones de imagen receptiva, puede consultar "¿Qué solución de imágenes receptivas debe usar?" De Chris </a:t>
            </a:r>
            <a:r>
              <a:rPr lang="es-ES" dirty="0" err="1"/>
              <a:t>Coyier</a:t>
            </a:r>
            <a:r>
              <a:rPr lang="es-ES" dirty="0"/>
              <a:t> (</a:t>
            </a:r>
            <a:r>
              <a:rPr lang="es-ES" dirty="0">
                <a:hlinkClick r:id="rId2"/>
              </a:rPr>
              <a:t>http://css-tricks.com/which-responsive-images-solution-shouldyou- </a:t>
            </a:r>
            <a:r>
              <a:rPr lang="es-ES" dirty="0" smtClean="0">
                <a:hlinkClick r:id="rId2"/>
              </a:rPr>
              <a:t>use/</a:t>
            </a:r>
            <a:r>
              <a:rPr lang="es-ES" dirty="0" smtClean="0"/>
              <a:t>) </a:t>
            </a:r>
            <a:r>
              <a:rPr lang="es-ES" dirty="0"/>
              <a:t>en CSS-</a:t>
            </a:r>
            <a:r>
              <a:rPr lang="es-ES" dirty="0" err="1"/>
              <a:t>Tricks</a:t>
            </a:r>
            <a:r>
              <a:rPr lang="es-ES" dirty="0"/>
              <a:t>, donde compara muchas de las soluciones.</a:t>
            </a:r>
            <a:endParaRPr lang="es-ES_tradnl" dirty="0"/>
          </a:p>
        </p:txBody>
      </p:sp>
    </p:spTree>
    <p:extLst>
      <p:ext uri="{BB962C8B-B14F-4D97-AF65-F5344CB8AC3E}">
        <p14:creationId xmlns:p14="http://schemas.microsoft.com/office/powerpoint/2010/main" val="9537767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1">
              <a:lumMod val="20000"/>
              <a:lumOff val="80000"/>
            </a:schemeClr>
          </a:solidFill>
        </p:spPr>
        <p:txBody>
          <a:bodyPr>
            <a:normAutofit/>
          </a:bodyPr>
          <a:lstStyle/>
          <a:p>
            <a:r>
              <a:rPr lang="es-ES" dirty="0"/>
              <a:t>OTRAS </a:t>
            </a:r>
            <a:r>
              <a:rPr lang="es-ES" dirty="0" smtClean="0"/>
              <a:t>SOLUCIONES …</a:t>
            </a:r>
            <a:endParaRPr lang="es-ES_tradnl" dirty="0"/>
          </a:p>
        </p:txBody>
      </p:sp>
      <p:sp>
        <p:nvSpPr>
          <p:cNvPr id="3" name="2 Marcador de contenido"/>
          <p:cNvSpPr>
            <a:spLocks noGrp="1"/>
          </p:cNvSpPr>
          <p:nvPr>
            <p:ph idx="1"/>
          </p:nvPr>
        </p:nvSpPr>
        <p:spPr>
          <a:solidFill>
            <a:schemeClr val="accent1">
              <a:lumMod val="20000"/>
              <a:lumOff val="80000"/>
            </a:schemeClr>
          </a:solidFill>
        </p:spPr>
        <p:txBody>
          <a:bodyPr>
            <a:normAutofit fontScale="85000" lnSpcReduction="10000"/>
          </a:bodyPr>
          <a:lstStyle/>
          <a:p>
            <a:r>
              <a:rPr lang="es-ES" sz="4600" b="1" dirty="0" err="1" smtClean="0">
                <a:solidFill>
                  <a:srgbClr val="FF0000"/>
                </a:solidFill>
              </a:rPr>
              <a:t>picturefill</a:t>
            </a:r>
            <a:endParaRPr lang="es-ES" sz="4600" b="1" dirty="0">
              <a:solidFill>
                <a:srgbClr val="FF0000"/>
              </a:solidFill>
            </a:endParaRPr>
          </a:p>
          <a:p>
            <a:r>
              <a:rPr lang="es-ES" dirty="0"/>
              <a:t>Aunque todavía no puede usar el elemento &lt;</a:t>
            </a:r>
            <a:r>
              <a:rPr lang="es-ES" dirty="0" err="1"/>
              <a:t>picture</a:t>
            </a:r>
            <a:r>
              <a:rPr lang="es-ES" dirty="0"/>
              <a:t>&gt; (porque no ha sido implementado por los navegadores), Scott </a:t>
            </a:r>
            <a:r>
              <a:rPr lang="es-ES" dirty="0" err="1"/>
              <a:t>Jehl</a:t>
            </a:r>
            <a:r>
              <a:rPr lang="es-ES" dirty="0"/>
              <a:t> ha creado un </a:t>
            </a:r>
            <a:r>
              <a:rPr lang="es-ES" dirty="0" err="1"/>
              <a:t>polyfill</a:t>
            </a:r>
            <a:r>
              <a:rPr lang="es-ES" dirty="0"/>
              <a:t> llamado </a:t>
            </a:r>
            <a:r>
              <a:rPr lang="es-ES" dirty="0" err="1"/>
              <a:t>Picturefill</a:t>
            </a:r>
            <a:r>
              <a:rPr lang="es-ES" dirty="0"/>
              <a:t> (</a:t>
            </a:r>
            <a:r>
              <a:rPr lang="es-ES" dirty="0">
                <a:hlinkClick r:id="rId2"/>
              </a:rPr>
              <a:t>https://</a:t>
            </a:r>
            <a:r>
              <a:rPr lang="es-ES" dirty="0" smtClean="0">
                <a:hlinkClick r:id="rId2"/>
              </a:rPr>
              <a:t>github.com/scottjehl/picturefill</a:t>
            </a:r>
            <a:r>
              <a:rPr lang="es-ES" dirty="0" smtClean="0"/>
              <a:t>) </a:t>
            </a:r>
            <a:r>
              <a:rPr lang="es-ES" dirty="0"/>
              <a:t>que esencialmente lo hace Lo mismo con JavaScript.</a:t>
            </a:r>
          </a:p>
          <a:p>
            <a:r>
              <a:rPr lang="es-ES" dirty="0"/>
              <a:t>Para usar </a:t>
            </a:r>
            <a:r>
              <a:rPr lang="es-ES" dirty="0" err="1"/>
              <a:t>Picturefill</a:t>
            </a:r>
            <a:r>
              <a:rPr lang="es-ES" dirty="0"/>
              <a:t>, visite el sitio web y siga las instrucciones. </a:t>
            </a:r>
            <a:endParaRPr lang="es-ES" dirty="0" smtClean="0"/>
          </a:p>
        </p:txBody>
      </p:sp>
    </p:spTree>
    <p:extLst>
      <p:ext uri="{BB962C8B-B14F-4D97-AF65-F5344CB8AC3E}">
        <p14:creationId xmlns:p14="http://schemas.microsoft.com/office/powerpoint/2010/main" val="36446901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1">
              <a:lumMod val="20000"/>
              <a:lumOff val="80000"/>
            </a:schemeClr>
          </a:solidFill>
        </p:spPr>
        <p:txBody>
          <a:bodyPr>
            <a:normAutofit/>
          </a:bodyPr>
          <a:lstStyle/>
          <a:p>
            <a:r>
              <a:rPr lang="es-ES" dirty="0"/>
              <a:t>OTRAS </a:t>
            </a:r>
            <a:r>
              <a:rPr lang="es-ES" dirty="0" smtClean="0"/>
              <a:t>SOLUCIONES …</a:t>
            </a:r>
            <a:endParaRPr lang="es-ES_tradnl" dirty="0"/>
          </a:p>
        </p:txBody>
      </p:sp>
      <p:sp>
        <p:nvSpPr>
          <p:cNvPr id="3" name="2 Marcador de contenido"/>
          <p:cNvSpPr>
            <a:spLocks noGrp="1"/>
          </p:cNvSpPr>
          <p:nvPr>
            <p:ph idx="1"/>
          </p:nvPr>
        </p:nvSpPr>
        <p:spPr>
          <a:solidFill>
            <a:schemeClr val="accent1">
              <a:lumMod val="20000"/>
              <a:lumOff val="80000"/>
            </a:schemeClr>
          </a:solidFill>
        </p:spPr>
        <p:txBody>
          <a:bodyPr>
            <a:normAutofit fontScale="55000" lnSpcReduction="20000"/>
          </a:bodyPr>
          <a:lstStyle/>
          <a:p>
            <a:r>
              <a:rPr lang="es-ES" dirty="0" smtClean="0"/>
              <a:t>Deberá </a:t>
            </a:r>
            <a:r>
              <a:rPr lang="es-ES" dirty="0"/>
              <a:t>agregar el archivo picturefill.js a su sitio web.</a:t>
            </a:r>
          </a:p>
          <a:p>
            <a:r>
              <a:rPr lang="es-ES" dirty="0"/>
              <a:t>El código para </a:t>
            </a:r>
            <a:r>
              <a:rPr lang="es-ES" dirty="0" err="1"/>
              <a:t>Picturefill</a:t>
            </a:r>
            <a:r>
              <a:rPr lang="es-ES" dirty="0"/>
              <a:t> usa una sintaxis similar al elemento &lt;</a:t>
            </a:r>
            <a:r>
              <a:rPr lang="es-ES" dirty="0" err="1"/>
              <a:t>picture</a:t>
            </a:r>
            <a:r>
              <a:rPr lang="es-ES" dirty="0" smtClean="0"/>
              <a:t>&gt;:</a:t>
            </a:r>
          </a:p>
          <a:p>
            <a:pPr marL="0" indent="0">
              <a:buNone/>
            </a:pPr>
            <a:r>
              <a:rPr lang="en-US" dirty="0"/>
              <a:t>&lt;span data-picture data-alt="a flower"&gt;</a:t>
            </a:r>
          </a:p>
          <a:p>
            <a:pPr marL="0" indent="0">
              <a:buNone/>
            </a:pPr>
            <a:r>
              <a:rPr lang="es-ES_tradnl" dirty="0" smtClean="0"/>
              <a:t>	&lt;</a:t>
            </a:r>
            <a:r>
              <a:rPr lang="es-ES_tradnl" dirty="0" err="1"/>
              <a:t>span</a:t>
            </a:r>
            <a:r>
              <a:rPr lang="es-ES_tradnl" dirty="0"/>
              <a:t> data-</a:t>
            </a:r>
            <a:r>
              <a:rPr lang="es-ES_tradnl" dirty="0" err="1"/>
              <a:t>src</a:t>
            </a:r>
            <a:r>
              <a:rPr lang="es-ES_tradnl" dirty="0"/>
              <a:t>="</a:t>
            </a:r>
            <a:r>
              <a:rPr lang="es-ES_tradnl" dirty="0" err="1"/>
              <a:t>images</a:t>
            </a:r>
            <a:r>
              <a:rPr lang="es-ES_tradnl" dirty="0"/>
              <a:t>/flower-small.jpg"&gt;&lt;/</a:t>
            </a:r>
            <a:r>
              <a:rPr lang="es-ES_tradnl" dirty="0" err="1"/>
              <a:t>span</a:t>
            </a:r>
            <a:r>
              <a:rPr lang="es-ES_tradnl" dirty="0"/>
              <a:t>&gt;</a:t>
            </a:r>
          </a:p>
          <a:p>
            <a:pPr marL="0" indent="0">
              <a:buNone/>
            </a:pPr>
            <a:r>
              <a:rPr lang="es-ES_tradnl" dirty="0" smtClean="0"/>
              <a:t>	&lt;</a:t>
            </a:r>
            <a:r>
              <a:rPr lang="es-ES_tradnl" dirty="0" err="1"/>
              <a:t>span</a:t>
            </a:r>
            <a:r>
              <a:rPr lang="es-ES_tradnl" dirty="0"/>
              <a:t> data-</a:t>
            </a:r>
            <a:r>
              <a:rPr lang="es-ES_tradnl" dirty="0" err="1"/>
              <a:t>src</a:t>
            </a:r>
            <a:r>
              <a:rPr lang="es-ES_tradnl" dirty="0"/>
              <a:t>="</a:t>
            </a:r>
            <a:r>
              <a:rPr lang="es-ES_tradnl" dirty="0" err="1" smtClean="0"/>
              <a:t>images</a:t>
            </a:r>
            <a:r>
              <a:rPr lang="es-ES_tradnl" dirty="0" smtClean="0"/>
              <a:t>/flower-medium.jpg“ data-media</a:t>
            </a:r>
            <a:r>
              <a:rPr lang="es-ES_tradnl" dirty="0"/>
              <a:t>="(</a:t>
            </a:r>
            <a:r>
              <a:rPr lang="es-ES_tradnl" sz="2900" dirty="0" smtClean="0"/>
              <a:t>min-	width:18em</a:t>
            </a:r>
            <a:r>
              <a:rPr lang="es-ES_tradnl" dirty="0" smtClean="0"/>
              <a:t>)"&gt; &lt;/</a:t>
            </a:r>
            <a:r>
              <a:rPr lang="es-ES_tradnl" dirty="0" err="1"/>
              <a:t>span</a:t>
            </a:r>
            <a:r>
              <a:rPr lang="es-ES_tradnl" dirty="0"/>
              <a:t>&gt;</a:t>
            </a:r>
          </a:p>
          <a:p>
            <a:pPr marL="0" indent="0">
              <a:buNone/>
            </a:pPr>
            <a:r>
              <a:rPr lang="es-ES_tradnl" dirty="0" smtClean="0"/>
              <a:t>	&lt;</a:t>
            </a:r>
            <a:r>
              <a:rPr lang="es-ES_tradnl" dirty="0" err="1"/>
              <a:t>span</a:t>
            </a:r>
            <a:r>
              <a:rPr lang="es-ES_tradnl" dirty="0"/>
              <a:t> data-</a:t>
            </a:r>
            <a:r>
              <a:rPr lang="es-ES_tradnl" dirty="0" err="1"/>
              <a:t>src</a:t>
            </a:r>
            <a:r>
              <a:rPr lang="es-ES_tradnl" dirty="0"/>
              <a:t>="</a:t>
            </a:r>
            <a:r>
              <a:rPr lang="es-ES_tradnl" dirty="0" err="1" smtClean="0"/>
              <a:t>images</a:t>
            </a:r>
            <a:r>
              <a:rPr lang="es-ES_tradnl" dirty="0" smtClean="0"/>
              <a:t>/flower-large.jpg“ data-media</a:t>
            </a:r>
            <a:r>
              <a:rPr lang="es-ES_tradnl" dirty="0"/>
              <a:t>="(</a:t>
            </a:r>
            <a:r>
              <a:rPr lang="es-ES_tradnl" sz="2900" dirty="0" smtClean="0"/>
              <a:t>min-width:45em</a:t>
            </a:r>
            <a:r>
              <a:rPr lang="es-ES_tradnl" dirty="0" smtClean="0"/>
              <a:t>)"&gt; 	&lt;/</a:t>
            </a:r>
            <a:r>
              <a:rPr lang="es-ES_tradnl" dirty="0" err="1"/>
              <a:t>span</a:t>
            </a:r>
            <a:r>
              <a:rPr lang="es-ES_tradnl" dirty="0"/>
              <a:t>&gt;</a:t>
            </a:r>
          </a:p>
          <a:p>
            <a:pPr marL="0" indent="0">
              <a:buNone/>
            </a:pPr>
            <a:r>
              <a:rPr lang="en-US" dirty="0" smtClean="0"/>
              <a:t>	&lt;</a:t>
            </a:r>
            <a:r>
              <a:rPr lang="en-US" dirty="0" err="1"/>
              <a:t>noscript</a:t>
            </a:r>
            <a:r>
              <a:rPr lang="en-US" dirty="0" smtClean="0"/>
              <a:t>&gt;</a:t>
            </a:r>
          </a:p>
          <a:p>
            <a:pPr marL="0" indent="0">
              <a:buNone/>
            </a:pPr>
            <a:r>
              <a:rPr lang="en-US" dirty="0"/>
              <a:t>	</a:t>
            </a:r>
            <a:r>
              <a:rPr lang="en-US" dirty="0" smtClean="0"/>
              <a:t>	&lt;</a:t>
            </a:r>
            <a:r>
              <a:rPr lang="en-US" dirty="0" err="1"/>
              <a:t>img</a:t>
            </a:r>
            <a:r>
              <a:rPr lang="en-US" dirty="0"/>
              <a:t> </a:t>
            </a:r>
            <a:r>
              <a:rPr lang="en-US" dirty="0" err="1"/>
              <a:t>src</a:t>
            </a:r>
            <a:r>
              <a:rPr lang="en-US" dirty="0"/>
              <a:t>="images/flower-small.jpg" alt="</a:t>
            </a:r>
            <a:r>
              <a:rPr lang="en-US" dirty="0" smtClean="0"/>
              <a:t>a </a:t>
            </a:r>
            <a:r>
              <a:rPr lang="es-ES_tradnl" dirty="0" err="1" smtClean="0"/>
              <a:t>flower</a:t>
            </a:r>
            <a:r>
              <a:rPr lang="es-ES_tradnl" dirty="0" smtClean="0"/>
              <a:t>"&gt;</a:t>
            </a:r>
          </a:p>
          <a:p>
            <a:pPr marL="0" indent="0">
              <a:buNone/>
            </a:pPr>
            <a:r>
              <a:rPr lang="es-ES_tradnl" dirty="0" smtClean="0"/>
              <a:t>	&lt;/</a:t>
            </a:r>
            <a:r>
              <a:rPr lang="es-ES_tradnl" dirty="0" err="1"/>
              <a:t>noscript</a:t>
            </a:r>
            <a:r>
              <a:rPr lang="es-ES_tradnl" dirty="0"/>
              <a:t>&gt;</a:t>
            </a:r>
          </a:p>
          <a:p>
            <a:pPr marL="0" indent="0">
              <a:buNone/>
            </a:pPr>
            <a:r>
              <a:rPr lang="es-ES_tradnl" dirty="0"/>
              <a:t>&lt;/</a:t>
            </a:r>
            <a:r>
              <a:rPr lang="es-ES_tradnl" dirty="0" err="1"/>
              <a:t>span</a:t>
            </a:r>
            <a:r>
              <a:rPr lang="es-ES_tradnl" dirty="0"/>
              <a:t>&gt;</a:t>
            </a:r>
            <a:endParaRPr lang="es-ES_tradnl" dirty="0"/>
          </a:p>
        </p:txBody>
      </p:sp>
    </p:spTree>
    <p:extLst>
      <p:ext uri="{BB962C8B-B14F-4D97-AF65-F5344CB8AC3E}">
        <p14:creationId xmlns:p14="http://schemas.microsoft.com/office/powerpoint/2010/main" val="31274673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1">
              <a:lumMod val="20000"/>
              <a:lumOff val="80000"/>
            </a:schemeClr>
          </a:solidFill>
        </p:spPr>
        <p:txBody>
          <a:bodyPr>
            <a:normAutofit/>
          </a:bodyPr>
          <a:lstStyle/>
          <a:p>
            <a:r>
              <a:rPr lang="es-ES" dirty="0"/>
              <a:t>OTRAS </a:t>
            </a:r>
            <a:r>
              <a:rPr lang="es-ES" dirty="0" smtClean="0"/>
              <a:t>SOLUCIONES</a:t>
            </a:r>
            <a:endParaRPr lang="es-ES_tradnl" dirty="0"/>
          </a:p>
        </p:txBody>
      </p:sp>
      <p:sp>
        <p:nvSpPr>
          <p:cNvPr id="3" name="2 Marcador de contenido"/>
          <p:cNvSpPr>
            <a:spLocks noGrp="1"/>
          </p:cNvSpPr>
          <p:nvPr>
            <p:ph idx="1"/>
          </p:nvPr>
        </p:nvSpPr>
        <p:spPr>
          <a:solidFill>
            <a:schemeClr val="accent1">
              <a:lumMod val="20000"/>
              <a:lumOff val="80000"/>
            </a:schemeClr>
          </a:solidFill>
        </p:spPr>
        <p:txBody>
          <a:bodyPr>
            <a:normAutofit fontScale="85000" lnSpcReduction="10000"/>
          </a:bodyPr>
          <a:lstStyle/>
          <a:p>
            <a:r>
              <a:rPr lang="es-ES" b="1" dirty="0" err="1">
                <a:solidFill>
                  <a:srgbClr val="FF0000"/>
                </a:solidFill>
                <a:effectLst>
                  <a:glow rad="139700">
                    <a:schemeClr val="accent6">
                      <a:satMod val="175000"/>
                      <a:alpha val="40000"/>
                    </a:schemeClr>
                  </a:glow>
                </a:effectLst>
              </a:rPr>
              <a:t>Picturefill</a:t>
            </a:r>
            <a:r>
              <a:rPr lang="es-ES" b="1" dirty="0">
                <a:solidFill>
                  <a:srgbClr val="FF0000"/>
                </a:solidFill>
                <a:effectLst>
                  <a:glow rad="139700">
                    <a:schemeClr val="accent6">
                      <a:satMod val="175000"/>
                      <a:alpha val="40000"/>
                    </a:schemeClr>
                  </a:glow>
                </a:effectLst>
              </a:rPr>
              <a:t> JavaScript </a:t>
            </a:r>
            <a:r>
              <a:rPr lang="es-ES" dirty="0"/>
              <a:t>usa el elemento &lt;</a:t>
            </a:r>
            <a:r>
              <a:rPr lang="es-ES" dirty="0" err="1"/>
              <a:t>span</a:t>
            </a:r>
            <a:r>
              <a:rPr lang="es-ES" dirty="0"/>
              <a:t>&gt; para crear un elemento &lt;</a:t>
            </a:r>
            <a:r>
              <a:rPr lang="es-ES" dirty="0" err="1"/>
              <a:t>img</a:t>
            </a:r>
            <a:r>
              <a:rPr lang="es-ES" dirty="0"/>
              <a:t>&gt; en el tamaño específico para la ventana gráfica. </a:t>
            </a:r>
            <a:endParaRPr lang="es-ES" dirty="0" smtClean="0"/>
          </a:p>
          <a:p>
            <a:r>
              <a:rPr lang="es-ES" dirty="0" smtClean="0"/>
              <a:t>Dentro </a:t>
            </a:r>
            <a:r>
              <a:rPr lang="es-ES" dirty="0"/>
              <a:t>del elemento &lt;</a:t>
            </a:r>
            <a:r>
              <a:rPr lang="es-ES" dirty="0" err="1"/>
              <a:t>noscript</a:t>
            </a:r>
            <a:r>
              <a:rPr lang="es-ES" dirty="0"/>
              <a:t>&gt; hay una alternativa para los navegadores que no </a:t>
            </a:r>
            <a:r>
              <a:rPr lang="es-ES" dirty="0" smtClean="0"/>
              <a:t>admiten JavaScript</a:t>
            </a:r>
            <a:r>
              <a:rPr lang="es-ES" dirty="0"/>
              <a:t>.</a:t>
            </a:r>
          </a:p>
          <a:p>
            <a:r>
              <a:rPr lang="es-ES" dirty="0"/>
              <a:t>También puede usar </a:t>
            </a:r>
            <a:r>
              <a:rPr lang="es-ES" dirty="0" err="1"/>
              <a:t>Picturefill</a:t>
            </a:r>
            <a:r>
              <a:rPr lang="es-ES" dirty="0"/>
              <a:t> para dar al navegador opciones de imagen basadas en la resolución, para pantallas de alta densidad.</a:t>
            </a:r>
            <a:endParaRPr lang="es-ES_tradnl" dirty="0"/>
          </a:p>
        </p:txBody>
      </p:sp>
    </p:spTree>
    <p:extLst>
      <p:ext uri="{BB962C8B-B14F-4D97-AF65-F5344CB8AC3E}">
        <p14:creationId xmlns:p14="http://schemas.microsoft.com/office/powerpoint/2010/main" val="34610321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1">
              <a:lumMod val="20000"/>
              <a:lumOff val="80000"/>
            </a:schemeClr>
          </a:solidFill>
        </p:spPr>
        <p:txBody>
          <a:bodyPr>
            <a:normAutofit/>
          </a:bodyPr>
          <a:lstStyle/>
          <a:p>
            <a:r>
              <a:rPr lang="es-ES_tradnl" b="1" dirty="0" err="1"/>
              <a:t>Adaptive</a:t>
            </a:r>
            <a:r>
              <a:rPr lang="es-ES_tradnl" b="1" dirty="0"/>
              <a:t> </a:t>
            </a:r>
            <a:r>
              <a:rPr lang="es-ES_tradnl" b="1" dirty="0" err="1" smtClean="0"/>
              <a:t>Images</a:t>
            </a:r>
            <a:r>
              <a:rPr lang="es-ES_tradnl" b="1" smtClean="0"/>
              <a:t> …</a:t>
            </a:r>
            <a:endParaRPr lang="es-ES_tradnl" dirty="0"/>
          </a:p>
        </p:txBody>
      </p:sp>
      <p:sp>
        <p:nvSpPr>
          <p:cNvPr id="3" name="2 Marcador de contenido"/>
          <p:cNvSpPr>
            <a:spLocks noGrp="1"/>
          </p:cNvSpPr>
          <p:nvPr>
            <p:ph idx="1"/>
          </p:nvPr>
        </p:nvSpPr>
        <p:spPr>
          <a:solidFill>
            <a:schemeClr val="accent1">
              <a:lumMod val="20000"/>
              <a:lumOff val="80000"/>
            </a:schemeClr>
          </a:solidFill>
        </p:spPr>
        <p:txBody>
          <a:bodyPr>
            <a:normAutofit/>
          </a:bodyPr>
          <a:lstStyle/>
          <a:p>
            <a:endParaRPr lang="es-ES_tradnl" dirty="0"/>
          </a:p>
        </p:txBody>
      </p:sp>
    </p:spTree>
    <p:extLst>
      <p:ext uri="{BB962C8B-B14F-4D97-AF65-F5344CB8AC3E}">
        <p14:creationId xmlns:p14="http://schemas.microsoft.com/office/powerpoint/2010/main" val="21403262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1000" b="-6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58037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solidFill>
            <a:schemeClr val="accent3">
              <a:lumMod val="20000"/>
              <a:lumOff val="80000"/>
            </a:schemeClr>
          </a:solidFill>
        </p:spPr>
        <p:txBody>
          <a:bodyPr/>
          <a:lstStyle/>
          <a:p>
            <a:r>
              <a:rPr lang="es-ES_tradnl" dirty="0" smtClean="0"/>
              <a:t>RWD</a:t>
            </a:r>
            <a:endParaRPr lang="es-ES_tradnl" dirty="0"/>
          </a:p>
        </p:txBody>
      </p:sp>
      <p:sp>
        <p:nvSpPr>
          <p:cNvPr id="5" name="4 Subtítulo"/>
          <p:cNvSpPr>
            <a:spLocks noGrp="1"/>
          </p:cNvSpPr>
          <p:nvPr>
            <p:ph type="subTitle" idx="1"/>
          </p:nvPr>
        </p:nvSpPr>
        <p:spPr>
          <a:solidFill>
            <a:schemeClr val="accent3">
              <a:lumMod val="20000"/>
              <a:lumOff val="80000"/>
            </a:schemeClr>
          </a:solidFill>
        </p:spPr>
        <p:txBody>
          <a:bodyPr/>
          <a:lstStyle/>
          <a:p>
            <a:r>
              <a:rPr lang="es-ES_tradnl" dirty="0" smtClean="0"/>
              <a:t>Imágenes</a:t>
            </a:r>
            <a:endParaRPr lang="es-ES_tradnl" dirty="0"/>
          </a:p>
        </p:txBody>
      </p:sp>
    </p:spTree>
    <p:extLst>
      <p:ext uri="{BB962C8B-B14F-4D97-AF65-F5344CB8AC3E}">
        <p14:creationId xmlns:p14="http://schemas.microsoft.com/office/powerpoint/2010/main" val="12291121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3">
              <a:lumMod val="20000"/>
              <a:lumOff val="80000"/>
            </a:schemeClr>
          </a:solidFill>
        </p:spPr>
        <p:txBody>
          <a:bodyPr/>
          <a:lstStyle/>
          <a:p>
            <a:r>
              <a:rPr lang="es-ES_tradnl" dirty="0" smtClean="0"/>
              <a:t>Imágenes receptivas …</a:t>
            </a:r>
            <a:endParaRPr lang="es-ES_tradnl" dirty="0"/>
          </a:p>
        </p:txBody>
      </p:sp>
      <p:sp>
        <p:nvSpPr>
          <p:cNvPr id="3" name="2 Marcador de contenido"/>
          <p:cNvSpPr>
            <a:spLocks noGrp="1"/>
          </p:cNvSpPr>
          <p:nvPr>
            <p:ph idx="1"/>
          </p:nvPr>
        </p:nvSpPr>
        <p:spPr>
          <a:solidFill>
            <a:schemeClr val="accent3">
              <a:lumMod val="20000"/>
              <a:lumOff val="80000"/>
            </a:schemeClr>
          </a:solidFill>
        </p:spPr>
        <p:txBody>
          <a:bodyPr>
            <a:normAutofit fontScale="70000" lnSpcReduction="20000"/>
          </a:bodyPr>
          <a:lstStyle/>
          <a:p>
            <a:r>
              <a:rPr lang="es-ES" dirty="0" smtClean="0"/>
              <a:t>Un </a:t>
            </a:r>
            <a:r>
              <a:rPr lang="es-ES" dirty="0"/>
              <a:t>gran tema de discusión en el diseño web receptivo son las imágenes receptivas. </a:t>
            </a:r>
            <a:endParaRPr lang="es-ES" dirty="0" smtClean="0"/>
          </a:p>
          <a:p>
            <a:r>
              <a:rPr lang="es-ES" b="1" dirty="0" smtClean="0">
                <a:solidFill>
                  <a:srgbClr val="FF0000"/>
                </a:solidFill>
              </a:rPr>
              <a:t>¿</a:t>
            </a:r>
            <a:r>
              <a:rPr lang="es-ES" b="1" dirty="0">
                <a:solidFill>
                  <a:srgbClr val="FF0000"/>
                </a:solidFill>
              </a:rPr>
              <a:t>Cómo proporcionamos imágenes con dimensiones apropiadas para pantallas grandes, aprovechando el espacio de la pantalla, pero sin desperdiciar ancho de banda al enviar esas imágenes enormes a dispositivos con pantallas pequeñas?</a:t>
            </a:r>
          </a:p>
          <a:p>
            <a:r>
              <a:rPr lang="es-ES" dirty="0"/>
              <a:t>¿Y cómo servimos imágenes nítidas a pantallas de alta resolución, pero no enviamos esos archivos más grandes a dispositivos con pantallas de baja resolución que no los necesitan</a:t>
            </a:r>
            <a:r>
              <a:rPr lang="es-ES" dirty="0" smtClean="0"/>
              <a:t>?</a:t>
            </a:r>
            <a:endParaRPr lang="es-ES" dirty="0"/>
          </a:p>
        </p:txBody>
      </p:sp>
    </p:spTree>
    <p:extLst>
      <p:ext uri="{BB962C8B-B14F-4D97-AF65-F5344CB8AC3E}">
        <p14:creationId xmlns:p14="http://schemas.microsoft.com/office/powerpoint/2010/main" val="264177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bg/>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3">
              <a:lumMod val="20000"/>
              <a:lumOff val="80000"/>
            </a:schemeClr>
          </a:solidFill>
        </p:spPr>
        <p:txBody>
          <a:bodyPr/>
          <a:lstStyle/>
          <a:p>
            <a:r>
              <a:rPr lang="es-ES_tradnl" dirty="0" smtClean="0"/>
              <a:t>Imágenes receptivas …</a:t>
            </a:r>
            <a:endParaRPr lang="es-ES_tradnl" dirty="0"/>
          </a:p>
        </p:txBody>
      </p:sp>
      <p:sp>
        <p:nvSpPr>
          <p:cNvPr id="3" name="2 Marcador de contenido"/>
          <p:cNvSpPr>
            <a:spLocks noGrp="1"/>
          </p:cNvSpPr>
          <p:nvPr>
            <p:ph idx="1"/>
          </p:nvPr>
        </p:nvSpPr>
        <p:spPr>
          <a:solidFill>
            <a:schemeClr val="accent3">
              <a:lumMod val="20000"/>
              <a:lumOff val="80000"/>
            </a:schemeClr>
          </a:solidFill>
        </p:spPr>
        <p:txBody>
          <a:bodyPr>
            <a:normAutofit fontScale="77500" lnSpcReduction="20000"/>
          </a:bodyPr>
          <a:lstStyle/>
          <a:p>
            <a:r>
              <a:rPr lang="es-ES" dirty="0" smtClean="0"/>
              <a:t>Si </a:t>
            </a:r>
            <a:r>
              <a:rPr lang="es-ES" dirty="0"/>
              <a:t>tenemos múltiples archivos de imagen de diferentes tamaños para diferentes pantallas, queremos asegurarnos de que los dispositivos solo descarguen el que necesitan, no todos.</a:t>
            </a:r>
          </a:p>
          <a:p>
            <a:r>
              <a:rPr lang="es-ES" dirty="0"/>
              <a:t>Se han lanzado muchas soluciones posibles, y aunque veremos algunas de las </a:t>
            </a:r>
            <a:r>
              <a:rPr lang="es-ES" b="1" dirty="0">
                <a:solidFill>
                  <a:srgbClr val="FF0000"/>
                </a:solidFill>
              </a:rPr>
              <a:t>soluciones más populares aquí, ninguna de ellas es perfecta</a:t>
            </a:r>
            <a:r>
              <a:rPr lang="es-ES" dirty="0"/>
              <a:t>.</a:t>
            </a:r>
          </a:p>
          <a:p>
            <a:r>
              <a:rPr lang="es-ES" dirty="0"/>
              <a:t>Es probable que haya mucha más discusión sobre este tema durante los próximos años, y definitivamente es posible que surjan otras soluciones de imagen receptivas</a:t>
            </a:r>
            <a:r>
              <a:rPr lang="es-ES" dirty="0" smtClean="0"/>
              <a:t>.</a:t>
            </a:r>
            <a:endParaRPr lang="es-ES" dirty="0"/>
          </a:p>
        </p:txBody>
      </p:sp>
    </p:spTree>
    <p:extLst>
      <p:ext uri="{BB962C8B-B14F-4D97-AF65-F5344CB8AC3E}">
        <p14:creationId xmlns:p14="http://schemas.microsoft.com/office/powerpoint/2010/main" val="2898592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3">
              <a:lumMod val="20000"/>
              <a:lumOff val="80000"/>
            </a:schemeClr>
          </a:solidFill>
        </p:spPr>
        <p:txBody>
          <a:bodyPr/>
          <a:lstStyle/>
          <a:p>
            <a:r>
              <a:rPr lang="es-ES_tradnl" dirty="0" smtClean="0"/>
              <a:t>Imágenes receptivas …</a:t>
            </a:r>
            <a:endParaRPr lang="es-ES_tradnl" dirty="0"/>
          </a:p>
        </p:txBody>
      </p:sp>
      <p:sp>
        <p:nvSpPr>
          <p:cNvPr id="3" name="2 Marcador de contenido"/>
          <p:cNvSpPr>
            <a:spLocks noGrp="1"/>
          </p:cNvSpPr>
          <p:nvPr>
            <p:ph idx="1"/>
          </p:nvPr>
        </p:nvSpPr>
        <p:spPr>
          <a:solidFill>
            <a:schemeClr val="accent3">
              <a:lumMod val="20000"/>
              <a:lumOff val="80000"/>
            </a:schemeClr>
          </a:solidFill>
        </p:spPr>
        <p:txBody>
          <a:bodyPr>
            <a:normAutofit fontScale="70000" lnSpcReduction="20000"/>
          </a:bodyPr>
          <a:lstStyle/>
          <a:p>
            <a:r>
              <a:rPr lang="es-ES" dirty="0" smtClean="0"/>
              <a:t>Uno </a:t>
            </a:r>
            <a:r>
              <a:rPr lang="es-ES" dirty="0"/>
              <a:t>de los principales problemas con las soluciones actuales es que todas son bastante complejas. </a:t>
            </a:r>
            <a:endParaRPr lang="es-ES" dirty="0" smtClean="0"/>
          </a:p>
          <a:p>
            <a:r>
              <a:rPr lang="es-ES" sz="4000" b="1" dirty="0" smtClean="0">
                <a:solidFill>
                  <a:srgbClr val="FF0000"/>
                </a:solidFill>
              </a:rPr>
              <a:t>Una </a:t>
            </a:r>
            <a:r>
              <a:rPr lang="es-ES" sz="4000" b="1" dirty="0">
                <a:solidFill>
                  <a:srgbClr val="FF0000"/>
                </a:solidFill>
              </a:rPr>
              <a:t>gran cantidad de contenido web es creado por personas que no son desarrolladores </a:t>
            </a:r>
            <a:r>
              <a:rPr lang="es-ES" b="1" dirty="0">
                <a:solidFill>
                  <a:srgbClr val="0070C0"/>
                </a:solidFill>
                <a:effectLst>
                  <a:glow rad="101600">
                    <a:schemeClr val="accent3">
                      <a:satMod val="175000"/>
                      <a:alpha val="40000"/>
                    </a:schemeClr>
                  </a:glow>
                </a:effectLst>
              </a:rPr>
              <a:t>y que usan sistemas de gestión de contenido (CMS) para editar sus sitios web</a:t>
            </a:r>
            <a:r>
              <a:rPr lang="es-ES" dirty="0"/>
              <a:t>. </a:t>
            </a:r>
            <a:endParaRPr lang="es-ES" dirty="0" smtClean="0"/>
          </a:p>
          <a:p>
            <a:r>
              <a:rPr lang="es-ES" dirty="0" smtClean="0"/>
              <a:t>Los </a:t>
            </a:r>
            <a:r>
              <a:rPr lang="es-ES" dirty="0"/>
              <a:t>editores WYSIWYG (lo que ves es lo que obtienes) permiten al editor del sitio web agregar una imagen haciendo clic en un botón y eligiendo un archivo, por ejemplo, agregar una foto dentro de una publicación de blog</a:t>
            </a:r>
            <a:r>
              <a:rPr lang="es-ES" dirty="0" smtClean="0"/>
              <a:t>.</a:t>
            </a:r>
            <a:endParaRPr lang="es-ES" dirty="0"/>
          </a:p>
        </p:txBody>
      </p:sp>
    </p:spTree>
    <p:extLst>
      <p:ext uri="{BB962C8B-B14F-4D97-AF65-F5344CB8AC3E}">
        <p14:creationId xmlns:p14="http://schemas.microsoft.com/office/powerpoint/2010/main" val="1343746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3">
              <a:lumMod val="20000"/>
              <a:lumOff val="80000"/>
            </a:schemeClr>
          </a:solidFill>
        </p:spPr>
        <p:txBody>
          <a:bodyPr/>
          <a:lstStyle/>
          <a:p>
            <a:r>
              <a:rPr lang="es-ES_tradnl" dirty="0" smtClean="0"/>
              <a:t>Imágenes receptivas …</a:t>
            </a:r>
            <a:endParaRPr lang="es-ES_tradnl" dirty="0"/>
          </a:p>
        </p:txBody>
      </p:sp>
      <p:sp>
        <p:nvSpPr>
          <p:cNvPr id="3" name="2 Marcador de contenido"/>
          <p:cNvSpPr>
            <a:spLocks noGrp="1"/>
          </p:cNvSpPr>
          <p:nvPr>
            <p:ph idx="1"/>
          </p:nvPr>
        </p:nvSpPr>
        <p:spPr>
          <a:solidFill>
            <a:schemeClr val="accent3">
              <a:lumMod val="20000"/>
              <a:lumOff val="80000"/>
            </a:schemeClr>
          </a:solidFill>
        </p:spPr>
        <p:txBody>
          <a:bodyPr>
            <a:normAutofit fontScale="85000" lnSpcReduction="20000"/>
          </a:bodyPr>
          <a:lstStyle/>
          <a:p>
            <a:r>
              <a:rPr lang="es-ES" dirty="0" smtClean="0"/>
              <a:t>Aunque </a:t>
            </a:r>
            <a:r>
              <a:rPr lang="es-ES" dirty="0"/>
              <a:t>algunas de estas soluciones podrían integrarse en un CMS, los editores de sitios web tendrían poco control sobre la elección de los mejores tamaños de imagen (y probablemente no tengan el conocimiento para hacerlo).</a:t>
            </a:r>
          </a:p>
          <a:p>
            <a:r>
              <a:rPr lang="es-ES" b="1" dirty="0">
                <a:ln>
                  <a:solidFill>
                    <a:srgbClr val="C00000"/>
                  </a:solidFill>
                </a:ln>
                <a:solidFill>
                  <a:srgbClr val="FF0000"/>
                </a:solidFill>
              </a:rPr>
              <a:t>Incluso para los desarrolladores, si una técnica de imagen receptiva es demasiado complicada, muchos de ellos simplemente la evitarán y continuarán usando el sencillo elemento &lt;</a:t>
            </a:r>
            <a:r>
              <a:rPr lang="es-ES" b="1" dirty="0" err="1">
                <a:ln>
                  <a:solidFill>
                    <a:srgbClr val="C00000"/>
                  </a:solidFill>
                </a:ln>
                <a:solidFill>
                  <a:srgbClr val="FF0000"/>
                </a:solidFill>
              </a:rPr>
              <a:t>img</a:t>
            </a:r>
            <a:r>
              <a:rPr lang="es-ES" b="1" dirty="0" smtClean="0">
                <a:ln>
                  <a:solidFill>
                    <a:srgbClr val="C00000"/>
                  </a:solidFill>
                </a:ln>
                <a:solidFill>
                  <a:srgbClr val="FF0000"/>
                </a:solidFill>
              </a:rPr>
              <a:t>&gt;</a:t>
            </a:r>
            <a:r>
              <a:rPr lang="es-ES" dirty="0" smtClean="0"/>
              <a:t>.</a:t>
            </a:r>
            <a:endParaRPr lang="es-ES" dirty="0"/>
          </a:p>
        </p:txBody>
      </p:sp>
    </p:spTree>
    <p:extLst>
      <p:ext uri="{BB962C8B-B14F-4D97-AF65-F5344CB8AC3E}">
        <p14:creationId xmlns:p14="http://schemas.microsoft.com/office/powerpoint/2010/main" val="1492174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3">
              <a:lumMod val="20000"/>
              <a:lumOff val="80000"/>
            </a:schemeClr>
          </a:solidFill>
        </p:spPr>
        <p:txBody>
          <a:bodyPr/>
          <a:lstStyle/>
          <a:p>
            <a:r>
              <a:rPr lang="es-ES_tradnl" dirty="0" smtClean="0"/>
              <a:t>Imágenes receptivas</a:t>
            </a:r>
            <a:endParaRPr lang="es-ES_tradnl" dirty="0"/>
          </a:p>
        </p:txBody>
      </p:sp>
      <p:sp>
        <p:nvSpPr>
          <p:cNvPr id="3" name="2 Marcador de contenido"/>
          <p:cNvSpPr>
            <a:spLocks noGrp="1"/>
          </p:cNvSpPr>
          <p:nvPr>
            <p:ph idx="1"/>
          </p:nvPr>
        </p:nvSpPr>
        <p:spPr>
          <a:solidFill>
            <a:schemeClr val="accent3">
              <a:lumMod val="20000"/>
              <a:lumOff val="80000"/>
            </a:schemeClr>
          </a:solidFill>
        </p:spPr>
        <p:txBody>
          <a:bodyPr>
            <a:normAutofit/>
          </a:bodyPr>
          <a:lstStyle/>
          <a:p>
            <a:r>
              <a:rPr lang="es-ES" dirty="0" smtClean="0"/>
              <a:t>Crear </a:t>
            </a:r>
            <a:r>
              <a:rPr lang="es-ES" dirty="0"/>
              <a:t>varias imágenes para cambiar tampoco es favorable para el futuro. </a:t>
            </a:r>
            <a:endParaRPr lang="es-ES" dirty="0" smtClean="0"/>
          </a:p>
          <a:p>
            <a:r>
              <a:rPr lang="es-ES" dirty="0" smtClean="0"/>
              <a:t>Estamos </a:t>
            </a:r>
            <a:r>
              <a:rPr lang="es-ES" dirty="0"/>
              <a:t>eligiendo las dimensiones y resoluciones de las imágenes en función de los tamaños de pantalla de hoy, pero pueden ser muy diferentes en el futuro.</a:t>
            </a:r>
            <a:endParaRPr lang="es-ES_tradnl" dirty="0"/>
          </a:p>
        </p:txBody>
      </p:sp>
    </p:spTree>
    <p:extLst>
      <p:ext uri="{BB962C8B-B14F-4D97-AF65-F5344CB8AC3E}">
        <p14:creationId xmlns:p14="http://schemas.microsoft.com/office/powerpoint/2010/main" val="34670843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2">
              <a:lumMod val="20000"/>
              <a:lumOff val="80000"/>
            </a:schemeClr>
          </a:solidFill>
        </p:spPr>
        <p:txBody>
          <a:bodyPr>
            <a:noAutofit/>
          </a:bodyPr>
          <a:lstStyle/>
          <a:p>
            <a:r>
              <a:rPr lang="es-ES" sz="2800" dirty="0"/>
              <a:t>SOLUCIONES PROPUESTAS DEL LADO DEL </a:t>
            </a:r>
            <a:r>
              <a:rPr lang="es-ES" sz="2800" dirty="0" smtClean="0"/>
              <a:t>CLIENTE </a:t>
            </a:r>
            <a:r>
              <a:rPr lang="es-ES_tradnl" sz="2800" dirty="0" smtClean="0"/>
              <a:t>…</a:t>
            </a:r>
            <a:endParaRPr lang="es-ES_tradnl" sz="2800" dirty="0"/>
          </a:p>
        </p:txBody>
      </p:sp>
      <p:sp>
        <p:nvSpPr>
          <p:cNvPr id="3" name="2 Marcador de contenido"/>
          <p:cNvSpPr>
            <a:spLocks noGrp="1"/>
          </p:cNvSpPr>
          <p:nvPr>
            <p:ph idx="1"/>
          </p:nvPr>
        </p:nvSpPr>
        <p:spPr>
          <a:solidFill>
            <a:schemeClr val="accent2">
              <a:lumMod val="20000"/>
              <a:lumOff val="80000"/>
            </a:schemeClr>
          </a:solidFill>
        </p:spPr>
        <p:txBody>
          <a:bodyPr>
            <a:normAutofit fontScale="85000" lnSpcReduction="10000"/>
          </a:bodyPr>
          <a:lstStyle/>
          <a:p>
            <a:r>
              <a:rPr lang="es-ES" dirty="0" smtClean="0"/>
              <a:t>Idealmente</a:t>
            </a:r>
            <a:r>
              <a:rPr lang="es-ES" dirty="0"/>
              <a:t>, habría una manera de cambiar las imágenes en función de las capacidades del dispositivo, utilizando HTML y / o CSS, que sería compatible con todos los navegadores.</a:t>
            </a:r>
          </a:p>
          <a:p>
            <a:r>
              <a:rPr lang="es-ES" dirty="0"/>
              <a:t>Y este es el objetivo hacia el cual está trabajando el Grupo Comunitario de Imágenes Sensibles del W3C (</a:t>
            </a:r>
            <a:r>
              <a:rPr lang="es-ES" dirty="0">
                <a:hlinkClick r:id="rId2"/>
              </a:rPr>
              <a:t>http://</a:t>
            </a:r>
            <a:r>
              <a:rPr lang="es-ES" dirty="0" smtClean="0">
                <a:hlinkClick r:id="rId2"/>
              </a:rPr>
              <a:t>responsiveimages.org</a:t>
            </a:r>
            <a:r>
              <a:rPr lang="es-ES" dirty="0" smtClean="0"/>
              <a:t>).</a:t>
            </a:r>
            <a:endParaRPr lang="es-ES" dirty="0"/>
          </a:p>
          <a:p>
            <a:r>
              <a:rPr lang="es-ES" dirty="0"/>
              <a:t>Desafortunadamente, su trabajo aún está en progreso. </a:t>
            </a:r>
            <a:endParaRPr lang="es-ES" dirty="0" smtClean="0"/>
          </a:p>
        </p:txBody>
      </p:sp>
    </p:spTree>
    <p:extLst>
      <p:ext uri="{BB962C8B-B14F-4D97-AF65-F5344CB8AC3E}">
        <p14:creationId xmlns:p14="http://schemas.microsoft.com/office/powerpoint/2010/main" val="312309740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1437</Words>
  <Application>Microsoft Office PowerPoint</Application>
  <PresentationFormat>Presentación en pantalla (16:9)</PresentationFormat>
  <Paragraphs>106</Paragraphs>
  <Slides>28</Slides>
  <Notes>0</Notes>
  <HiddenSlides>0</HiddenSlides>
  <MMClips>0</MMClips>
  <ScaleCrop>false</ScaleCrop>
  <HeadingPairs>
    <vt:vector size="4" baseType="variant">
      <vt:variant>
        <vt:lpstr>Tema</vt:lpstr>
      </vt:variant>
      <vt:variant>
        <vt:i4>1</vt:i4>
      </vt:variant>
      <vt:variant>
        <vt:lpstr>Títulos de diapositiva</vt:lpstr>
      </vt:variant>
      <vt:variant>
        <vt:i4>28</vt:i4>
      </vt:variant>
    </vt:vector>
  </HeadingPairs>
  <TitlesOfParts>
    <vt:vector size="29" baseType="lpstr">
      <vt:lpstr>Tema de Office</vt:lpstr>
      <vt:lpstr>Presentación de PowerPoint</vt:lpstr>
      <vt:lpstr>Presentación de PowerPoint</vt:lpstr>
      <vt:lpstr>RWD</vt:lpstr>
      <vt:lpstr>Imágenes receptivas …</vt:lpstr>
      <vt:lpstr>Imágenes receptivas …</vt:lpstr>
      <vt:lpstr>Imágenes receptivas …</vt:lpstr>
      <vt:lpstr>Imágenes receptivas …</vt:lpstr>
      <vt:lpstr>Imágenes receptivas</vt:lpstr>
      <vt:lpstr>SOLUCIONES PROPUESTAS DEL LADO DEL CLIENTE …</vt:lpstr>
      <vt:lpstr>SOLUCIONES PROPUESTAS DEL LADO DEL CLIENTE …</vt:lpstr>
      <vt:lpstr>SOLUCIONES PROPUESTAS DEL LADO DEL CLIENTE …</vt:lpstr>
      <vt:lpstr>SOLUCIONES PROPUESTAS DEL LADO DEL CLIENTE …</vt:lpstr>
      <vt:lpstr>SOLUCIONES PROPUESTAS DEL LADO DEL CLIENTE …</vt:lpstr>
      <vt:lpstr>SOLUCIONES PROPUESTAS DEL LADO DEL CLIENTE …</vt:lpstr>
      <vt:lpstr>SOLUCIONES PROPUESTAS DEL LADO DEL CLIENTE …</vt:lpstr>
      <vt:lpstr>SOLUCIONES PROPUESTAS DEL LADO DEL CLIENTE …</vt:lpstr>
      <vt:lpstr>SOLUCIONES PROPUESTAS DEL LADO DEL CLIENTE …</vt:lpstr>
      <vt:lpstr>SOLUCIONES PROPUESTAS DEL LADO DEL CLIENTE …</vt:lpstr>
      <vt:lpstr>SOLUCIONES PROPUESTAS DEL LADO DEL CLIENTE …</vt:lpstr>
      <vt:lpstr>SOLUCIONES PROPUESTAS DEL LADO DEL CLIENTE …</vt:lpstr>
      <vt:lpstr>SOLUCIONES PROPUESTAS DEL LADO DEL CLIENTE</vt:lpstr>
      <vt:lpstr>OTRAS SOLUCIONES …</vt:lpstr>
      <vt:lpstr>OTRAS SOLUCIONES …</vt:lpstr>
      <vt:lpstr>OTRAS SOLUCIONES …</vt:lpstr>
      <vt:lpstr>OTRAS SOLUCIONES …</vt:lpstr>
      <vt:lpstr>OTRAS SOLUCIONES</vt:lpstr>
      <vt:lpstr>Adaptive Images …</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Arturo Linares Valverde</dc:creator>
  <cp:lastModifiedBy>Arturo</cp:lastModifiedBy>
  <cp:revision>12</cp:revision>
  <dcterms:created xsi:type="dcterms:W3CDTF">2020-06-25T13:56:23Z</dcterms:created>
  <dcterms:modified xsi:type="dcterms:W3CDTF">2020-06-25T15:07:54Z</dcterms:modified>
</cp:coreProperties>
</file>