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86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7" r:id="rId16"/>
    <p:sldId id="269" r:id="rId17"/>
    <p:sldId id="270" r:id="rId18"/>
    <p:sldId id="271" r:id="rId19"/>
    <p:sldId id="288" r:id="rId20"/>
    <p:sldId id="272" r:id="rId21"/>
    <p:sldId id="289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90" r:id="rId30"/>
    <p:sldId id="280" r:id="rId31"/>
    <p:sldId id="281" r:id="rId32"/>
    <p:sldId id="282" r:id="rId33"/>
    <p:sldId id="283" r:id="rId34"/>
    <p:sldId id="284" r:id="rId35"/>
    <p:sldId id="285" r:id="rId36"/>
    <p:sldId id="291" r:id="rId3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22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032A-F8AA-4B40-881E-B64011882E8C}" type="datetimeFigureOut">
              <a:rPr lang="es-ES" smtClean="0"/>
              <a:t>03/07/2020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2CAA2-51E5-4258-BF4D-EE0C74868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75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CAA2-51E5-4258-BF4D-EE0C7486890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18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CAA2-51E5-4258-BF4D-EE0C7486890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18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CAA2-51E5-4258-BF4D-EE0C7486890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1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054-18D9-4BB3-9D69-F9E6DBBC2DDE}" type="datetimeFigureOut">
              <a:rPr lang="es-ES" smtClean="0"/>
              <a:t>03/07/2020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3BB8-585C-4F5A-B8D6-1F15109F0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70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054-18D9-4BB3-9D69-F9E6DBBC2DDE}" type="datetimeFigureOut">
              <a:rPr lang="es-ES" smtClean="0"/>
              <a:t>03/07/2020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3BB8-585C-4F5A-B8D6-1F15109F0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75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054-18D9-4BB3-9D69-F9E6DBBC2DDE}" type="datetimeFigureOut">
              <a:rPr lang="es-ES" smtClean="0"/>
              <a:t>03/07/2020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3BB8-585C-4F5A-B8D6-1F15109F0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6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054-18D9-4BB3-9D69-F9E6DBBC2DDE}" type="datetimeFigureOut">
              <a:rPr lang="es-ES" smtClean="0"/>
              <a:t>03/07/2020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3BB8-585C-4F5A-B8D6-1F15109F0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60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054-18D9-4BB3-9D69-F9E6DBBC2DDE}" type="datetimeFigureOut">
              <a:rPr lang="es-ES" smtClean="0"/>
              <a:t>03/07/2020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3BB8-585C-4F5A-B8D6-1F15109F0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8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054-18D9-4BB3-9D69-F9E6DBBC2DDE}" type="datetimeFigureOut">
              <a:rPr lang="es-ES" smtClean="0"/>
              <a:t>03/07/2020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3BB8-585C-4F5A-B8D6-1F15109F0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57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054-18D9-4BB3-9D69-F9E6DBBC2DDE}" type="datetimeFigureOut">
              <a:rPr lang="es-ES" smtClean="0"/>
              <a:t>03/07/2020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3BB8-585C-4F5A-B8D6-1F15109F0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054-18D9-4BB3-9D69-F9E6DBBC2DDE}" type="datetimeFigureOut">
              <a:rPr lang="es-ES" smtClean="0"/>
              <a:t>03/07/2020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3BB8-585C-4F5A-B8D6-1F15109F0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71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054-18D9-4BB3-9D69-F9E6DBBC2DDE}" type="datetimeFigureOut">
              <a:rPr lang="es-ES" smtClean="0"/>
              <a:t>03/07/2020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3BB8-585C-4F5A-B8D6-1F15109F0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4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054-18D9-4BB3-9D69-F9E6DBBC2DDE}" type="datetimeFigureOut">
              <a:rPr lang="es-ES" smtClean="0"/>
              <a:t>03/07/2020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3BB8-585C-4F5A-B8D6-1F15109F0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01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054-18D9-4BB3-9D69-F9E6DBBC2DDE}" type="datetimeFigureOut">
              <a:rPr lang="es-ES" smtClean="0"/>
              <a:t>03/07/2020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3BB8-585C-4F5A-B8D6-1F15109F0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98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A054-18D9-4BB3-9D69-F9E6DBBC2DDE}" type="datetimeFigureOut">
              <a:rPr lang="es-ES" smtClean="0"/>
              <a:t>03/07/2020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83BB8-585C-4F5A-B8D6-1F15109F0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15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58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err="1" smtClean="0"/>
              <a:t>css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s-ES" dirty="0" smtClean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Esta vez, configuramos </a:t>
            </a:r>
            <a:r>
              <a:rPr lang="es-ES" dirty="0" smtClean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el atributo media=“</a:t>
            </a:r>
            <a:r>
              <a:rPr lang="es-ES" dirty="0" err="1" smtClean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print</a:t>
            </a:r>
            <a:r>
              <a:rPr lang="es-ES" dirty="0" smtClean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” en </a:t>
            </a:r>
            <a:r>
              <a:rPr lang="es-ES" dirty="0" smtClean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lugar de </a:t>
            </a:r>
            <a:r>
              <a:rPr lang="es-ES" dirty="0" smtClean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media=“</a:t>
            </a:r>
            <a:r>
              <a:rPr lang="es-ES" dirty="0" err="1" smtClean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screen</a:t>
            </a:r>
            <a:r>
              <a:rPr lang="es-ES" dirty="0" smtClean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”</a:t>
            </a:r>
            <a:r>
              <a:rPr lang="es-ES" dirty="0" smtClean="0">
                <a:solidFill>
                  <a:srgbClr val="FFFF00"/>
                </a:solidFill>
              </a:rPr>
              <a:t>. </a:t>
            </a:r>
            <a:endParaRPr lang="es-ES" dirty="0" smtClean="0">
              <a:solidFill>
                <a:srgbClr val="FFFF00"/>
              </a:solidFill>
            </a:endParaRPr>
          </a:p>
          <a:p>
            <a:r>
              <a:rPr lang="es-ES" b="1" i="1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Los navegadores modernos usarán esa hoja de estilo cuando el usuario haga una vista previa de impresión o envíe la página a la impresora</a:t>
            </a:r>
            <a:r>
              <a:rPr lang="es-ES" dirty="0" smtClean="0"/>
              <a:t>. </a:t>
            </a:r>
          </a:p>
          <a:p>
            <a:r>
              <a:rPr lang="es-ES" dirty="0" smtClean="0"/>
              <a:t>Mientras trabaja, podrá probar su estilo utilizando la </a:t>
            </a:r>
            <a:r>
              <a:rPr lang="es-ES" dirty="0" smtClean="0">
                <a:solidFill>
                  <a:srgbClr val="FFFF00"/>
                </a:solidFill>
              </a:rPr>
              <a:t>función de vista previa de impresión de su navegador</a:t>
            </a:r>
            <a:r>
              <a:rPr lang="es-ES" dirty="0" smtClean="0"/>
              <a:t>; sin embargo, aún debe ejecutar algunas pruebas a través de una impresora si puede.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91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Eliminar elementos innecesarios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r>
              <a:rPr lang="es-ES" dirty="0" smtClean="0"/>
              <a:t>Veamos la página de inicio e identifiquemos ciertas cosas que tienen sentido imprimir. </a:t>
            </a:r>
          </a:p>
          <a:p>
            <a:r>
              <a:rPr lang="es-ES" dirty="0" smtClean="0"/>
              <a:t>Imprimir la barra lateral con el cuadro de búsqueda y las nubes de etiquetas solo desperdiciará tinta, por lo que podemos perder eso con seguridad. </a:t>
            </a:r>
          </a:p>
          <a:p>
            <a:r>
              <a:rPr lang="es-ES" dirty="0" smtClean="0"/>
              <a:t>La imagen de la pasta tampoco es tan útil para nosotros, y los botones Iniciar sesión y Registrarse probablemente también desaparezcan.</a:t>
            </a:r>
          </a:p>
        </p:txBody>
      </p:sp>
    </p:spTree>
    <p:extLst>
      <p:ext uri="{BB962C8B-B14F-4D97-AF65-F5344CB8AC3E}">
        <p14:creationId xmlns:p14="http://schemas.microsoft.com/office/powerpoint/2010/main" val="420421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Eliminar elementos innecesarios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No tenemos que preocuparnos por los colores que agregamos a la página de inicio porque no cargamos esa hoja de estilo.</a:t>
            </a:r>
          </a:p>
          <a:p>
            <a:r>
              <a:rPr lang="es-ES" dirty="0" smtClean="0"/>
              <a:t>Los enlaces a los términos de servicio y la política de privacidad tampoco son relevantes, por lo que también podemos eliminarlos.</a:t>
            </a:r>
          </a:p>
        </p:txBody>
      </p:sp>
    </p:spTree>
    <p:extLst>
      <p:ext uri="{BB962C8B-B14F-4D97-AF65-F5344CB8AC3E}">
        <p14:creationId xmlns:p14="http://schemas.microsoft.com/office/powerpoint/2010/main" val="186749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Eliminar elementos innecesarios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r>
              <a:rPr lang="es-ES" b="1" dirty="0" smtClean="0">
                <a:solidFill>
                  <a:srgbClr val="FFFF00"/>
                </a:solidFill>
              </a:rPr>
              <a:t>Al marcar el HTML, designamos estas regiones con atributos de identificación únicos para que podamos hacer referencia a estas secciones fácilmente</a:t>
            </a:r>
            <a:r>
              <a:rPr lang="es-ES" dirty="0" smtClean="0"/>
              <a:t>. </a:t>
            </a:r>
          </a:p>
          <a:p>
            <a:r>
              <a:rPr lang="es-ES" dirty="0" smtClean="0"/>
              <a:t>Todo lo que necesitamos hacer ahora es establecer la 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propiedad 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display = “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none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es-ES" dirty="0" smtClean="0"/>
              <a:t>para </a:t>
            </a:r>
            <a:r>
              <a:rPr lang="es-ES" dirty="0" smtClean="0"/>
              <a:t>cada una de estas regiones. </a:t>
            </a:r>
          </a:p>
          <a:p>
            <a:r>
              <a:rPr lang="es-ES" dirty="0" smtClean="0"/>
              <a:t>Agregue </a:t>
            </a:r>
            <a:r>
              <a:rPr lang="es-ES" dirty="0" smtClean="0"/>
              <a:t>el siguiente código </a:t>
            </a:r>
            <a:r>
              <a:rPr lang="es-ES" dirty="0" smtClean="0"/>
              <a:t>a </a:t>
            </a:r>
            <a:r>
              <a:rPr lang="es-ES" dirty="0" err="1" smtClean="0"/>
              <a:t>stylesheets</a:t>
            </a:r>
            <a:r>
              <a:rPr lang="es-ES" dirty="0" smtClean="0"/>
              <a:t>/print.css</a:t>
            </a:r>
            <a:r>
              <a:rPr lang="es-ES" dirty="0" smtClean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940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Css_print.css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03598"/>
            <a:ext cx="7200800" cy="379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Flecha izquierda"/>
          <p:cNvSpPr/>
          <p:nvPr/>
        </p:nvSpPr>
        <p:spPr>
          <a:xfrm>
            <a:off x="2699792" y="1347614"/>
            <a:ext cx="648072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37100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Css_print.css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30" b="76713"/>
          <a:stretch/>
        </p:blipFill>
        <p:spPr bwMode="auto">
          <a:xfrm>
            <a:off x="755575" y="1203598"/>
            <a:ext cx="644060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Flecha izquierda"/>
          <p:cNvSpPr/>
          <p:nvPr/>
        </p:nvSpPr>
        <p:spPr>
          <a:xfrm rot="4326928">
            <a:off x="4223805" y="3159659"/>
            <a:ext cx="648072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Flecha a la derecha con muesca"/>
          <p:cNvSpPr/>
          <p:nvPr/>
        </p:nvSpPr>
        <p:spPr>
          <a:xfrm rot="13370319">
            <a:off x="2808931" y="3376606"/>
            <a:ext cx="792088" cy="843558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956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Código del </a:t>
            </a:r>
            <a:r>
              <a:rPr lang="es-ES" dirty="0" smtClean="0"/>
              <a:t>libro …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31590"/>
            <a:ext cx="553229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59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La clase </a:t>
            </a:r>
            <a:r>
              <a:rPr lang="es-ES" dirty="0" err="1" smtClean="0"/>
              <a:t>noprint</a:t>
            </a:r>
            <a:r>
              <a:rPr lang="es-ES" dirty="0" smtClean="0"/>
              <a:t>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08356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Agregué un selector a la regla llamada .</a:t>
            </a:r>
            <a:r>
              <a:rPr lang="es-ES" dirty="0" err="1" smtClean="0"/>
              <a:t>noprint</a:t>
            </a:r>
            <a:r>
              <a:rPr lang="es-ES" dirty="0" smtClean="0"/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20" b="81170"/>
          <a:stretch/>
        </p:blipFill>
        <p:spPr bwMode="auto">
          <a:xfrm>
            <a:off x="2195736" y="2427734"/>
            <a:ext cx="4198136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arriba"/>
          <p:cNvSpPr/>
          <p:nvPr/>
        </p:nvSpPr>
        <p:spPr>
          <a:xfrm>
            <a:off x="4572000" y="3795886"/>
            <a:ext cx="360040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94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La clase </a:t>
            </a:r>
            <a:r>
              <a:rPr lang="es-ES" dirty="0" err="1" smtClean="0"/>
              <a:t>noprint</a:t>
            </a:r>
            <a:r>
              <a:rPr lang="es-ES" dirty="0" smtClean="0"/>
              <a:t>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s-ES" dirty="0" smtClean="0"/>
              <a:t>Puede usar a todo elemento en su documento HTML. </a:t>
            </a:r>
          </a:p>
          <a:p>
            <a:r>
              <a:rPr lang="es-ES" dirty="0" smtClean="0"/>
              <a:t>Esto difumina la línea entre el contenido y la presentación un poco más de lo que le gustaría a un purista, pero es una forma efectiva de desactivar dinámicamente los elementos si utiliza secuencias de comandos del lado del servidor para construir sus páginas</a:t>
            </a:r>
            <a:r>
              <a:rPr lang="es-ES" dirty="0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280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s-ES" dirty="0" smtClean="0"/>
              <a:t>La clase </a:t>
            </a:r>
            <a:r>
              <a:rPr lang="es-ES" dirty="0" err="1" smtClean="0"/>
              <a:t>noprint</a:t>
            </a:r>
            <a:r>
              <a:rPr lang="es-ES" dirty="0" smtClean="0"/>
              <a:t>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s-ES" dirty="0" smtClean="0"/>
              <a:t>Cuando </a:t>
            </a:r>
            <a:r>
              <a:rPr lang="es-ES" dirty="0" smtClean="0"/>
              <a:t>especifica </a:t>
            </a:r>
            <a:r>
              <a:rPr lang="es-ES" b="1" i="1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display: </a:t>
            </a:r>
            <a:r>
              <a:rPr lang="es-ES" b="1" i="1" dirty="0" err="1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none</a:t>
            </a:r>
            <a:r>
              <a:rPr lang="es-ES" b="1" i="1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s-ES" dirty="0" smtClean="0"/>
              <a:t>para cualquier elemento, </a:t>
            </a:r>
            <a:r>
              <a:rPr lang="es-ES" i="1" dirty="0" smtClean="0">
                <a:solidFill>
                  <a:srgbClr val="0070C0"/>
                </a:solidFill>
              </a:rPr>
              <a:t>no solo se oculta a la vista; se elimina efectivamente del documento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839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 smtClean="0"/>
              <a:t>Hacer una página para imprimir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s-ES" dirty="0" err="1" smtClean="0"/>
              <a:t>Foodbox</a:t>
            </a:r>
            <a:r>
              <a:rPr lang="es-ES" dirty="0" smtClean="0"/>
              <a:t> será un sitio de recetas, y esperamos que los usuarios quieran imprimir las recetas que encuentren en el sitio. </a:t>
            </a:r>
          </a:p>
          <a:p>
            <a:r>
              <a:rPr lang="es-ES" dirty="0" smtClean="0"/>
              <a:t>Podemos implementar esta funcionalidad de varias maneras con la programación del lado del servidor, pero </a:t>
            </a:r>
            <a:r>
              <a:rPr lang="es-ES" dirty="0" smtClean="0"/>
              <a:t>en esta lección se le </a:t>
            </a:r>
            <a:r>
              <a:rPr lang="es-ES" dirty="0" smtClean="0"/>
              <a:t>mostrará cómo usar nada más que CSS para cambiar la apariencia de la página cuando el usuario la imprime.</a:t>
            </a:r>
          </a:p>
        </p:txBody>
      </p:sp>
    </p:spTree>
    <p:extLst>
      <p:ext uri="{BB962C8B-B14F-4D97-AF65-F5344CB8AC3E}">
        <p14:creationId xmlns:p14="http://schemas.microsoft.com/office/powerpoint/2010/main" val="127600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3600" dirty="0" smtClean="0"/>
              <a:t>Establecer márgenes, anchos y fuentes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 smtClean="0"/>
              <a:t>Cuando diseñamos nuestro diseño de pantalla, desactivamos los estilos del navegador y definimos nuestras propias márgenes, alturas de línea y tamaños de fuente. </a:t>
            </a:r>
          </a:p>
        </p:txBody>
      </p:sp>
    </p:spTree>
    <p:extLst>
      <p:ext uri="{BB962C8B-B14F-4D97-AF65-F5344CB8AC3E}">
        <p14:creationId xmlns:p14="http://schemas.microsoft.com/office/powerpoint/2010/main" val="82589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3600" dirty="0" smtClean="0"/>
              <a:t>Establecer márgenes, anchos y fuentes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s-ES" dirty="0" smtClean="0"/>
              <a:t>Podemos </a:t>
            </a:r>
            <a:r>
              <a:rPr lang="es-ES" dirty="0" smtClean="0"/>
              <a:t>hacer lo mismo aquí, pero en lugar de usar píxeles, </a:t>
            </a:r>
            <a:r>
              <a:rPr lang="es-ES" sz="4000" b="1" i="1" dirty="0" smtClean="0">
                <a:solidFill>
                  <a:schemeClr val="accent4">
                    <a:lumMod val="5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definiremos nuestras fuentes en términos de </a:t>
            </a:r>
            <a:r>
              <a:rPr lang="es-ES" sz="4000" b="1" i="1" dirty="0" smtClean="0">
                <a:solidFill>
                  <a:srgbClr val="FF0000"/>
                </a:solidFill>
                <a:effectLst>
                  <a:glow rad="63500">
                    <a:srgbClr val="FFFF00">
                      <a:alpha val="40000"/>
                    </a:srgbClr>
                  </a:glow>
                </a:effectLst>
              </a:rPr>
              <a:t>puntos</a:t>
            </a:r>
            <a:r>
              <a:rPr lang="es-ES" sz="4000" b="1" i="1" dirty="0" smtClean="0">
                <a:solidFill>
                  <a:schemeClr val="accent4">
                    <a:lumMod val="5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porque eso es lo que entienden las impresoras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Agregue este código a su hoja de estilo: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120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3600" dirty="0" smtClean="0"/>
              <a:t>Establecer márgenes, anchos y fuentes …</a:t>
            </a:r>
            <a:endParaRPr lang="es-E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0" b="52562"/>
          <a:stretch/>
        </p:blipFill>
        <p:spPr bwMode="auto">
          <a:xfrm>
            <a:off x="899592" y="1131590"/>
            <a:ext cx="4320479" cy="34999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899592" y="2881556"/>
            <a:ext cx="4320479" cy="174996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Llamada con línea 1"/>
          <p:cNvSpPr/>
          <p:nvPr/>
        </p:nvSpPr>
        <p:spPr>
          <a:xfrm>
            <a:off x="5724128" y="1491630"/>
            <a:ext cx="2736304" cy="1512168"/>
          </a:xfrm>
          <a:prstGeom prst="borderCallout1">
            <a:avLst>
              <a:gd name="adj1" fmla="val 48481"/>
              <a:gd name="adj2" fmla="val 300"/>
              <a:gd name="adj3" fmla="val 92344"/>
              <a:gd name="adj4" fmla="val -44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Aquí definimos tamaños de fuente, márgenes y alturas de línea para párrafos y encabezados.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793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Márgenes de página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Algo que puede notar es que hemos establecido los márgenes de la página en </a:t>
            </a:r>
            <a:r>
              <a:rPr lang="es-ES" dirty="0" smtClean="0"/>
              <a:t>cero.</a:t>
            </a:r>
          </a:p>
          <a:p>
            <a:r>
              <a:rPr lang="es-ES" dirty="0" smtClean="0"/>
              <a:t>Hacemos </a:t>
            </a:r>
            <a:r>
              <a:rPr lang="es-ES" dirty="0"/>
              <a:t>e</a:t>
            </a:r>
            <a:r>
              <a:rPr lang="es-ES" dirty="0" smtClean="0"/>
              <a:t>sto </a:t>
            </a:r>
            <a:r>
              <a:rPr lang="es-ES" dirty="0" smtClean="0"/>
              <a:t>porque los márgenes de impresión dependen en gran medida del controlador de impresora del sistema operativo. </a:t>
            </a:r>
          </a:p>
          <a:p>
            <a:r>
              <a:rPr lang="es-ES" dirty="0" smtClean="0"/>
              <a:t>En muchos casos, definir un margen en CSS podría agregar más espacio de margen a los bordes de un documento de lo que podría desear.</a:t>
            </a:r>
          </a:p>
        </p:txBody>
      </p:sp>
    </p:spTree>
    <p:extLst>
      <p:ext uri="{BB962C8B-B14F-4D97-AF65-F5344CB8AC3E}">
        <p14:creationId xmlns:p14="http://schemas.microsoft.com/office/powerpoint/2010/main" val="295456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Elegir una familia de fuentes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Muchos navegadores usan por defecto las fuentes </a:t>
            </a:r>
            <a:r>
              <a:rPr lang="es-ES" dirty="0" err="1" smtClean="0"/>
              <a:t>serif</a:t>
            </a:r>
            <a:r>
              <a:rPr lang="es-ES" dirty="0" smtClean="0"/>
              <a:t>, que son más fáciles de leer en forma impresa, como </a:t>
            </a:r>
            <a:r>
              <a:rPr lang="es-ES" dirty="0" smtClean="0"/>
              <a:t>vimos antes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Agregue este código a su hoja de estilo de impresión: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39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css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2715765"/>
            <a:ext cx="8229600" cy="1878857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Esta regla declara que el estilo </a:t>
            </a:r>
            <a:r>
              <a:rPr lang="es-ES" dirty="0" err="1" smtClean="0"/>
              <a:t>body</a:t>
            </a:r>
            <a:r>
              <a:rPr lang="es-ES" dirty="0" smtClean="0"/>
              <a:t> usará la fuente Baskerville y un par de opciones de reserva. </a:t>
            </a:r>
          </a:p>
          <a:p>
            <a:r>
              <a:rPr lang="es-ES" dirty="0" smtClean="0"/>
              <a:t>Esta regla se filtrará a cualquier elemento dentro del cuerpo de la página, a menos que esos elementos se hayan definido de manera diferente.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08" r="57609" b="38245"/>
          <a:stretch/>
        </p:blipFill>
        <p:spPr bwMode="auto">
          <a:xfrm>
            <a:off x="632540" y="1059582"/>
            <a:ext cx="8029975" cy="160399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H="1">
            <a:off x="3203848" y="1203598"/>
            <a:ext cx="504056" cy="50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3563888" y="1563638"/>
            <a:ext cx="3456384" cy="576064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7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 smtClean="0"/>
              <a:t>Agregar un separador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s-ES" dirty="0" smtClean="0"/>
              <a:t>No tenemos separadores de colores entre nuestras regiones. </a:t>
            </a:r>
          </a:p>
          <a:p>
            <a:r>
              <a:rPr lang="es-ES" dirty="0" smtClean="0"/>
              <a:t>Podemos separar el encabezado y el contenido con una delgada línea negra agregando un borde inferior al encabezado:</a:t>
            </a:r>
          </a:p>
          <a:p>
            <a:pPr marL="0" indent="0">
              <a:buNone/>
            </a:pPr>
            <a:r>
              <a:rPr lang="es-ES" sz="3800" b="1" dirty="0"/>
              <a:t>#</a:t>
            </a:r>
            <a:r>
              <a:rPr lang="es-ES" sz="3800" b="1" dirty="0" err="1"/>
              <a:t>header</a:t>
            </a:r>
            <a:r>
              <a:rPr lang="es-ES" sz="3800" b="1" dirty="0"/>
              <a:t>{border-bottom:1px </a:t>
            </a:r>
            <a:r>
              <a:rPr lang="es-ES" sz="3800" b="1" dirty="0" err="1"/>
              <a:t>solid</a:t>
            </a:r>
            <a:r>
              <a:rPr lang="es-ES" sz="3800" b="1" dirty="0"/>
              <a:t> #000 </a:t>
            </a:r>
            <a:r>
              <a:rPr lang="es-ES" sz="3800" b="1" dirty="0" smtClean="0"/>
              <a:t>;}</a:t>
            </a:r>
            <a:endParaRPr lang="es-ES" b="1" dirty="0" smtClean="0"/>
          </a:p>
          <a:p>
            <a:r>
              <a:rPr lang="es-ES" dirty="0" smtClean="0"/>
              <a:t>Puede usar esta regla de estilo para agregar reglas horizontales entre otras secciones de su documento, en lugar de agregarlas al contenido.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102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 err="1" smtClean="0"/>
              <a:t>Fixing</a:t>
            </a:r>
            <a:r>
              <a:rPr lang="es-ES" dirty="0" smtClean="0"/>
              <a:t> links…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Agregue este código a su hoja de estilo: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main</a:t>
            </a:r>
            <a:r>
              <a:rPr lang="es-ES" dirty="0"/>
              <a:t> a:link:after, #</a:t>
            </a:r>
            <a:r>
              <a:rPr lang="es-ES" dirty="0" err="1"/>
              <a:t>main</a:t>
            </a:r>
            <a:r>
              <a:rPr lang="es-ES" dirty="0"/>
              <a:t> a:visited:after {</a:t>
            </a:r>
          </a:p>
          <a:p>
            <a:pPr marL="0" indent="0">
              <a:buNone/>
            </a:pPr>
            <a:r>
              <a:rPr lang="es-E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s-E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content</a:t>
            </a:r>
            <a:r>
              <a:rPr lang="es-ES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 " (" </a:t>
            </a:r>
            <a:r>
              <a:rPr lang="es-ES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attr</a:t>
            </a:r>
            <a:r>
              <a:rPr lang="es-ES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s-ES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href</a:t>
            </a:r>
            <a:r>
              <a:rPr lang="es-ES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) ") ";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font-size</a:t>
            </a:r>
            <a:r>
              <a:rPr lang="es-ES" dirty="0"/>
              <a:t>: 90%;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403648" y="4011910"/>
            <a:ext cx="6984776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FF00"/>
                </a:solidFill>
              </a:rPr>
              <a:t>Usamos </a:t>
            </a:r>
            <a:r>
              <a:rPr lang="es-ES" dirty="0">
                <a:solidFill>
                  <a:srgbClr val="FFFF00"/>
                </a:solidFill>
              </a:rPr>
              <a:t>CSS para extraer el atributo </a:t>
            </a:r>
            <a:r>
              <a:rPr lang="es-ES" dirty="0" err="1">
                <a:solidFill>
                  <a:srgbClr val="FFFF00"/>
                </a:solidFill>
              </a:rPr>
              <a:t>href</a:t>
            </a:r>
            <a:r>
              <a:rPr lang="es-ES" dirty="0">
                <a:solidFill>
                  <a:srgbClr val="FFFF00"/>
                </a:solidFill>
              </a:rPr>
              <a:t> y colocarlo en el contenido. </a:t>
            </a:r>
            <a:endParaRPr lang="es-ES_tradn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34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err="1" smtClean="0"/>
              <a:t>Fixing</a:t>
            </a:r>
            <a:r>
              <a:rPr lang="es-ES" dirty="0" smtClean="0"/>
              <a:t> links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 smtClean="0"/>
              <a:t>Eso </a:t>
            </a:r>
            <a:r>
              <a:rPr lang="es-ES" dirty="0" smtClean="0"/>
              <a:t>es todo </a:t>
            </a:r>
            <a:r>
              <a:rPr lang="es-ES" dirty="0" smtClean="0"/>
              <a:t>en cuanto a  </a:t>
            </a:r>
            <a:r>
              <a:rPr lang="es-ES" dirty="0" smtClean="0"/>
              <a:t>la hoja de estilo. </a:t>
            </a:r>
          </a:p>
          <a:p>
            <a:r>
              <a:rPr lang="es-ES" dirty="0" smtClean="0"/>
              <a:t>Cuando imprima su página, debería parecerse mucho a la Figura siguiente.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658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"/>
          <a:stretch/>
        </p:blipFill>
        <p:spPr bwMode="auto">
          <a:xfrm>
            <a:off x="0" y="195486"/>
            <a:ext cx="9144000" cy="46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48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ES" dirty="0" smtClean="0"/>
              <a:t>Hacer una página para imprimir …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Preparación para imprimir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585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" t="6914"/>
          <a:stretch/>
        </p:blipFill>
        <p:spPr bwMode="auto">
          <a:xfrm>
            <a:off x="-31948" y="204216"/>
            <a:ext cx="9128978" cy="474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88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 smtClean="0"/>
              <a:t>Tratar con usuarios sorprendidos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s-ES" dirty="0" smtClean="0"/>
              <a:t>Algunos usuarios pueden esperar que la versión impresa de su sitio se vea exactamente como la versión original. </a:t>
            </a:r>
          </a:p>
          <a:p>
            <a:r>
              <a:rPr lang="es-ES" dirty="0" smtClean="0"/>
              <a:t>De hecho, algunos clientes se molestaron por el hecho de que su sitio no imprime de la misma manera que en la pantalla.</a:t>
            </a:r>
          </a:p>
          <a:p>
            <a:r>
              <a:rPr lang="es-ES" dirty="0" smtClean="0"/>
              <a:t>Puede mitigarlo ligeramente colocando un </a:t>
            </a:r>
            <a:r>
              <a:rPr lang="es-ES" b="1" i="1" dirty="0" smtClean="0">
                <a:solidFill>
                  <a:schemeClr val="accent4">
                    <a:lumMod val="5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enlace visible Imprimir solo contenido</a:t>
            </a:r>
            <a:r>
              <a:rPr lang="es-ES" dirty="0" smtClean="0"/>
              <a:t> en algún lugar de la página. </a:t>
            </a:r>
          </a:p>
        </p:txBody>
      </p:sp>
    </p:spTree>
    <p:extLst>
      <p:ext uri="{BB962C8B-B14F-4D97-AF65-F5344CB8AC3E}">
        <p14:creationId xmlns:p14="http://schemas.microsoft.com/office/powerpoint/2010/main" val="237968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Tratar con usuarios sorprendidos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s-ES" dirty="0" smtClean="0"/>
              <a:t>Ese enlace podría verse más o menos así: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&lt;a </a:t>
            </a:r>
            <a:r>
              <a:rPr lang="en-US" b="1" i="1" dirty="0" err="1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href</a:t>
            </a:r>
            <a:r>
              <a:rPr lang="en-US" b="1" i="1" dirty="0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="#" </a:t>
            </a:r>
            <a:r>
              <a:rPr lang="en-US" b="1" i="1" dirty="0" err="1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onclick</a:t>
            </a:r>
            <a:r>
              <a:rPr lang="en-US" b="1" i="1" dirty="0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=" </a:t>
            </a:r>
            <a:r>
              <a:rPr lang="en-US" b="1" i="1" dirty="0" err="1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window.print</a:t>
            </a:r>
            <a:r>
              <a:rPr lang="en-US" b="1" i="1" dirty="0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(); return false</a:t>
            </a:r>
            <a:r>
              <a:rPr lang="en-US" b="1" i="1" dirty="0" smtClean="0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"&gt;</a:t>
            </a:r>
            <a:r>
              <a:rPr lang="en-US" b="1" i="1" dirty="0" err="1" smtClean="0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Imprimir</a:t>
            </a:r>
            <a:r>
              <a:rPr lang="en-US" b="1" i="1" dirty="0" smtClean="0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i="1" dirty="0" err="1" smtClean="0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solamente</a:t>
            </a:r>
            <a:r>
              <a:rPr lang="en-US" b="1" i="1" dirty="0" smtClean="0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i="1" dirty="0" err="1" smtClean="0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contenido</a:t>
            </a:r>
            <a:r>
              <a:rPr lang="en-US" b="1" i="1" dirty="0" smtClean="0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&lt;</a:t>
            </a:r>
            <a:endParaRPr lang="en-US" b="1" i="1" dirty="0" smtClean="0">
              <a:solidFill>
                <a:srgbClr val="FFFF0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s-ES" dirty="0" smtClean="0"/>
              <a:t>Este enlace usa JavaScript y mezcla el comportamiento con el contenido, por lo que puede considerar agregar el enlace usando una secuencia de comandos discreta.</a:t>
            </a:r>
          </a:p>
        </p:txBody>
      </p:sp>
    </p:spTree>
    <p:extLst>
      <p:ext uri="{BB962C8B-B14F-4D97-AF65-F5344CB8AC3E}">
        <p14:creationId xmlns:p14="http://schemas.microsoft.com/office/powerpoint/2010/main" val="42999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Tratar con usuarios sorprendidos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Puede especificar que las hojas de estilo layout.css y style.css se utilicen para </a:t>
            </a:r>
            <a:r>
              <a:rPr lang="es-ES" dirty="0" err="1" smtClean="0"/>
              <a:t>type</a:t>
            </a:r>
            <a:r>
              <a:rPr lang="es-ES" dirty="0" smtClean="0"/>
              <a:t> = “</a:t>
            </a:r>
            <a:r>
              <a:rPr lang="es-ES" dirty="0" err="1" smtClean="0"/>
              <a:t>print</a:t>
            </a:r>
            <a:r>
              <a:rPr lang="es-ES" dirty="0" smtClean="0"/>
              <a:t>” </a:t>
            </a:r>
            <a:r>
              <a:rPr lang="es-ES" dirty="0" smtClean="0"/>
              <a:t>en lugar de un estilo de impresión, pero algunos navegadores han omitido este enfoque. </a:t>
            </a:r>
          </a:p>
        </p:txBody>
      </p:sp>
    </p:spTree>
    <p:extLst>
      <p:ext uri="{BB962C8B-B14F-4D97-AF65-F5344CB8AC3E}">
        <p14:creationId xmlns:p14="http://schemas.microsoft.com/office/powerpoint/2010/main" val="204155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Tratar con usuarios sorprendidos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En cambio, encuentro que educar a los usuarios y clientes es mucho más fácil que quedar atrapado en el mundo feo de los estilos primordiales.</a:t>
            </a:r>
          </a:p>
        </p:txBody>
      </p:sp>
    </p:spTree>
    <p:extLst>
      <p:ext uri="{BB962C8B-B14F-4D97-AF65-F5344CB8AC3E}">
        <p14:creationId xmlns:p14="http://schemas.microsoft.com/office/powerpoint/2010/main" val="26589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Tratar con usuarios sorprendidos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Una vez que sus usuarios sepan las razones por las que sirve un diseño diferente para imprimir, para reducir la tinta, ahorrar papel y centrarse en el contenido, incluso podrían animarse ante la idea.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203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36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 smtClean="0"/>
              <a:t>Preparación para imprimir…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s-ES" dirty="0" smtClean="0"/>
              <a:t>Cuando un usuario imprime una página web, generalmente solo le preocupa la información en la página.</a:t>
            </a:r>
          </a:p>
          <a:p>
            <a:r>
              <a:rPr lang="es-ES" dirty="0" smtClean="0"/>
              <a:t>Sin embargo, sus clientes pueden estar interesados en imprimir páginas para que puedan escribir en ellas y devolverle sus cambios. </a:t>
            </a:r>
          </a:p>
          <a:p>
            <a:r>
              <a:rPr lang="es-ES" dirty="0" smtClean="0"/>
              <a:t>En última instancia, sus clientes no son su audiencia principal para el sitio.</a:t>
            </a:r>
          </a:p>
        </p:txBody>
      </p:sp>
    </p:spTree>
    <p:extLst>
      <p:ext uri="{BB962C8B-B14F-4D97-AF65-F5344CB8AC3E}">
        <p14:creationId xmlns:p14="http://schemas.microsoft.com/office/powerpoint/2010/main" val="811736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 smtClean="0"/>
              <a:t>Preparación para imprimir…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 smtClean="0">
                <a:solidFill>
                  <a:srgbClr val="00B05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La barra lateral, las barras de navegación, las imágenes, los fondos, los colores e incluso el encabezado gráfico </a:t>
            </a:r>
            <a:r>
              <a:rPr lang="es-ES" dirty="0" smtClean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son en gran medida inútiles para alguien que imprime la página</a:t>
            </a:r>
            <a:r>
              <a:rPr lang="es-E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765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 smtClean="0"/>
              <a:t>Preparación para imprimir…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b="1" i="1" dirty="0" smtClean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Imprimir </a:t>
            </a:r>
            <a:r>
              <a:rPr lang="es-ES" b="1" i="1" dirty="0" smtClean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estos elementos de página solo desperdicia tinta y papel, por lo que lo primero que debe tener en cuenta al crear una versión para imprimir es </a:t>
            </a:r>
            <a:r>
              <a:rPr lang="es-ES" b="1" i="1" dirty="0" smtClean="0">
                <a:solidFill>
                  <a:schemeClr val="tx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cómo desactivar esos elementos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7412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 smtClean="0"/>
              <a:t>Preparación para imprimir…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s-ES" dirty="0" smtClean="0"/>
              <a:t>Cuando adjuntamos los archivos layout.css y style.css, definimos el enlace adjuntar solo las hojas de estilo cuando se muestran en la pantalla. </a:t>
            </a:r>
          </a:p>
          <a:p>
            <a:r>
              <a:rPr lang="es-ES" dirty="0" smtClean="0"/>
              <a:t>Tal como está ahora, nuestra página no tiene estilos aplicados cuando imprimimos. </a:t>
            </a:r>
          </a:p>
          <a:p>
            <a:r>
              <a:rPr lang="es-ES" dirty="0" smtClean="0"/>
              <a:t>Esto significa que podemos comenzar desde cero y </a:t>
            </a:r>
            <a:r>
              <a:rPr lang="es-ES" b="1" i="1" dirty="0" smtClean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crear una nueva hoja de estilo diseñada específicamente para imprimir</a:t>
            </a:r>
            <a:r>
              <a:rPr lang="es-ES" dirty="0" smtClean="0"/>
              <a:t>; no tenemos que preocuparnos por entrar en conflicto o anular los estilos existentes, que no sean los estilos predeterminados aplicados por el navegador del usuario.</a:t>
            </a:r>
          </a:p>
        </p:txBody>
      </p:sp>
    </p:spTree>
    <p:extLst>
      <p:ext uri="{BB962C8B-B14F-4D97-AF65-F5344CB8AC3E}">
        <p14:creationId xmlns:p14="http://schemas.microsoft.com/office/powerpoint/2010/main" val="385061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err="1" smtClean="0"/>
              <a:t>Css</a:t>
            </a:r>
            <a:r>
              <a:rPr lang="es-ES" dirty="0" smtClean="0"/>
              <a:t>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Cree un nuevo archivo llamado print.css y colóquelo en su directorio de hojas de estilo.</a:t>
            </a:r>
          </a:p>
          <a:p>
            <a:r>
              <a:rPr lang="es-ES" dirty="0" smtClean="0"/>
              <a:t>Abra su archivo index.html y agregue el siguiente código después de las etiquetas de estilo existentes para adjuntar la hoja de estilo: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64857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err="1" smtClean="0"/>
              <a:t>css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dirty="0"/>
              <a:t>&lt;link </a:t>
            </a:r>
            <a:r>
              <a:rPr lang="en-US" sz="4400" dirty="0" err="1"/>
              <a:t>rel</a:t>
            </a:r>
            <a:r>
              <a:rPr lang="en-US" sz="4400" dirty="0"/>
              <a:t>="</a:t>
            </a:r>
            <a:r>
              <a:rPr lang="en-US" sz="4400" dirty="0" err="1"/>
              <a:t>stylesheet</a:t>
            </a:r>
            <a:r>
              <a:rPr lang="en-US" sz="4400" dirty="0"/>
              <a:t>" </a:t>
            </a:r>
            <a:r>
              <a:rPr lang="en-US" sz="4400" dirty="0" err="1"/>
              <a:t>href</a:t>
            </a:r>
            <a:r>
              <a:rPr lang="en-US" sz="4400" dirty="0"/>
              <a:t>="</a:t>
            </a:r>
            <a:r>
              <a:rPr lang="en-US" sz="4400" dirty="0" err="1" smtClean="0"/>
              <a:t>stylesheets</a:t>
            </a:r>
            <a:r>
              <a:rPr lang="en-US" sz="4400" dirty="0" smtClean="0"/>
              <a:t>/</a:t>
            </a:r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print.css</a:t>
            </a:r>
            <a:r>
              <a:rPr lang="en-US" sz="4400" dirty="0" smtClean="0"/>
              <a:t>“ </a:t>
            </a:r>
            <a:r>
              <a:rPr lang="es-ES" sz="4400" dirty="0" err="1" smtClean="0"/>
              <a:t>type</a:t>
            </a:r>
            <a:r>
              <a:rPr lang="es-ES" sz="4400" dirty="0"/>
              <a:t>="</a:t>
            </a:r>
            <a:r>
              <a:rPr lang="es-ES" sz="4400" dirty="0" err="1"/>
              <a:t>text</a:t>
            </a:r>
            <a:r>
              <a:rPr lang="es-ES" sz="4400" dirty="0"/>
              <a:t>/</a:t>
            </a:r>
            <a:r>
              <a:rPr lang="es-ES" sz="4400" dirty="0" err="1"/>
              <a:t>css</a:t>
            </a:r>
            <a:r>
              <a:rPr lang="es-ES" sz="4400" dirty="0"/>
              <a:t>" </a:t>
            </a:r>
            <a:r>
              <a:rPr lang="es-ES" sz="4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media="</a:t>
            </a:r>
            <a:r>
              <a:rPr lang="es-ES" sz="44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print</a:t>
            </a:r>
            <a:r>
              <a:rPr lang="es-ES" sz="4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" </a:t>
            </a:r>
            <a:r>
              <a:rPr lang="es-ES" sz="4400" dirty="0" err="1"/>
              <a:t>charset</a:t>
            </a:r>
            <a:r>
              <a:rPr lang="es-ES" sz="4400" dirty="0"/>
              <a:t>="utf-8"&gt;</a:t>
            </a:r>
          </a:p>
        </p:txBody>
      </p:sp>
    </p:spTree>
    <p:extLst>
      <p:ext uri="{BB962C8B-B14F-4D97-AF65-F5344CB8AC3E}">
        <p14:creationId xmlns:p14="http://schemas.microsoft.com/office/powerpoint/2010/main" val="13610632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1335</Words>
  <Application>Microsoft Office PowerPoint</Application>
  <PresentationFormat>Presentación en pantalla (16:9)</PresentationFormat>
  <Paragraphs>96</Paragraphs>
  <Slides>36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Presentación de PowerPoint</vt:lpstr>
      <vt:lpstr>Hacer una página para imprimir …</vt:lpstr>
      <vt:lpstr>Hacer una página para imprimir …</vt:lpstr>
      <vt:lpstr>Preparación para imprimir…</vt:lpstr>
      <vt:lpstr>Preparación para imprimir…</vt:lpstr>
      <vt:lpstr>Preparación para imprimir…</vt:lpstr>
      <vt:lpstr>Preparación para imprimir…</vt:lpstr>
      <vt:lpstr>Css …</vt:lpstr>
      <vt:lpstr>css</vt:lpstr>
      <vt:lpstr>css</vt:lpstr>
      <vt:lpstr>Eliminar elementos innecesarios …</vt:lpstr>
      <vt:lpstr>Eliminar elementos innecesarios …</vt:lpstr>
      <vt:lpstr>Eliminar elementos innecesarios …</vt:lpstr>
      <vt:lpstr>Css_print.css</vt:lpstr>
      <vt:lpstr>Css_print.css</vt:lpstr>
      <vt:lpstr>Código del libro …</vt:lpstr>
      <vt:lpstr>La clase noprint …</vt:lpstr>
      <vt:lpstr>La clase noprint …</vt:lpstr>
      <vt:lpstr>La clase noprint …</vt:lpstr>
      <vt:lpstr>Establecer márgenes, anchos y fuentes …</vt:lpstr>
      <vt:lpstr>Establecer márgenes, anchos y fuentes …</vt:lpstr>
      <vt:lpstr>Establecer márgenes, anchos y fuentes …</vt:lpstr>
      <vt:lpstr>Márgenes de página …</vt:lpstr>
      <vt:lpstr>Elegir una familia de fuentes …</vt:lpstr>
      <vt:lpstr>css</vt:lpstr>
      <vt:lpstr>Agregar un separador …</vt:lpstr>
      <vt:lpstr>Fixing links…</vt:lpstr>
      <vt:lpstr>Fixing links …</vt:lpstr>
      <vt:lpstr>Presentación de PowerPoint</vt:lpstr>
      <vt:lpstr>Presentación de PowerPoint</vt:lpstr>
      <vt:lpstr>Tratar con usuarios sorprendidos …</vt:lpstr>
      <vt:lpstr>Tratar con usuarios sorprendidos …</vt:lpstr>
      <vt:lpstr>Tratar con usuarios sorprendidos …</vt:lpstr>
      <vt:lpstr>Tratar con usuarios sorprendidos …</vt:lpstr>
      <vt:lpstr>Tratar con usuarios sorprendidos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23</cp:revision>
  <dcterms:created xsi:type="dcterms:W3CDTF">2019-11-08T09:52:18Z</dcterms:created>
  <dcterms:modified xsi:type="dcterms:W3CDTF">2020-07-03T17:35:49Z</dcterms:modified>
</cp:coreProperties>
</file>