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58" r:id="rId1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8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75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500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167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395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99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1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959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062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343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14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207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1D5E-3E83-4D21-BE4E-AF41F7D1353D}" type="datetimeFigureOut">
              <a:rPr lang="es-ES_tradnl" smtClean="0"/>
              <a:t>15/07/2020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977E-A60C-4D14-BADF-3D2FF269E2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749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lie.com/" TargetMode="External"/><Relationship Id="rId2" Type="http://schemas.openxmlformats.org/officeDocument/2006/relationships/hyperlink" Target="http://www.designinginterfac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Beneficios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" sz="4000" dirty="0" smtClean="0">
                <a:solidFill>
                  <a:srgbClr val="FFFF00"/>
                </a:solidFill>
              </a:rPr>
              <a:t>Aplicaciones web utilizables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Finalmente, debido a que los patrones se basan en un historial de uso exitoso, su uso puede hacer que la aplicación web sea utilizable porque </a:t>
            </a:r>
            <a:r>
              <a:rPr lang="es-ES" dirty="0" smtClean="0">
                <a:solidFill>
                  <a:srgbClr val="FFFF00"/>
                </a:solidFill>
              </a:rPr>
              <a:t>las interacciones que brindan los patrones serían familiares para los usuarios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ES_tradnl" dirty="0" smtClean="0"/>
              <a:t>Patrones en software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s-ES" dirty="0" smtClean="0"/>
              <a:t>Inspirado por el trabajo de Alexander en el campo de la arquitectura, el concepto de patrones se aplicó y se hizo popular en el campo del software después de la publicación de Design </a:t>
            </a:r>
            <a:r>
              <a:rPr lang="es-ES" dirty="0" err="1" smtClean="0"/>
              <a:t>Patterns</a:t>
            </a:r>
            <a:r>
              <a:rPr lang="es-ES" dirty="0" smtClean="0"/>
              <a:t>: </a:t>
            </a:r>
            <a:r>
              <a:rPr lang="es-ES" dirty="0" err="1" smtClean="0"/>
              <a:t>Elements</a:t>
            </a:r>
            <a:r>
              <a:rPr lang="es-ES" dirty="0" smtClean="0"/>
              <a:t> of Reusable Object-</a:t>
            </a:r>
            <a:r>
              <a:rPr lang="es-ES" dirty="0" err="1" smtClean="0"/>
              <a:t>Oriented</a:t>
            </a:r>
            <a:r>
              <a:rPr lang="es-ES" dirty="0" smtClean="0"/>
              <a:t> Software (1994) por Erich Gamma, Richard </a:t>
            </a:r>
            <a:r>
              <a:rPr lang="es-ES" dirty="0" err="1" smtClean="0"/>
              <a:t>Helm</a:t>
            </a:r>
            <a:r>
              <a:rPr lang="es-ES" dirty="0" smtClean="0"/>
              <a:t>, Ralph Johnson y John </a:t>
            </a:r>
            <a:r>
              <a:rPr lang="es-ES" dirty="0" err="1" smtClean="0"/>
              <a:t>Vlissides</a:t>
            </a:r>
            <a:r>
              <a:rPr lang="es-ES" dirty="0" smtClean="0"/>
              <a:t> (comúnmente conocido como la Banda de los Cuatro o simplemente </a:t>
            </a:r>
            <a:r>
              <a:rPr lang="es-ES" dirty="0" err="1" smtClean="0"/>
              <a:t>GoF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Posteriormente, los patrones también se hicieron populares en el campo de la interacción humano-computadora de los trabajos de </a:t>
            </a:r>
            <a:r>
              <a:rPr lang="es-ES" dirty="0" err="1" smtClean="0"/>
              <a:t>Tidwell</a:t>
            </a:r>
            <a:r>
              <a:rPr lang="es-ES" dirty="0" smtClean="0"/>
              <a:t> (</a:t>
            </a:r>
            <a:r>
              <a:rPr lang="es-ES" dirty="0" smtClean="0">
                <a:hlinkClick r:id="rId2"/>
              </a:rPr>
              <a:t>www.designinginterfaces.com</a:t>
            </a:r>
            <a:r>
              <a:rPr lang="es-ES" dirty="0" smtClean="0"/>
              <a:t>), </a:t>
            </a:r>
            <a:r>
              <a:rPr lang="es-ES" dirty="0" err="1" smtClean="0"/>
              <a:t>Welie</a:t>
            </a:r>
            <a:r>
              <a:rPr lang="es-ES" dirty="0" smtClean="0"/>
              <a:t> (</a:t>
            </a:r>
            <a:r>
              <a:rPr lang="es-ES" dirty="0" smtClean="0">
                <a:hlinkClick r:id="rId3"/>
              </a:rPr>
              <a:t>www.welie.com</a:t>
            </a:r>
            <a:r>
              <a:rPr lang="es-ES" dirty="0" smtClean="0"/>
              <a:t>), </a:t>
            </a:r>
            <a:r>
              <a:rPr lang="es-ES" dirty="0" err="1" smtClean="0"/>
              <a:t>Borchers</a:t>
            </a:r>
            <a:r>
              <a:rPr lang="es-ES" dirty="0" smtClean="0"/>
              <a:t> (2001), Graham (2003) y Van </a:t>
            </a:r>
            <a:r>
              <a:rPr lang="es-ES" dirty="0" err="1" smtClean="0"/>
              <a:t>Duyne</a:t>
            </a:r>
            <a:r>
              <a:rPr lang="es-ES" dirty="0" smtClean="0"/>
              <a:t> et Alabama. (2002, 2006).</a:t>
            </a:r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8278"/>
            <a:ext cx="2981325" cy="38671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71550"/>
            <a:ext cx="4968552" cy="33123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ES_tradnl" dirty="0" smtClean="0"/>
              <a:t>Patrones en software</a:t>
            </a:r>
            <a:endParaRPr lang="es-ES_tradnl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539552" y="1275606"/>
            <a:ext cx="4038600" cy="345638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_tradnl" dirty="0" smtClean="0"/>
              <a:t>Formularios</a:t>
            </a:r>
          </a:p>
          <a:p>
            <a:r>
              <a:rPr lang="es-ES_tradnl" dirty="0" smtClean="0"/>
              <a:t>Autenticación de usuarios</a:t>
            </a:r>
          </a:p>
          <a:p>
            <a:r>
              <a:rPr lang="es-ES_tradnl" dirty="0" smtClean="0"/>
              <a:t>Página principal</a:t>
            </a:r>
          </a:p>
          <a:p>
            <a:r>
              <a:rPr lang="es-ES_tradnl" dirty="0" smtClean="0"/>
              <a:t>Navegación</a:t>
            </a:r>
          </a:p>
          <a:p>
            <a:r>
              <a:rPr lang="es-ES_tradnl" dirty="0" smtClean="0"/>
              <a:t>Buscar y filtrar</a:t>
            </a:r>
          </a:p>
          <a:p>
            <a:r>
              <a:rPr lang="es-ES_tradnl" dirty="0" smtClean="0"/>
              <a:t>Listas</a:t>
            </a:r>
          </a:p>
          <a:p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730552" y="1275606"/>
            <a:ext cx="4038600" cy="345638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_tradnl" dirty="0" smtClean="0"/>
              <a:t>RIA</a:t>
            </a:r>
          </a:p>
          <a:p>
            <a:r>
              <a:rPr lang="es-ES_tradnl" dirty="0" smtClean="0"/>
              <a:t>Apps sociales</a:t>
            </a:r>
          </a:p>
          <a:p>
            <a:r>
              <a:rPr lang="es-ES_tradnl" dirty="0" smtClean="0"/>
              <a:t>I18n</a:t>
            </a:r>
          </a:p>
          <a:p>
            <a:r>
              <a:rPr lang="es-ES_tradnl" dirty="0" smtClean="0"/>
              <a:t>Accesibilidad</a:t>
            </a:r>
          </a:p>
          <a:p>
            <a:r>
              <a:rPr lang="es-ES_tradnl" dirty="0" smtClean="0"/>
              <a:t>Diseño visual</a:t>
            </a:r>
          </a:p>
          <a:p>
            <a:r>
              <a:rPr lang="es-ES_tradnl" dirty="0" smtClean="0"/>
              <a:t>Biblioteca de patrones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50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71600" y="1131590"/>
            <a:ext cx="53462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Luego veremos el </a:t>
            </a:r>
          </a:p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patrón formulario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143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23 -0.12195 C -0.06441 -0.12257 -0.01944 -0.11701 0.04306 -0.12843 C 0.13577 -0.12689 0.2283 -0.12504 0.32101 -0.12411 C 0.33212 -0.113 0.32257 -0.1238 0.32379 -0.07286 C 0.32396 -0.06298 0.32535 -0.05279 0.32674 -0.04291 C 0.32847 0.0565 0.3316 0.1553 0.32101 0.25348 C 0.31927 0.26953 0.31892 0.28651 0.31597 0.30257 C 0.31458 0.32232 0.31806 0.34949 0.31111 0.36339 C 0.3099 0.36956 0.30573 0.37851 0.30191 0.38068 C 0.29167 0.39488 0.26736 0.3921 0.25573 0.39241 C 0.2184 0.39303 0.18056 0.39303 0.14375 0.39333 C 0.08368 0.3921 0.02431 0.38994 -0.03576 0.38901 C -0.04792 0.38531 -0.05798 0.38531 -0.07118 0.38469 C -0.09566 0.38098 -0.12066 0.37821 -0.14566 0.37604 C -0.15955 0.37203 -0.17326 0.36863 -0.1875 0.36678 C -0.19062 0.36555 -0.19496 0.36833 -0.1967 0.36431 C -0.19792 0.36153 -0.19618 0.35721 -0.19601 0.35382 C -0.19514 0.33992 -0.19392 0.32665 -0.19253 0.31306 C -0.19149 0.29423 -0.19028 0.2754 -0.18889 0.25656 C -0.18854 0.23217 -0.1875 0.20994 -0.1868 0.18586 C -0.18646 0.15098 -0.19132 0.11424 -0.18403 0.0812 C -0.18298 0.06669 -0.18142 0.0528 -0.18038 0.03829 C -0.17934 -0.0213 -0.18194 -0.01605 -0.14219 -0.01729 C -0.13108 -0.0176 -0.11996 -0.01821 -0.10885 -0.01852 C -0.06233 -0.01883 -0.01562 -0.01914 0.0309 -0.01945 C 0.05191 -0.02192 0.07309 -0.02099 0.0941 -0.01852 C 0.10208 -0.01636 0.10938 -0.0142 0.11754 -0.01327 C 0.14809 0.00587 0.17986 -0.01513 0.21111 -0.01852 C 0.22066 -0.02068 0.22552 -0.01976 0.23663 -0.01852 C 0.23629 0.08058 0.23802 0.16734 0.23021 0.26181 C 0.22986 0.27941 0.22882 0.2933 0.22882 0.30997 " pathEditMode="relative" rAng="0" ptsTypes="ffffffffffffffffff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25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2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Patrones de diseño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" dirty="0" smtClean="0"/>
              <a:t>La noción de patrones fue introducida en el campo de la arquitectura por Christopher Alexander y sus colegas en A </a:t>
            </a:r>
            <a:r>
              <a:rPr lang="es-ES" dirty="0" err="1" smtClean="0"/>
              <a:t>Pattern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(Alexander et al., 1977) y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Timeless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of </a:t>
            </a:r>
            <a:r>
              <a:rPr lang="es-ES" dirty="0" err="1" smtClean="0"/>
              <a:t>Building</a:t>
            </a:r>
            <a:r>
              <a:rPr lang="es-ES" dirty="0" smtClean="0"/>
              <a:t> (Alexander, 1979). </a:t>
            </a:r>
          </a:p>
          <a:p>
            <a:r>
              <a:rPr lang="es-ES" dirty="0" smtClean="0"/>
              <a:t>Explicaron la naturaleza de los patrones de la siguiente manera: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75606"/>
            <a:ext cx="2962275" cy="29813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63638"/>
            <a:ext cx="1828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80256"/>
            <a:ext cx="1828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1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8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1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Patrones de diseño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Cada patrón describe un problema que ocurre una y otra vez en nuestro entorno, y luego describe el núcleo de la solución a ese problema, de tal manera que </a:t>
            </a:r>
            <a:r>
              <a:rPr lang="es-ES" dirty="0" smtClean="0">
                <a:solidFill>
                  <a:srgbClr val="FFFF00"/>
                </a:solidFill>
              </a:rPr>
              <a:t>puede usar esta solución un millón de veces, sin tener que hacerlo de la misma manera dos veces </a:t>
            </a:r>
            <a:r>
              <a:rPr lang="es-ES" dirty="0" smtClean="0">
                <a:solidFill>
                  <a:schemeClr val="tx1"/>
                </a:solidFill>
              </a:rPr>
              <a:t>. (Alexander et al., 1977, p. X)</a:t>
            </a:r>
          </a:p>
        </p:txBody>
      </p:sp>
    </p:spTree>
    <p:extLst>
      <p:ext uri="{BB962C8B-B14F-4D97-AF65-F5344CB8AC3E}">
        <p14:creationId xmlns:p14="http://schemas.microsoft.com/office/powerpoint/2010/main" val="223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Patrones de diseño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Por lo tanto, los patrones se enfocan explícitamente en el problema dentro del contexto de uso y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guían a los diseñadores sobre cuándo, cómo y por qué se puede aplicar la solución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Los patrones son prácticos y describen ejemplos de diseño "bueno" al tiempo que incorporan principios y estrategias de alto nivel.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Recientemente, los patrones se han vuelto atractivos para la interfaz de usuario y los diseñadores de software por sus siguientes </a:t>
            </a:r>
            <a:r>
              <a:rPr lang="es-ES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beneficios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s-ES_trad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Beneficios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s-ES" sz="7000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Soluciones de diseño comprobadas y orientación para su uso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Los patrones identifican soluciones reales y no principios o pautas abstractas.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Además, al hacer explícito el contexto y el problema y al resumir los fundamentos de su efectividad, los patrones explican cómo se puede resolver un problema y por qué la solución es apropiada para un contexto particular.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Sin embargo, debido a que es una solución genérica "central", su uso puede variar de una implementación a otra sin hacer que parezca </a:t>
            </a:r>
            <a:r>
              <a:rPr lang="es-ES" b="1" i="1" dirty="0" smtClean="0">
                <a:solidFill>
                  <a:srgbClr val="FFFF00"/>
                </a:solidFill>
              </a:rPr>
              <a:t>"cortador de galletas" </a:t>
            </a:r>
            <a:r>
              <a:rPr lang="es-ES" dirty="0" smtClean="0">
                <a:solidFill>
                  <a:schemeClr val="tx1"/>
                </a:solidFill>
              </a:rPr>
              <a:t>o desalentar la creatividad.</a:t>
            </a:r>
          </a:p>
        </p:txBody>
      </p:sp>
    </p:spTree>
    <p:extLst>
      <p:ext uri="{BB962C8B-B14F-4D97-AF65-F5344CB8AC3E}">
        <p14:creationId xmlns:p14="http://schemas.microsoft.com/office/powerpoint/2010/main" val="23941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Beneficios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s-ES" sz="5200" dirty="0" smtClean="0">
                <a:solidFill>
                  <a:srgbClr val="FFFF00"/>
                </a:solidFill>
              </a:rPr>
              <a:t>Proceso de diseño mejorado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Identificar patrones de diseño y catalogarlos puede ayudar a los diseñadores de interfaces de usuario a aumentar la productividad al reducir el tiempo dedicado a "</a:t>
            </a:r>
            <a:r>
              <a:rPr lang="es-ES" b="1" dirty="0" smtClean="0">
                <a:solidFill>
                  <a:srgbClr val="FFFF00"/>
                </a:solidFill>
              </a:rPr>
              <a:t>reinventar la rueda</a:t>
            </a:r>
            <a:r>
              <a:rPr lang="es-ES" dirty="0" smtClean="0">
                <a:solidFill>
                  <a:schemeClr val="tx1"/>
                </a:solidFill>
              </a:rPr>
              <a:t>".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Además, si los componentes de la interfaz de usuario se crean para patrones en forma de una </a:t>
            </a:r>
            <a:r>
              <a:rPr lang="es-ES" b="1" dirty="0" smtClean="0">
                <a:solidFill>
                  <a:srgbClr val="FFFF00"/>
                </a:solidFill>
              </a:rPr>
              <a:t>biblioteca de patrones de diseño</a:t>
            </a:r>
            <a:r>
              <a:rPr lang="es-ES" dirty="0" smtClean="0">
                <a:solidFill>
                  <a:schemeClr val="tx1"/>
                </a:solidFill>
              </a:rPr>
              <a:t>, los diseños se pueden desarrollar, probar e iterar rápidamente, y pueden ayudar a acortar los ciclos de lanzamiento.</a:t>
            </a:r>
          </a:p>
        </p:txBody>
      </p:sp>
    </p:spTree>
    <p:extLst>
      <p:ext uri="{BB962C8B-B14F-4D97-AF65-F5344CB8AC3E}">
        <p14:creationId xmlns:p14="http://schemas.microsoft.com/office/powerpoint/2010/main" val="2387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Beneficios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s-ES" sz="4500" dirty="0" smtClean="0">
                <a:solidFill>
                  <a:srgbClr val="FFFF00"/>
                </a:solidFill>
              </a:rPr>
              <a:t>Reusabilidad e interfaces consistentes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El desarrollo de una biblioteca de componentes de interfaz de usuario reutilizables también puede facilitar el desarrollo de interfaces consistentes tanto dentro como entre aplicaciones.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Esto es particularmente útil en grandes corporaciones con equipos de diseño múltiples y distribuidos, donde </a:t>
            </a:r>
            <a:r>
              <a:rPr lang="es-ES" b="1" i="1" dirty="0" smtClean="0">
                <a:solidFill>
                  <a:srgbClr val="FFFF00"/>
                </a:solidFill>
              </a:rPr>
              <a:t>diferentes grupos de diseño pueden aplicar diferentes soluciones para los mismos problemas</a:t>
            </a:r>
            <a:r>
              <a:rPr lang="es-ES" dirty="0" smtClean="0">
                <a:solidFill>
                  <a:schemeClr val="tx1"/>
                </a:solidFill>
              </a:rPr>
              <a:t>, lo que lleva a interfaces inconsistentes entre los diseños producidos dentro de la misma compañía. </a:t>
            </a:r>
          </a:p>
          <a:p>
            <a:r>
              <a:rPr lang="es-ES" b="1" i="1" dirty="0" smtClean="0">
                <a:solidFill>
                  <a:srgbClr val="FFFF00"/>
                </a:solidFill>
              </a:rPr>
              <a:t>Al catalogar y comunicar patrones de diseño, los equipos pueden aumentar la consistencia, la previsibilidad y la usabilidad de sus diseños </a:t>
            </a:r>
            <a:r>
              <a:rPr lang="es-ES" dirty="0" smtClean="0">
                <a:solidFill>
                  <a:schemeClr val="tx1"/>
                </a:solidFill>
              </a:rPr>
              <a:t>(</a:t>
            </a:r>
            <a:r>
              <a:rPr lang="es-ES" dirty="0" err="1" smtClean="0">
                <a:solidFill>
                  <a:schemeClr val="tx1"/>
                </a:solidFill>
              </a:rPr>
              <a:t>Leacock</a:t>
            </a:r>
            <a:r>
              <a:rPr lang="es-ES" dirty="0" smtClean="0">
                <a:solidFill>
                  <a:schemeClr val="tx1"/>
                </a:solidFill>
              </a:rPr>
              <a:t> et al., 2005) y pueden servir como memoria corporativa de experiencia en diseño (</a:t>
            </a:r>
            <a:r>
              <a:rPr lang="es-ES" dirty="0" err="1" smtClean="0">
                <a:solidFill>
                  <a:schemeClr val="tx1"/>
                </a:solidFill>
              </a:rPr>
              <a:t>Borchers</a:t>
            </a:r>
            <a:r>
              <a:rPr lang="es-ES" dirty="0" smtClean="0">
                <a:solidFill>
                  <a:schemeClr val="tx1"/>
                </a:solidFill>
              </a:rPr>
              <a:t>, 2001).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Beneficios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s-ES" sz="4600" b="1" dirty="0" smtClean="0">
                <a:solidFill>
                  <a:srgbClr val="FFFF00"/>
                </a:solidFill>
              </a:rPr>
              <a:t>Un lenguaje común y compartido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Los patrones ayudan a apoyar y mejorar la comunicación entre los miembros del equipo de diversas disciplinas mediante el </a:t>
            </a:r>
            <a:r>
              <a:rPr lang="es-ES" dirty="0" smtClean="0">
                <a:solidFill>
                  <a:srgbClr val="FFFF00"/>
                </a:solidFill>
              </a:rPr>
              <a:t>desarrollo de un lenguaje o vocabulario común</a:t>
            </a:r>
            <a:r>
              <a:rPr lang="es-ES" dirty="0" smtClean="0">
                <a:solidFill>
                  <a:schemeClr val="tx1"/>
                </a:solidFill>
              </a:rPr>
              <a:t> al explicar y discutir las soluciones de diseño (</a:t>
            </a:r>
            <a:r>
              <a:rPr lang="es-ES" dirty="0" err="1" smtClean="0">
                <a:solidFill>
                  <a:schemeClr val="tx1"/>
                </a:solidFill>
              </a:rPr>
              <a:t>Borchers</a:t>
            </a:r>
            <a:r>
              <a:rPr lang="es-ES" dirty="0" smtClean="0">
                <a:solidFill>
                  <a:schemeClr val="tx1"/>
                </a:solidFill>
              </a:rPr>
              <a:t>, 2001; Erickson, 2000).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Esto es muy importante porque los diseñadores de interfaces de usuario a menudo trabajan en un equipo interdisciplinario con desarrolladores, expertos en el dominio de aplicaciones y usuarios o representantes de usuarios, y </a:t>
            </a:r>
            <a:r>
              <a:rPr lang="es-ES" dirty="0" smtClean="0">
                <a:solidFill>
                  <a:srgbClr val="FFFF00"/>
                </a:solidFill>
              </a:rPr>
              <a:t>estos grupos generalmente carecen de una terminología común</a:t>
            </a:r>
            <a:r>
              <a:rPr lang="es-ES" dirty="0" smtClean="0">
                <a:solidFill>
                  <a:schemeClr val="tx1"/>
                </a:solidFill>
              </a:rPr>
              <a:t> para intercambiar ideas y opiniones de diseño.</a:t>
            </a:r>
          </a:p>
        </p:txBody>
      </p:sp>
    </p:spTree>
    <p:extLst>
      <p:ext uri="{BB962C8B-B14F-4D97-AF65-F5344CB8AC3E}">
        <p14:creationId xmlns:p14="http://schemas.microsoft.com/office/powerpoint/2010/main" val="36983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/>
              <a:t>Beneficios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s-ES" sz="3800" dirty="0" smtClean="0">
                <a:solidFill>
                  <a:srgbClr val="FFFF00"/>
                </a:solidFill>
              </a:rPr>
              <a:t>Ayuda didáctica eficaz y herramienta de referencia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Los patrones también pueden ser una forma efectiva para que los </a:t>
            </a:r>
            <a:r>
              <a:rPr lang="es-ES" dirty="0" smtClean="0">
                <a:solidFill>
                  <a:srgbClr val="FFFF00"/>
                </a:solidFill>
              </a:rPr>
              <a:t>diseñadores experimentados ofrezcan orientación de diseño a quienes no tienen una formación formal en diseño</a:t>
            </a:r>
            <a:r>
              <a:rPr lang="es-ES" dirty="0" smtClean="0">
                <a:solidFill>
                  <a:schemeClr val="tx1"/>
                </a:solidFill>
              </a:rPr>
              <a:t> (</a:t>
            </a:r>
            <a:r>
              <a:rPr lang="es-ES" dirty="0" err="1" smtClean="0">
                <a:solidFill>
                  <a:schemeClr val="tx1"/>
                </a:solidFill>
              </a:rPr>
              <a:t>Chen</a:t>
            </a:r>
            <a:r>
              <a:rPr lang="es-ES" dirty="0" smtClean="0">
                <a:solidFill>
                  <a:schemeClr val="tx1"/>
                </a:solidFill>
              </a:rPr>
              <a:t>, 2003).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Debido al enfoque utilizado en la documentación de patrones, al proporcionar una descripción visual y textual, es más fácil para los diseñadores novatos de interfaces ver ejemplos de su uso exitoso.</a:t>
            </a:r>
          </a:p>
        </p:txBody>
      </p:sp>
    </p:spTree>
    <p:extLst>
      <p:ext uri="{BB962C8B-B14F-4D97-AF65-F5344CB8AC3E}">
        <p14:creationId xmlns:p14="http://schemas.microsoft.com/office/powerpoint/2010/main" val="26688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879</Words>
  <Application>Microsoft Office PowerPoint</Application>
  <PresentationFormat>Presentación en pantalla (16:9)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Patrones de diseño …</vt:lpstr>
      <vt:lpstr>Patrones de diseño …</vt:lpstr>
      <vt:lpstr>Patrones de diseño …</vt:lpstr>
      <vt:lpstr>Beneficios …</vt:lpstr>
      <vt:lpstr>Beneficios …</vt:lpstr>
      <vt:lpstr>Beneficios …</vt:lpstr>
      <vt:lpstr>Beneficios …</vt:lpstr>
      <vt:lpstr>Beneficios …</vt:lpstr>
      <vt:lpstr>Beneficios</vt:lpstr>
      <vt:lpstr>Patrones en software</vt:lpstr>
      <vt:lpstr>Patrones en software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11</cp:revision>
  <dcterms:created xsi:type="dcterms:W3CDTF">2020-07-16T00:28:06Z</dcterms:created>
  <dcterms:modified xsi:type="dcterms:W3CDTF">2020-07-16T01:22:29Z</dcterms:modified>
</cp:coreProperties>
</file>