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42"/>
  </p:notesMasterIdLst>
  <p:sldIdLst>
    <p:sldId id="412" r:id="rId2"/>
    <p:sldId id="436" r:id="rId3"/>
    <p:sldId id="437" r:id="rId4"/>
    <p:sldId id="438" r:id="rId5"/>
    <p:sldId id="413" r:id="rId6"/>
    <p:sldId id="439" r:id="rId7"/>
    <p:sldId id="440" r:id="rId8"/>
    <p:sldId id="441" r:id="rId9"/>
    <p:sldId id="415" r:id="rId10"/>
    <p:sldId id="416" r:id="rId11"/>
    <p:sldId id="442" r:id="rId12"/>
    <p:sldId id="443" r:id="rId13"/>
    <p:sldId id="444" r:id="rId14"/>
    <p:sldId id="445" r:id="rId15"/>
    <p:sldId id="419" r:id="rId16"/>
    <p:sldId id="420" r:id="rId17"/>
    <p:sldId id="454" r:id="rId18"/>
    <p:sldId id="455" r:id="rId19"/>
    <p:sldId id="457" r:id="rId20"/>
    <p:sldId id="456" r:id="rId21"/>
    <p:sldId id="458" r:id="rId22"/>
    <p:sldId id="459" r:id="rId23"/>
    <p:sldId id="460" r:id="rId24"/>
    <p:sldId id="461" r:id="rId25"/>
    <p:sldId id="462" r:id="rId26"/>
    <p:sldId id="463" r:id="rId27"/>
    <p:sldId id="464" r:id="rId28"/>
    <p:sldId id="465" r:id="rId29"/>
    <p:sldId id="421" r:id="rId30"/>
    <p:sldId id="446" r:id="rId31"/>
    <p:sldId id="447" r:id="rId32"/>
    <p:sldId id="448" r:id="rId33"/>
    <p:sldId id="423" r:id="rId34"/>
    <p:sldId id="449" r:id="rId35"/>
    <p:sldId id="450" r:id="rId36"/>
    <p:sldId id="451" r:id="rId37"/>
    <p:sldId id="452" r:id="rId38"/>
    <p:sldId id="453" r:id="rId39"/>
    <p:sldId id="425" r:id="rId40"/>
    <p:sldId id="426"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3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58098-A276-4F90-9072-A0402836CF12}">
  <a:tblStyle styleId="{6E358098-A276-4F90-9072-A0402836C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132" autoAdjust="0"/>
    <p:restoredTop sz="94291" autoAdjust="0"/>
  </p:normalViewPr>
  <p:slideViewPr>
    <p:cSldViewPr snapToGrid="0">
      <p:cViewPr varScale="1">
        <p:scale>
          <a:sx n="69" d="100"/>
          <a:sy n="69" d="100"/>
        </p:scale>
        <p:origin x="66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50642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green">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4" name="Google Shape;14;p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magenta">
  <p:cSld name="TITLE_2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7" name="Google Shape;17;p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ue">
  <p:cSld name="TITLE_2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070325" y="1918650"/>
            <a:ext cx="70563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4550" y="689775"/>
            <a:ext cx="75477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070325" y="1918650"/>
            <a:ext cx="70563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348076" y="6383554"/>
            <a:ext cx="5487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46767-0237-46C0-9D39-EAB98FA742CC}"/>
              </a:ext>
            </a:extLst>
          </p:cNvPr>
          <p:cNvSpPr>
            <a:spLocks noGrp="1"/>
          </p:cNvSpPr>
          <p:nvPr>
            <p:ph type="title"/>
          </p:nvPr>
        </p:nvSpPr>
        <p:spPr/>
        <p:txBody>
          <a:bodyPr/>
          <a:lstStyle/>
          <a:p>
            <a:r>
              <a:rPr lang="es-PE" b="1" dirty="0"/>
              <a:t>Artefactos</a:t>
            </a:r>
          </a:p>
        </p:txBody>
      </p:sp>
      <p:sp>
        <p:nvSpPr>
          <p:cNvPr id="3" name="Marcador de texto 2">
            <a:extLst>
              <a:ext uri="{FF2B5EF4-FFF2-40B4-BE49-F238E27FC236}">
                <a16:creationId xmlns:a16="http://schemas.microsoft.com/office/drawing/2014/main" id="{23E7E3C4-92B6-46F0-8C7D-80B569CA4DF0}"/>
              </a:ext>
            </a:extLst>
          </p:cNvPr>
          <p:cNvSpPr>
            <a:spLocks noGrp="1"/>
          </p:cNvSpPr>
          <p:nvPr>
            <p:ph type="body" idx="1"/>
          </p:nvPr>
        </p:nvSpPr>
        <p:spPr/>
        <p:txBody>
          <a:bodyPr/>
          <a:lstStyle/>
          <a:p>
            <a:pPr algn="just"/>
            <a:r>
              <a:rPr lang="es-MX" sz="2000" dirty="0"/>
              <a:t>Son los productos tangibles del proceso de desarrollo, como por ejemplo: </a:t>
            </a:r>
          </a:p>
          <a:p>
            <a:pPr lvl="1" algn="just"/>
            <a:r>
              <a:rPr lang="es-MX" b="1" dirty="0"/>
              <a:t>Un documento</a:t>
            </a:r>
            <a:r>
              <a:rPr lang="es-MX" dirty="0"/>
              <a:t>: como un Caso de Negocio o un documento de la arquitectura del Software.</a:t>
            </a:r>
          </a:p>
          <a:p>
            <a:pPr lvl="1" algn="just"/>
            <a:r>
              <a:rPr lang="es-MX" b="1" dirty="0"/>
              <a:t>Un modelo</a:t>
            </a:r>
            <a:r>
              <a:rPr lang="es-MX" dirty="0"/>
              <a:t>: como un modelo de caso de uso.</a:t>
            </a:r>
          </a:p>
          <a:p>
            <a:pPr lvl="1" algn="just"/>
            <a:r>
              <a:rPr lang="es-MX" b="1" dirty="0"/>
              <a:t>Un elemento</a:t>
            </a:r>
            <a:r>
              <a:rPr lang="es-MX" dirty="0"/>
              <a:t> de un modelo: como una sola clase de todo el Diagrama de Clases.</a:t>
            </a:r>
            <a:endParaRPr lang="es-MX" sz="1600" dirty="0"/>
          </a:p>
          <a:p>
            <a:pPr algn="just"/>
            <a:endParaRPr lang="es-MX" sz="2000" dirty="0"/>
          </a:p>
          <a:p>
            <a:pPr algn="just"/>
            <a:r>
              <a:rPr lang="es-MX" sz="2000" dirty="0"/>
              <a:t>RUP en cada una de sus fases realiza una serie de artefactos que sirven para comprender mejor tanto el análisis como el diseño del sistema (entre otros). </a:t>
            </a:r>
            <a:endParaRPr lang="es-PE" sz="2000" dirty="0"/>
          </a:p>
        </p:txBody>
      </p:sp>
      <p:sp>
        <p:nvSpPr>
          <p:cNvPr id="4" name="Marcador de número de diapositiva 3">
            <a:extLst>
              <a:ext uri="{FF2B5EF4-FFF2-40B4-BE49-F238E27FC236}">
                <a16:creationId xmlns:a16="http://schemas.microsoft.com/office/drawing/2014/main" id="{90547499-404B-4BBE-ADC0-B2B668A6DE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a:t>
            </a:fld>
            <a:endParaRPr lang="es-PE"/>
          </a:p>
        </p:txBody>
      </p:sp>
    </p:spTree>
    <p:extLst>
      <p:ext uri="{BB962C8B-B14F-4D97-AF65-F5344CB8AC3E}">
        <p14:creationId xmlns:p14="http://schemas.microsoft.com/office/powerpoint/2010/main" val="1385511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A609A-9BC4-431B-A75A-76685D76CB53}"/>
              </a:ext>
            </a:extLst>
          </p:cNvPr>
          <p:cNvSpPr>
            <a:spLocks noGrp="1"/>
          </p:cNvSpPr>
          <p:nvPr>
            <p:ph type="title"/>
          </p:nvPr>
        </p:nvSpPr>
        <p:spPr/>
        <p:txBody>
          <a:bodyPr/>
          <a:lstStyle/>
          <a:p>
            <a:r>
              <a:rPr lang="es-PE" altLang="es-PE" b="1" dirty="0"/>
              <a:t>Elaboración</a:t>
            </a:r>
            <a:endParaRPr lang="es-PE" dirty="0"/>
          </a:p>
        </p:txBody>
      </p:sp>
      <p:sp>
        <p:nvSpPr>
          <p:cNvPr id="3" name="Marcador de texto 2">
            <a:extLst>
              <a:ext uri="{FF2B5EF4-FFF2-40B4-BE49-F238E27FC236}">
                <a16:creationId xmlns:a16="http://schemas.microsoft.com/office/drawing/2014/main" id="{B7656DED-08DA-4663-9A08-2A5F11BB52C9}"/>
              </a:ext>
            </a:extLst>
          </p:cNvPr>
          <p:cNvSpPr>
            <a:spLocks noGrp="1"/>
          </p:cNvSpPr>
          <p:nvPr>
            <p:ph type="body" idx="1"/>
          </p:nvPr>
        </p:nvSpPr>
        <p:spPr/>
        <p:txBody>
          <a:bodyPr/>
          <a:lstStyle/>
          <a:p>
            <a:pPr algn="just"/>
            <a:r>
              <a:rPr lang="es-MX" sz="2000" dirty="0"/>
              <a:t>El propósito de la fase de elaboración es analizar el dominio del problema, establecer los cimientos de la arquitectura, desarrollar el plan del proyecto y eliminar los mayores riesgos. En esta fase se construye un prototipo de la arquitectura, que debe evolucionar en iteraciones sucesivas hasta convertirse en el sistema final. Este prototipo debe contener los Casos de Uso críticos identificados en la fase de inicio. También debe demostrarse que se han evitado los riesgos más graves.</a:t>
            </a:r>
            <a:endParaRPr lang="es-PE" sz="2000" dirty="0"/>
          </a:p>
        </p:txBody>
      </p:sp>
      <p:sp>
        <p:nvSpPr>
          <p:cNvPr id="4" name="Marcador de número de diapositiva 3">
            <a:extLst>
              <a:ext uri="{FF2B5EF4-FFF2-40B4-BE49-F238E27FC236}">
                <a16:creationId xmlns:a16="http://schemas.microsoft.com/office/drawing/2014/main" id="{80A72BA0-4013-4F99-8DB0-B8D0CDF78D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10</a:t>
            </a:fld>
            <a:endParaRPr lang="es-PE"/>
          </a:p>
        </p:txBody>
      </p:sp>
    </p:spTree>
    <p:extLst>
      <p:ext uri="{BB962C8B-B14F-4D97-AF65-F5344CB8AC3E}">
        <p14:creationId xmlns:p14="http://schemas.microsoft.com/office/powerpoint/2010/main" val="125465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9E2AC-03B3-449D-85F9-DB56EF2A3013}"/>
              </a:ext>
            </a:extLst>
          </p:cNvPr>
          <p:cNvSpPr>
            <a:spLocks noGrp="1"/>
          </p:cNvSpPr>
          <p:nvPr>
            <p:ph type="title"/>
          </p:nvPr>
        </p:nvSpPr>
        <p:spPr/>
        <p:txBody>
          <a:bodyPr/>
          <a:lstStyle/>
          <a:p>
            <a:r>
              <a:rPr lang="es-PE" altLang="es-PE" b="1" dirty="0"/>
              <a:t>Elaboración: Objetivos</a:t>
            </a:r>
            <a:endParaRPr lang="es-PE" dirty="0"/>
          </a:p>
        </p:txBody>
      </p:sp>
      <p:sp>
        <p:nvSpPr>
          <p:cNvPr id="3" name="Marcador de texto 2">
            <a:extLst>
              <a:ext uri="{FF2B5EF4-FFF2-40B4-BE49-F238E27FC236}">
                <a16:creationId xmlns:a16="http://schemas.microsoft.com/office/drawing/2014/main" id="{B08928E7-0304-4B83-A65B-520FB6693726}"/>
              </a:ext>
            </a:extLst>
          </p:cNvPr>
          <p:cNvSpPr>
            <a:spLocks noGrp="1"/>
          </p:cNvSpPr>
          <p:nvPr>
            <p:ph type="body" idx="1"/>
          </p:nvPr>
        </p:nvSpPr>
        <p:spPr/>
        <p:txBody>
          <a:bodyPr/>
          <a:lstStyle/>
          <a:p>
            <a:pPr marL="76200" indent="0" algn="just">
              <a:buNone/>
            </a:pPr>
            <a:r>
              <a:rPr lang="es-MX" sz="2000" dirty="0"/>
              <a:t>Los objetivos de esta fase son: </a:t>
            </a:r>
          </a:p>
          <a:p>
            <a:pPr algn="just"/>
            <a:r>
              <a:rPr lang="es-MX" sz="2000" dirty="0"/>
              <a:t>Definir, validar y cimentar la arquitectura. </a:t>
            </a:r>
          </a:p>
          <a:p>
            <a:pPr algn="just"/>
            <a:r>
              <a:rPr lang="es-MX" sz="2000" dirty="0"/>
              <a:t>Completar la visión. </a:t>
            </a:r>
          </a:p>
          <a:p>
            <a:pPr algn="just"/>
            <a:r>
              <a:rPr lang="es-MX" sz="2000" dirty="0"/>
              <a:t>Crear un plan fiable para la fase de construcción. Este plan puede evolucionar en sucesivas iteraciones. Debe incluir los costes si procede. </a:t>
            </a:r>
          </a:p>
          <a:p>
            <a:pPr algn="just"/>
            <a:r>
              <a:rPr lang="es-MX" sz="2000" dirty="0"/>
              <a:t>Demostrar que la arquitectura propuesta soportará la visión con un coste razonable y en un tiempo razonable.</a:t>
            </a:r>
            <a:endParaRPr lang="es-PE" sz="2000" dirty="0"/>
          </a:p>
        </p:txBody>
      </p:sp>
      <p:sp>
        <p:nvSpPr>
          <p:cNvPr id="4" name="Marcador de número de diapositiva 3">
            <a:extLst>
              <a:ext uri="{FF2B5EF4-FFF2-40B4-BE49-F238E27FC236}">
                <a16:creationId xmlns:a16="http://schemas.microsoft.com/office/drawing/2014/main" id="{9EE808A8-C48D-4995-A69B-0CE4B4F64E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11</a:t>
            </a:fld>
            <a:endParaRPr lang="es-PE"/>
          </a:p>
        </p:txBody>
      </p:sp>
    </p:spTree>
    <p:extLst>
      <p:ext uri="{BB962C8B-B14F-4D97-AF65-F5344CB8AC3E}">
        <p14:creationId xmlns:p14="http://schemas.microsoft.com/office/powerpoint/2010/main" val="185902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42E78-CEF4-4D00-8537-C7A455F86FF4}"/>
              </a:ext>
            </a:extLst>
          </p:cNvPr>
          <p:cNvSpPr>
            <a:spLocks noGrp="1"/>
          </p:cNvSpPr>
          <p:nvPr>
            <p:ph type="title"/>
          </p:nvPr>
        </p:nvSpPr>
        <p:spPr/>
        <p:txBody>
          <a:bodyPr/>
          <a:lstStyle/>
          <a:p>
            <a:r>
              <a:rPr lang="es-PE" altLang="es-PE" b="1" dirty="0"/>
              <a:t>Elaboración: Artefactos</a:t>
            </a:r>
            <a:endParaRPr lang="es-PE" dirty="0"/>
          </a:p>
        </p:txBody>
      </p:sp>
      <p:sp>
        <p:nvSpPr>
          <p:cNvPr id="3" name="Marcador de texto 2">
            <a:extLst>
              <a:ext uri="{FF2B5EF4-FFF2-40B4-BE49-F238E27FC236}">
                <a16:creationId xmlns:a16="http://schemas.microsoft.com/office/drawing/2014/main" id="{64A1EB4B-02A8-485C-9D74-C89E92371B6C}"/>
              </a:ext>
            </a:extLst>
          </p:cNvPr>
          <p:cNvSpPr>
            <a:spLocks noGrp="1"/>
          </p:cNvSpPr>
          <p:nvPr>
            <p:ph type="body" idx="1"/>
          </p:nvPr>
        </p:nvSpPr>
        <p:spPr/>
        <p:txBody>
          <a:bodyPr/>
          <a:lstStyle/>
          <a:p>
            <a:pPr marL="76200" indent="0" algn="just">
              <a:buNone/>
            </a:pPr>
            <a:r>
              <a:rPr lang="es-MX" sz="2000" dirty="0"/>
              <a:t>Al terminar deben obtenerse los siguientes resultados : </a:t>
            </a:r>
          </a:p>
          <a:p>
            <a:pPr algn="just"/>
            <a:r>
              <a:rPr lang="es-MX" sz="2000" dirty="0"/>
              <a:t>Un modelo de Casos de Uso completa al menos hasta el 80%: todos los casos y actores identificados, la mayoría de los casos desarrollados.</a:t>
            </a:r>
          </a:p>
          <a:p>
            <a:pPr algn="just"/>
            <a:r>
              <a:rPr lang="es-MX" sz="2000" dirty="0"/>
              <a:t>Requisitos adicionales que capturan los requisitos no funcionales y cualquier requisito no asociado con un Caso de Uso específico. </a:t>
            </a:r>
          </a:p>
          <a:p>
            <a:pPr algn="just"/>
            <a:r>
              <a:rPr lang="es-MX" sz="2000" dirty="0"/>
              <a:t>Descripción de la arquitectura software. </a:t>
            </a:r>
          </a:p>
          <a:p>
            <a:pPr algn="just"/>
            <a:r>
              <a:rPr lang="es-MX" sz="2000" dirty="0"/>
              <a:t>Un prototipo ejecutable de la arquitectura. </a:t>
            </a:r>
          </a:p>
        </p:txBody>
      </p:sp>
      <p:sp>
        <p:nvSpPr>
          <p:cNvPr id="4" name="Marcador de número de diapositiva 3">
            <a:extLst>
              <a:ext uri="{FF2B5EF4-FFF2-40B4-BE49-F238E27FC236}">
                <a16:creationId xmlns:a16="http://schemas.microsoft.com/office/drawing/2014/main" id="{77D6B139-6F2E-4063-8602-BAD4272CF8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12</a:t>
            </a:fld>
            <a:endParaRPr lang="es-PE"/>
          </a:p>
        </p:txBody>
      </p:sp>
    </p:spTree>
    <p:extLst>
      <p:ext uri="{BB962C8B-B14F-4D97-AF65-F5344CB8AC3E}">
        <p14:creationId xmlns:p14="http://schemas.microsoft.com/office/powerpoint/2010/main" val="175248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42E78-CEF4-4D00-8537-C7A455F86FF4}"/>
              </a:ext>
            </a:extLst>
          </p:cNvPr>
          <p:cNvSpPr>
            <a:spLocks noGrp="1"/>
          </p:cNvSpPr>
          <p:nvPr>
            <p:ph type="title"/>
          </p:nvPr>
        </p:nvSpPr>
        <p:spPr/>
        <p:txBody>
          <a:bodyPr/>
          <a:lstStyle/>
          <a:p>
            <a:r>
              <a:rPr lang="es-PE" altLang="es-PE" b="1" dirty="0"/>
              <a:t>Elaboración: Artefactos</a:t>
            </a:r>
            <a:endParaRPr lang="es-PE" dirty="0"/>
          </a:p>
        </p:txBody>
      </p:sp>
      <p:sp>
        <p:nvSpPr>
          <p:cNvPr id="3" name="Marcador de texto 2">
            <a:extLst>
              <a:ext uri="{FF2B5EF4-FFF2-40B4-BE49-F238E27FC236}">
                <a16:creationId xmlns:a16="http://schemas.microsoft.com/office/drawing/2014/main" id="{64A1EB4B-02A8-485C-9D74-C89E92371B6C}"/>
              </a:ext>
            </a:extLst>
          </p:cNvPr>
          <p:cNvSpPr>
            <a:spLocks noGrp="1"/>
          </p:cNvSpPr>
          <p:nvPr>
            <p:ph type="body" idx="1"/>
          </p:nvPr>
        </p:nvSpPr>
        <p:spPr/>
        <p:txBody>
          <a:bodyPr/>
          <a:lstStyle/>
          <a:p>
            <a:pPr algn="just"/>
            <a:r>
              <a:rPr lang="es-MX" sz="2000" dirty="0"/>
              <a:t>Lista de riesgos y caso de negocio revisados. </a:t>
            </a:r>
          </a:p>
          <a:p>
            <a:pPr algn="just"/>
            <a:r>
              <a:rPr lang="es-MX" sz="2000" dirty="0"/>
              <a:t>Plan de desarrollo para el proyecto. </a:t>
            </a:r>
          </a:p>
          <a:p>
            <a:pPr algn="just"/>
            <a:r>
              <a:rPr lang="es-MX" sz="2000" dirty="0"/>
              <a:t>Un caso de desarrollo actualizado que especifica el proceso a seguir. </a:t>
            </a:r>
          </a:p>
          <a:p>
            <a:pPr algn="just"/>
            <a:r>
              <a:rPr lang="es-MX" sz="2000" dirty="0"/>
              <a:t>Un manual de usuario preliminar (opcional).</a:t>
            </a:r>
          </a:p>
          <a:p>
            <a:pPr algn="just"/>
            <a:endParaRPr lang="es-MX" sz="2000" dirty="0"/>
          </a:p>
          <a:p>
            <a:pPr marL="76200" indent="0" algn="just">
              <a:buNone/>
            </a:pPr>
            <a:r>
              <a:rPr lang="es-MX" sz="2000" dirty="0"/>
              <a:t>En esta fase se debe tratar de abarcar todo el proyecto con la profundidad mínima. Sólo se profundiza en los puntos críticos de la arquitectura o riesgos importantes. En la fase de elaboración se actualizan todos los productos de la fase de inicio.</a:t>
            </a:r>
            <a:endParaRPr lang="es-PE" sz="2000" dirty="0"/>
          </a:p>
        </p:txBody>
      </p:sp>
      <p:sp>
        <p:nvSpPr>
          <p:cNvPr id="4" name="Marcador de número de diapositiva 3">
            <a:extLst>
              <a:ext uri="{FF2B5EF4-FFF2-40B4-BE49-F238E27FC236}">
                <a16:creationId xmlns:a16="http://schemas.microsoft.com/office/drawing/2014/main" id="{77D6B139-6F2E-4063-8602-BAD4272CF8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13</a:t>
            </a:fld>
            <a:endParaRPr lang="es-PE"/>
          </a:p>
        </p:txBody>
      </p:sp>
    </p:spTree>
    <p:extLst>
      <p:ext uri="{BB962C8B-B14F-4D97-AF65-F5344CB8AC3E}">
        <p14:creationId xmlns:p14="http://schemas.microsoft.com/office/powerpoint/2010/main" val="62799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BA5C0-8F22-4856-AD85-64497712AE72}"/>
              </a:ext>
            </a:extLst>
          </p:cNvPr>
          <p:cNvSpPr>
            <a:spLocks noGrp="1"/>
          </p:cNvSpPr>
          <p:nvPr>
            <p:ph type="title"/>
          </p:nvPr>
        </p:nvSpPr>
        <p:spPr/>
        <p:txBody>
          <a:bodyPr/>
          <a:lstStyle/>
          <a:p>
            <a:r>
              <a:rPr lang="es-PE" altLang="es-PE" b="1" dirty="0"/>
              <a:t>Elaboración: Hitos</a:t>
            </a:r>
            <a:endParaRPr lang="es-PE" dirty="0"/>
          </a:p>
        </p:txBody>
      </p:sp>
      <p:sp>
        <p:nvSpPr>
          <p:cNvPr id="3" name="Marcador de texto 2">
            <a:extLst>
              <a:ext uri="{FF2B5EF4-FFF2-40B4-BE49-F238E27FC236}">
                <a16:creationId xmlns:a16="http://schemas.microsoft.com/office/drawing/2014/main" id="{CF7E13A1-EEAB-42F7-BBE6-6A4407FADE4C}"/>
              </a:ext>
            </a:extLst>
          </p:cNvPr>
          <p:cNvSpPr>
            <a:spLocks noGrp="1"/>
          </p:cNvSpPr>
          <p:nvPr>
            <p:ph type="body" idx="1"/>
          </p:nvPr>
        </p:nvSpPr>
        <p:spPr>
          <a:xfrm>
            <a:off x="1070325" y="1735015"/>
            <a:ext cx="7056300" cy="4266635"/>
          </a:xfrm>
        </p:spPr>
        <p:txBody>
          <a:bodyPr/>
          <a:lstStyle/>
          <a:p>
            <a:pPr marL="76200" indent="0" algn="just">
              <a:buNone/>
            </a:pPr>
            <a:r>
              <a:rPr lang="es-MX" sz="1600" dirty="0"/>
              <a:t>Los criterios de evaluación de esta fase son los siguientes: </a:t>
            </a:r>
          </a:p>
          <a:p>
            <a:pPr algn="just"/>
            <a:r>
              <a:rPr lang="es-MX" sz="1600" dirty="0"/>
              <a:t>La visión del producto es estable. </a:t>
            </a:r>
          </a:p>
          <a:p>
            <a:pPr algn="just"/>
            <a:r>
              <a:rPr lang="es-MX" sz="1600" dirty="0"/>
              <a:t>La arquitectura es estable. </a:t>
            </a:r>
          </a:p>
          <a:p>
            <a:pPr algn="just"/>
            <a:r>
              <a:rPr lang="es-MX" sz="1600" dirty="0"/>
              <a:t>Se ha demostrado mediante la ejecución del prototipo que los principales elementos de riesgo han sido abordados y resueltos. </a:t>
            </a:r>
          </a:p>
          <a:p>
            <a:pPr algn="just"/>
            <a:r>
              <a:rPr lang="es-MX" sz="1600" dirty="0"/>
              <a:t>El plan para la fase de construcción es detallado y preciso. Las estimaciones son creíbles. </a:t>
            </a:r>
          </a:p>
          <a:p>
            <a:pPr algn="just"/>
            <a:r>
              <a:rPr lang="es-MX" sz="1600" dirty="0"/>
              <a:t>Todos los interesados coinciden en que la visión actual será alcanzada si se siguen los planes actuales en el contexto de la arquitectura actual. </a:t>
            </a:r>
          </a:p>
          <a:p>
            <a:pPr algn="just"/>
            <a:r>
              <a:rPr lang="es-MX" sz="1600" dirty="0"/>
              <a:t>Los gastos hasta ahora son aceptables, comparados con los previstos. </a:t>
            </a:r>
          </a:p>
          <a:p>
            <a:pPr marL="76200" indent="0" algn="just">
              <a:buNone/>
            </a:pPr>
            <a:endParaRPr lang="es-MX" sz="1000" dirty="0"/>
          </a:p>
          <a:p>
            <a:pPr marL="76200" indent="0" algn="just">
              <a:buNone/>
            </a:pPr>
            <a:r>
              <a:rPr lang="es-MX" sz="1600" dirty="0"/>
              <a:t>Si no se superan los criterios de evaluación quizá sea necesario abandonar el proyecto o replanteárselo considerablemente</a:t>
            </a:r>
            <a:endParaRPr lang="es-PE" sz="1600" dirty="0"/>
          </a:p>
        </p:txBody>
      </p:sp>
      <p:sp>
        <p:nvSpPr>
          <p:cNvPr id="4" name="Marcador de número de diapositiva 3">
            <a:extLst>
              <a:ext uri="{FF2B5EF4-FFF2-40B4-BE49-F238E27FC236}">
                <a16:creationId xmlns:a16="http://schemas.microsoft.com/office/drawing/2014/main" id="{FA4E83C3-510E-4FC9-B966-DEF776850F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14</a:t>
            </a:fld>
            <a:endParaRPr lang="es-PE"/>
          </a:p>
        </p:txBody>
      </p:sp>
    </p:spTree>
    <p:extLst>
      <p:ext uri="{BB962C8B-B14F-4D97-AF65-F5344CB8AC3E}">
        <p14:creationId xmlns:p14="http://schemas.microsoft.com/office/powerpoint/2010/main" val="212148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104E9-4EE4-492E-A026-68761A7EF5FA}"/>
              </a:ext>
            </a:extLst>
          </p:cNvPr>
          <p:cNvSpPr>
            <a:spLocks noGrp="1"/>
          </p:cNvSpPr>
          <p:nvPr>
            <p:ph type="title"/>
          </p:nvPr>
        </p:nvSpPr>
        <p:spPr/>
        <p:txBody>
          <a:bodyPr/>
          <a:lstStyle/>
          <a:p>
            <a:r>
              <a:rPr lang="es-PE" altLang="es-PE" b="1" dirty="0"/>
              <a:t>Elaboración: Hito</a:t>
            </a:r>
            <a:endParaRPr lang="es-PE" dirty="0"/>
          </a:p>
        </p:txBody>
      </p:sp>
      <p:sp>
        <p:nvSpPr>
          <p:cNvPr id="4" name="Marcador de número de diapositiva 3">
            <a:extLst>
              <a:ext uri="{FF2B5EF4-FFF2-40B4-BE49-F238E27FC236}">
                <a16:creationId xmlns:a16="http://schemas.microsoft.com/office/drawing/2014/main" id="{DF2FB273-07AF-4FAC-BD92-AB5337A8B3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15</a:t>
            </a:fld>
            <a:endParaRPr lang="es-PE"/>
          </a:p>
        </p:txBody>
      </p:sp>
      <p:pic>
        <p:nvPicPr>
          <p:cNvPr id="3" name="Imagen 2">
            <a:extLst>
              <a:ext uri="{FF2B5EF4-FFF2-40B4-BE49-F238E27FC236}">
                <a16:creationId xmlns:a16="http://schemas.microsoft.com/office/drawing/2014/main" id="{C160C00D-A556-4F90-ABEC-7FBD7B053543}"/>
              </a:ext>
            </a:extLst>
          </p:cNvPr>
          <p:cNvPicPr>
            <a:picLocks noChangeAspect="1"/>
          </p:cNvPicPr>
          <p:nvPr/>
        </p:nvPicPr>
        <p:blipFill>
          <a:blip r:embed="rId2"/>
          <a:stretch>
            <a:fillRect/>
          </a:stretch>
        </p:blipFill>
        <p:spPr>
          <a:xfrm>
            <a:off x="1239978" y="2805112"/>
            <a:ext cx="6691063" cy="1822306"/>
          </a:xfrm>
          <a:prstGeom prst="rect">
            <a:avLst/>
          </a:prstGeom>
        </p:spPr>
      </p:pic>
    </p:spTree>
    <p:extLst>
      <p:ext uri="{BB962C8B-B14F-4D97-AF65-F5344CB8AC3E}">
        <p14:creationId xmlns:p14="http://schemas.microsoft.com/office/powerpoint/2010/main" val="230979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30A34B-65B1-4CEE-94BF-DAA7F83BD842}"/>
              </a:ext>
            </a:extLst>
          </p:cNvPr>
          <p:cNvSpPr>
            <a:spLocks noGrp="1"/>
          </p:cNvSpPr>
          <p:nvPr>
            <p:ph type="title"/>
          </p:nvPr>
        </p:nvSpPr>
        <p:spPr>
          <a:xfrm>
            <a:off x="1027950" y="626246"/>
            <a:ext cx="7088100" cy="910500"/>
          </a:xfrm>
        </p:spPr>
        <p:txBody>
          <a:bodyPr/>
          <a:lstStyle/>
          <a:p>
            <a:r>
              <a:rPr lang="es-PE" altLang="es-PE" b="1" dirty="0"/>
              <a:t>Elaboración: Vistas</a:t>
            </a:r>
            <a:endParaRPr lang="es-PE" dirty="0"/>
          </a:p>
        </p:txBody>
      </p:sp>
      <p:sp>
        <p:nvSpPr>
          <p:cNvPr id="3" name="Marcador de texto 2">
            <a:extLst>
              <a:ext uri="{FF2B5EF4-FFF2-40B4-BE49-F238E27FC236}">
                <a16:creationId xmlns:a16="http://schemas.microsoft.com/office/drawing/2014/main" id="{EDE1736C-C480-4FEF-98A1-B46E3889AB95}"/>
              </a:ext>
            </a:extLst>
          </p:cNvPr>
          <p:cNvSpPr>
            <a:spLocks noGrp="1"/>
          </p:cNvSpPr>
          <p:nvPr>
            <p:ph type="body" idx="1"/>
          </p:nvPr>
        </p:nvSpPr>
        <p:spPr/>
        <p:txBody>
          <a:bodyPr/>
          <a:lstStyle/>
          <a:p>
            <a:pPr algn="just" eaLnBrk="0" fontAlgn="base" hangingPunct="0"/>
            <a:r>
              <a:rPr lang="es-PE" altLang="es-PE" sz="1800" dirty="0"/>
              <a:t>Documento Arquitectura que trabaja con las siguientes vistas:</a:t>
            </a:r>
          </a:p>
          <a:p>
            <a:pPr algn="just" eaLnBrk="0" fontAlgn="base" hangingPunct="0"/>
            <a:endParaRPr lang="es-PE" altLang="es-PE" sz="900" dirty="0"/>
          </a:p>
          <a:p>
            <a:pPr marL="457200" lvl="1" indent="0" eaLnBrk="0" fontAlgn="base" hangingPunct="0">
              <a:spcBef>
                <a:spcPct val="0"/>
              </a:spcBef>
              <a:spcAft>
                <a:spcPct val="0"/>
              </a:spcAft>
              <a:buClrTx/>
              <a:buSzTx/>
              <a:buNone/>
            </a:pPr>
            <a:r>
              <a:rPr lang="es-PE" altLang="es-PE" sz="1600" b="1" dirty="0"/>
              <a:t>Vista Lógica</a:t>
            </a:r>
          </a:p>
          <a:p>
            <a:pPr marL="1200150" lvl="2" indent="-285750" eaLnBrk="0" fontAlgn="base" hangingPunct="0">
              <a:spcBef>
                <a:spcPct val="0"/>
              </a:spcBef>
              <a:spcAft>
                <a:spcPct val="0"/>
              </a:spcAft>
              <a:buClrTx/>
              <a:buSzTx/>
            </a:pPr>
            <a:r>
              <a:rPr lang="es-PE" altLang="es-PE" sz="1600" dirty="0"/>
              <a:t>Diagrama de clases</a:t>
            </a:r>
          </a:p>
          <a:p>
            <a:pPr marL="1200150" lvl="2" indent="-285750" eaLnBrk="0" fontAlgn="base" hangingPunct="0">
              <a:spcBef>
                <a:spcPct val="0"/>
              </a:spcBef>
              <a:spcAft>
                <a:spcPct val="0"/>
              </a:spcAft>
              <a:buClrTx/>
              <a:buSzTx/>
            </a:pPr>
            <a:r>
              <a:rPr lang="es-PE" altLang="es-PE" sz="1600" dirty="0"/>
              <a:t>Modelo E-R (Si el sistema así lo requiere)</a:t>
            </a:r>
          </a:p>
          <a:p>
            <a:pPr marL="457200" lvl="1" indent="0" eaLnBrk="0" fontAlgn="base" hangingPunct="0">
              <a:spcBef>
                <a:spcPct val="0"/>
              </a:spcBef>
              <a:spcAft>
                <a:spcPct val="0"/>
              </a:spcAft>
              <a:buClrTx/>
              <a:buSzTx/>
              <a:buNone/>
            </a:pPr>
            <a:endParaRPr lang="es-PE" altLang="es-PE" sz="1600" b="1" dirty="0"/>
          </a:p>
          <a:p>
            <a:pPr marL="457200" lvl="1" indent="0" eaLnBrk="0" fontAlgn="base" hangingPunct="0">
              <a:spcBef>
                <a:spcPct val="0"/>
              </a:spcBef>
              <a:spcAft>
                <a:spcPct val="0"/>
              </a:spcAft>
              <a:buClrTx/>
              <a:buSzTx/>
              <a:buNone/>
            </a:pPr>
            <a:r>
              <a:rPr lang="es-PE" altLang="es-PE" sz="1600" b="1" dirty="0"/>
              <a:t>Vista de Implementación</a:t>
            </a:r>
          </a:p>
          <a:p>
            <a:pPr marL="1200150" lvl="2" indent="-285750" eaLnBrk="0" fontAlgn="base" hangingPunct="0">
              <a:spcBef>
                <a:spcPct val="0"/>
              </a:spcBef>
              <a:spcAft>
                <a:spcPct val="0"/>
              </a:spcAft>
              <a:buClrTx/>
              <a:buSzTx/>
            </a:pPr>
            <a:r>
              <a:rPr lang="es-PE" altLang="es-PE" sz="1600" dirty="0"/>
              <a:t>Diagrama de Secuencia</a:t>
            </a:r>
          </a:p>
          <a:p>
            <a:pPr marL="1200150" lvl="2" indent="-285750" eaLnBrk="0" fontAlgn="base" hangingPunct="0">
              <a:spcBef>
                <a:spcPct val="0"/>
              </a:spcBef>
              <a:spcAft>
                <a:spcPct val="0"/>
              </a:spcAft>
              <a:buClrTx/>
              <a:buSzTx/>
            </a:pPr>
            <a:r>
              <a:rPr lang="es-PE" altLang="es-PE" sz="1600" dirty="0"/>
              <a:t>Diagrama de estados</a:t>
            </a:r>
          </a:p>
          <a:p>
            <a:pPr marL="1200150" lvl="2" indent="-285750" eaLnBrk="0" fontAlgn="base" hangingPunct="0">
              <a:spcBef>
                <a:spcPct val="0"/>
              </a:spcBef>
              <a:spcAft>
                <a:spcPct val="0"/>
              </a:spcAft>
              <a:buClrTx/>
              <a:buSzTx/>
            </a:pPr>
            <a:r>
              <a:rPr lang="es-PE" altLang="es-PE" sz="1600" dirty="0"/>
              <a:t>Diagrama de Colaboración</a:t>
            </a:r>
          </a:p>
          <a:p>
            <a:pPr marL="457200" lvl="1" indent="0" eaLnBrk="0" fontAlgn="base" hangingPunct="0">
              <a:spcBef>
                <a:spcPct val="0"/>
              </a:spcBef>
              <a:spcAft>
                <a:spcPct val="0"/>
              </a:spcAft>
              <a:buClrTx/>
              <a:buSzTx/>
              <a:buNone/>
            </a:pPr>
            <a:endParaRPr lang="es-PE" altLang="es-PE" sz="1600" dirty="0">
              <a:solidFill>
                <a:srgbClr val="222222"/>
              </a:solidFill>
              <a:cs typeface="Arial" panose="020B0604020202020204" pitchFamily="34" charset="0"/>
            </a:endParaRPr>
          </a:p>
          <a:p>
            <a:pPr marL="457200" lvl="1" indent="0" eaLnBrk="0" fontAlgn="base" hangingPunct="0">
              <a:spcBef>
                <a:spcPct val="0"/>
              </a:spcBef>
              <a:spcAft>
                <a:spcPct val="0"/>
              </a:spcAft>
              <a:buClrTx/>
              <a:buSzTx/>
              <a:buNone/>
            </a:pPr>
            <a:r>
              <a:rPr lang="es-PE" altLang="es-PE" sz="1600" b="1" dirty="0"/>
              <a:t>Vista Conceptual</a:t>
            </a:r>
          </a:p>
          <a:p>
            <a:pPr marL="1200150" lvl="2" indent="-285750" eaLnBrk="0" fontAlgn="base" hangingPunct="0">
              <a:spcBef>
                <a:spcPct val="0"/>
              </a:spcBef>
              <a:spcAft>
                <a:spcPct val="0"/>
              </a:spcAft>
              <a:buClrTx/>
              <a:buSzTx/>
            </a:pPr>
            <a:r>
              <a:rPr lang="es-PE" altLang="es-PE" sz="1600" dirty="0"/>
              <a:t>Modelo de dominio</a:t>
            </a:r>
          </a:p>
          <a:p>
            <a:pPr marL="457200" lvl="1" indent="0" eaLnBrk="0" fontAlgn="base" hangingPunct="0">
              <a:spcBef>
                <a:spcPct val="0"/>
              </a:spcBef>
              <a:spcAft>
                <a:spcPct val="0"/>
              </a:spcAft>
              <a:buClrTx/>
              <a:buSzTx/>
              <a:buNone/>
            </a:pPr>
            <a:endParaRPr lang="es-PE" altLang="es-PE" sz="1600" dirty="0">
              <a:solidFill>
                <a:srgbClr val="222222"/>
              </a:solidFill>
              <a:cs typeface="Arial" panose="020B0604020202020204" pitchFamily="34" charset="0"/>
            </a:endParaRPr>
          </a:p>
          <a:p>
            <a:pPr marL="457200" lvl="1" indent="0" eaLnBrk="0" fontAlgn="base" hangingPunct="0">
              <a:spcBef>
                <a:spcPct val="0"/>
              </a:spcBef>
              <a:spcAft>
                <a:spcPct val="0"/>
              </a:spcAft>
              <a:buClrTx/>
              <a:buSzTx/>
              <a:buNone/>
            </a:pPr>
            <a:r>
              <a:rPr lang="es-PE" altLang="es-PE" sz="1600" b="1" dirty="0"/>
              <a:t>Vista física</a:t>
            </a:r>
          </a:p>
          <a:p>
            <a:pPr marL="1200150" lvl="2" indent="-285750" eaLnBrk="0" fontAlgn="base" hangingPunct="0">
              <a:spcBef>
                <a:spcPct val="0"/>
              </a:spcBef>
              <a:spcAft>
                <a:spcPct val="0"/>
              </a:spcAft>
              <a:buClrTx/>
              <a:buSzTx/>
            </a:pPr>
            <a:r>
              <a:rPr lang="es-PE" altLang="es-PE" sz="1600" dirty="0"/>
              <a:t>Mapa de comportamiento a nivel de hardware.</a:t>
            </a:r>
          </a:p>
        </p:txBody>
      </p:sp>
      <p:sp>
        <p:nvSpPr>
          <p:cNvPr id="4" name="Marcador de número de diapositiva 3">
            <a:extLst>
              <a:ext uri="{FF2B5EF4-FFF2-40B4-BE49-F238E27FC236}">
                <a16:creationId xmlns:a16="http://schemas.microsoft.com/office/drawing/2014/main" id="{B74786A1-2700-488F-8534-0B51896CD0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16</a:t>
            </a:fld>
            <a:endParaRPr lang="es-PE"/>
          </a:p>
        </p:txBody>
      </p:sp>
    </p:spTree>
    <p:extLst>
      <p:ext uri="{BB962C8B-B14F-4D97-AF65-F5344CB8AC3E}">
        <p14:creationId xmlns:p14="http://schemas.microsoft.com/office/powerpoint/2010/main" val="12101256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CD596-3550-453E-A44D-A6FFACB0FE44}"/>
              </a:ext>
            </a:extLst>
          </p:cNvPr>
          <p:cNvSpPr>
            <a:spLocks noGrp="1"/>
          </p:cNvSpPr>
          <p:nvPr>
            <p:ph type="title"/>
          </p:nvPr>
        </p:nvSpPr>
        <p:spPr/>
        <p:txBody>
          <a:bodyPr/>
          <a:lstStyle/>
          <a:p>
            <a:r>
              <a:rPr lang="es-PE" altLang="es-PE" sz="3200" b="1" dirty="0"/>
              <a:t>Vista Lógica: Diagrama de clases</a:t>
            </a:r>
            <a:endParaRPr lang="es-PE" b="1" dirty="0"/>
          </a:p>
        </p:txBody>
      </p:sp>
      <p:sp>
        <p:nvSpPr>
          <p:cNvPr id="3" name="Marcador de texto 2">
            <a:extLst>
              <a:ext uri="{FF2B5EF4-FFF2-40B4-BE49-F238E27FC236}">
                <a16:creationId xmlns:a16="http://schemas.microsoft.com/office/drawing/2014/main" id="{BA5A7C77-E4B4-4911-BF4F-BAE4A6FFD304}"/>
              </a:ext>
            </a:extLst>
          </p:cNvPr>
          <p:cNvSpPr>
            <a:spLocks noGrp="1"/>
          </p:cNvSpPr>
          <p:nvPr>
            <p:ph type="body" idx="1"/>
          </p:nvPr>
        </p:nvSpPr>
        <p:spPr/>
        <p:txBody>
          <a:bodyPr/>
          <a:lstStyle/>
          <a:p>
            <a:pPr algn="just"/>
            <a:r>
              <a:rPr lang="es-MX" dirty="0"/>
              <a:t>Un </a:t>
            </a:r>
            <a:r>
              <a:rPr lang="es-MX" b="1" dirty="0"/>
              <a:t>diagrama de clases</a:t>
            </a:r>
            <a:r>
              <a:rPr lang="es-MX" dirty="0"/>
              <a:t> es una herramienta para comunicar el diseño de un programa que se creó y que permite modelar relaciones entre diferentes entidades.</a:t>
            </a:r>
          </a:p>
          <a:p>
            <a:pPr algn="just"/>
            <a:endParaRPr lang="es-MX" dirty="0"/>
          </a:p>
          <a:p>
            <a:pPr algn="just"/>
            <a:r>
              <a:rPr lang="es-MX" dirty="0"/>
              <a:t>Es un tipo de </a:t>
            </a:r>
            <a:r>
              <a:rPr lang="es-MX" b="1" dirty="0"/>
              <a:t>diagrama</a:t>
            </a:r>
            <a:r>
              <a:rPr lang="es-MX" dirty="0"/>
              <a:t> que describe la estructura de un sistema mostrando las </a:t>
            </a:r>
            <a:r>
              <a:rPr lang="es-MX" b="1" dirty="0"/>
              <a:t>clases</a:t>
            </a:r>
            <a:r>
              <a:rPr lang="es-MX" dirty="0"/>
              <a:t> del sistema, sus atributos, operaciones (o métodos), y las relaciones entre los objetos.</a:t>
            </a:r>
            <a:endParaRPr lang="es-PE" dirty="0"/>
          </a:p>
        </p:txBody>
      </p:sp>
      <p:sp>
        <p:nvSpPr>
          <p:cNvPr id="4" name="Marcador de número de diapositiva 3">
            <a:extLst>
              <a:ext uri="{FF2B5EF4-FFF2-40B4-BE49-F238E27FC236}">
                <a16:creationId xmlns:a16="http://schemas.microsoft.com/office/drawing/2014/main" id="{D3341DF5-B39A-4861-AB7A-472584F74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17</a:t>
            </a:fld>
            <a:endParaRPr lang="es-PE"/>
          </a:p>
        </p:txBody>
      </p:sp>
    </p:spTree>
    <p:extLst>
      <p:ext uri="{BB962C8B-B14F-4D97-AF65-F5344CB8AC3E}">
        <p14:creationId xmlns:p14="http://schemas.microsoft.com/office/powerpoint/2010/main" val="188097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0887D-8893-429E-8054-B25199E3CB46}"/>
              </a:ext>
            </a:extLst>
          </p:cNvPr>
          <p:cNvSpPr>
            <a:spLocks noGrp="1"/>
          </p:cNvSpPr>
          <p:nvPr>
            <p:ph type="title"/>
          </p:nvPr>
        </p:nvSpPr>
        <p:spPr/>
        <p:txBody>
          <a:bodyPr/>
          <a:lstStyle/>
          <a:p>
            <a:r>
              <a:rPr lang="es-PE" altLang="es-PE" sz="2800" b="1" dirty="0"/>
              <a:t>Vista Lógica: Diagrama de clases</a:t>
            </a:r>
            <a:endParaRPr lang="es-PE" dirty="0"/>
          </a:p>
        </p:txBody>
      </p:sp>
      <p:sp>
        <p:nvSpPr>
          <p:cNvPr id="4" name="Marcador de número de diapositiva 3">
            <a:extLst>
              <a:ext uri="{FF2B5EF4-FFF2-40B4-BE49-F238E27FC236}">
                <a16:creationId xmlns:a16="http://schemas.microsoft.com/office/drawing/2014/main" id="{0265D92F-996A-4BF4-B3E8-DEDABC1DD9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18</a:t>
            </a:fld>
            <a:endParaRPr lang="es-PE"/>
          </a:p>
        </p:txBody>
      </p:sp>
      <p:pic>
        <p:nvPicPr>
          <p:cNvPr id="3" name="Imagen 2">
            <a:extLst>
              <a:ext uri="{FF2B5EF4-FFF2-40B4-BE49-F238E27FC236}">
                <a16:creationId xmlns:a16="http://schemas.microsoft.com/office/drawing/2014/main" id="{24C1D2DD-EA35-4F9F-97D0-AA315A376752}"/>
              </a:ext>
            </a:extLst>
          </p:cNvPr>
          <p:cNvPicPr>
            <a:picLocks noChangeAspect="1"/>
          </p:cNvPicPr>
          <p:nvPr/>
        </p:nvPicPr>
        <p:blipFill>
          <a:blip r:embed="rId2"/>
          <a:stretch>
            <a:fillRect/>
          </a:stretch>
        </p:blipFill>
        <p:spPr>
          <a:xfrm>
            <a:off x="1619350" y="1913137"/>
            <a:ext cx="5905299" cy="4255088"/>
          </a:xfrm>
          <a:prstGeom prst="rect">
            <a:avLst/>
          </a:prstGeom>
        </p:spPr>
      </p:pic>
    </p:spTree>
    <p:extLst>
      <p:ext uri="{BB962C8B-B14F-4D97-AF65-F5344CB8AC3E}">
        <p14:creationId xmlns:p14="http://schemas.microsoft.com/office/powerpoint/2010/main" val="198382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95C14-377C-4E0E-BBF6-54BF7EAF204B}"/>
              </a:ext>
            </a:extLst>
          </p:cNvPr>
          <p:cNvSpPr>
            <a:spLocks noGrp="1"/>
          </p:cNvSpPr>
          <p:nvPr>
            <p:ph type="title"/>
          </p:nvPr>
        </p:nvSpPr>
        <p:spPr/>
        <p:txBody>
          <a:bodyPr/>
          <a:lstStyle/>
          <a:p>
            <a:r>
              <a:rPr lang="es-PE" altLang="es-PE" sz="3200" b="1" dirty="0"/>
              <a:t>Vista Lógica: Modelo E-R</a:t>
            </a:r>
            <a:endParaRPr lang="es-PE" b="1" dirty="0"/>
          </a:p>
        </p:txBody>
      </p:sp>
      <p:sp>
        <p:nvSpPr>
          <p:cNvPr id="3" name="Marcador de texto 2">
            <a:extLst>
              <a:ext uri="{FF2B5EF4-FFF2-40B4-BE49-F238E27FC236}">
                <a16:creationId xmlns:a16="http://schemas.microsoft.com/office/drawing/2014/main" id="{DD174FEB-E75B-4975-9214-44E13E1958BB}"/>
              </a:ext>
            </a:extLst>
          </p:cNvPr>
          <p:cNvSpPr>
            <a:spLocks noGrp="1"/>
          </p:cNvSpPr>
          <p:nvPr>
            <p:ph type="body" idx="1"/>
          </p:nvPr>
        </p:nvSpPr>
        <p:spPr/>
        <p:txBody>
          <a:bodyPr/>
          <a:lstStyle/>
          <a:p>
            <a:pPr algn="just"/>
            <a:r>
              <a:rPr lang="es-MX" dirty="0"/>
              <a:t>Un diagrama entidad-relación, también conocido como modelo entidad relación o ERD, es un tipo de diagrama de flujo que ilustra cómo las "entidades", personas, objetos o conceptos, se relacionan entre sí dentro de un sistema.</a:t>
            </a:r>
            <a:endParaRPr lang="es-PE" dirty="0"/>
          </a:p>
        </p:txBody>
      </p:sp>
      <p:sp>
        <p:nvSpPr>
          <p:cNvPr id="4" name="Marcador de número de diapositiva 3">
            <a:extLst>
              <a:ext uri="{FF2B5EF4-FFF2-40B4-BE49-F238E27FC236}">
                <a16:creationId xmlns:a16="http://schemas.microsoft.com/office/drawing/2014/main" id="{587E4022-FA2B-47EC-AA2F-644236D4E0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19</a:t>
            </a:fld>
            <a:endParaRPr lang="es-PE"/>
          </a:p>
        </p:txBody>
      </p:sp>
    </p:spTree>
    <p:extLst>
      <p:ext uri="{BB962C8B-B14F-4D97-AF65-F5344CB8AC3E}">
        <p14:creationId xmlns:p14="http://schemas.microsoft.com/office/powerpoint/2010/main" val="108418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1A47F-4E6A-4F59-9FF6-E2D4C99F14C7}"/>
              </a:ext>
            </a:extLst>
          </p:cNvPr>
          <p:cNvSpPr>
            <a:spLocks noGrp="1"/>
          </p:cNvSpPr>
          <p:nvPr>
            <p:ph type="title"/>
          </p:nvPr>
        </p:nvSpPr>
        <p:spPr/>
        <p:txBody>
          <a:bodyPr/>
          <a:lstStyle/>
          <a:p>
            <a:r>
              <a:rPr lang="es-PE" b="1" dirty="0"/>
              <a:t>Fases e Hitos en RUP</a:t>
            </a:r>
          </a:p>
        </p:txBody>
      </p:sp>
      <p:sp>
        <p:nvSpPr>
          <p:cNvPr id="4" name="Marcador de número de diapositiva 3">
            <a:extLst>
              <a:ext uri="{FF2B5EF4-FFF2-40B4-BE49-F238E27FC236}">
                <a16:creationId xmlns:a16="http://schemas.microsoft.com/office/drawing/2014/main" id="{5F07DFDC-9B91-4E89-ADCC-BAAA07E25F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a:t>
            </a:fld>
            <a:endParaRPr lang="es-PE"/>
          </a:p>
        </p:txBody>
      </p:sp>
      <p:pic>
        <p:nvPicPr>
          <p:cNvPr id="3" name="Imagen 2">
            <a:extLst>
              <a:ext uri="{FF2B5EF4-FFF2-40B4-BE49-F238E27FC236}">
                <a16:creationId xmlns:a16="http://schemas.microsoft.com/office/drawing/2014/main" id="{0BC0796D-8547-4CE2-980B-1C8D357AF85A}"/>
              </a:ext>
            </a:extLst>
          </p:cNvPr>
          <p:cNvPicPr>
            <a:picLocks noChangeAspect="1"/>
          </p:cNvPicPr>
          <p:nvPr/>
        </p:nvPicPr>
        <p:blipFill>
          <a:blip r:embed="rId2"/>
          <a:stretch>
            <a:fillRect/>
          </a:stretch>
        </p:blipFill>
        <p:spPr>
          <a:xfrm>
            <a:off x="1062104" y="2557462"/>
            <a:ext cx="6839638" cy="2416320"/>
          </a:xfrm>
          <a:prstGeom prst="rect">
            <a:avLst/>
          </a:prstGeom>
        </p:spPr>
      </p:pic>
    </p:spTree>
    <p:extLst>
      <p:ext uri="{BB962C8B-B14F-4D97-AF65-F5344CB8AC3E}">
        <p14:creationId xmlns:p14="http://schemas.microsoft.com/office/powerpoint/2010/main" val="1627778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3A69B-B70A-4760-ABFE-D4C6E555150A}"/>
              </a:ext>
            </a:extLst>
          </p:cNvPr>
          <p:cNvSpPr>
            <a:spLocks noGrp="1"/>
          </p:cNvSpPr>
          <p:nvPr>
            <p:ph type="title"/>
          </p:nvPr>
        </p:nvSpPr>
        <p:spPr/>
        <p:txBody>
          <a:bodyPr/>
          <a:lstStyle/>
          <a:p>
            <a:r>
              <a:rPr lang="es-PE" altLang="es-PE" sz="3200" b="1" dirty="0"/>
              <a:t>Vista Lógica: Modelo E-R</a:t>
            </a:r>
            <a:endParaRPr lang="es-PE" b="1" dirty="0"/>
          </a:p>
        </p:txBody>
      </p:sp>
      <p:sp>
        <p:nvSpPr>
          <p:cNvPr id="4" name="Marcador de número de diapositiva 3">
            <a:extLst>
              <a:ext uri="{FF2B5EF4-FFF2-40B4-BE49-F238E27FC236}">
                <a16:creationId xmlns:a16="http://schemas.microsoft.com/office/drawing/2014/main" id="{78F4D3E1-CEBF-42C7-BB61-6673C5CFA8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20</a:t>
            </a:fld>
            <a:endParaRPr lang="es-PE"/>
          </a:p>
        </p:txBody>
      </p:sp>
      <p:pic>
        <p:nvPicPr>
          <p:cNvPr id="3" name="Imagen 2">
            <a:extLst>
              <a:ext uri="{FF2B5EF4-FFF2-40B4-BE49-F238E27FC236}">
                <a16:creationId xmlns:a16="http://schemas.microsoft.com/office/drawing/2014/main" id="{DA5D4BE0-283B-4392-90BC-67998B0AE5B8}"/>
              </a:ext>
            </a:extLst>
          </p:cNvPr>
          <p:cNvPicPr>
            <a:picLocks noChangeAspect="1"/>
          </p:cNvPicPr>
          <p:nvPr/>
        </p:nvPicPr>
        <p:blipFill>
          <a:blip r:embed="rId2"/>
          <a:stretch>
            <a:fillRect/>
          </a:stretch>
        </p:blipFill>
        <p:spPr>
          <a:xfrm>
            <a:off x="1038852" y="2038349"/>
            <a:ext cx="7077197" cy="3899135"/>
          </a:xfrm>
          <a:prstGeom prst="rect">
            <a:avLst/>
          </a:prstGeom>
        </p:spPr>
      </p:pic>
    </p:spTree>
    <p:extLst>
      <p:ext uri="{BB962C8B-B14F-4D97-AF65-F5344CB8AC3E}">
        <p14:creationId xmlns:p14="http://schemas.microsoft.com/office/powerpoint/2010/main" val="296573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48D1E-EE91-4F84-8025-0DB9464982AE}"/>
              </a:ext>
            </a:extLst>
          </p:cNvPr>
          <p:cNvSpPr>
            <a:spLocks noGrp="1"/>
          </p:cNvSpPr>
          <p:nvPr>
            <p:ph type="title"/>
          </p:nvPr>
        </p:nvSpPr>
        <p:spPr/>
        <p:txBody>
          <a:bodyPr/>
          <a:lstStyle/>
          <a:p>
            <a:r>
              <a:rPr lang="es-PE" altLang="es-PE" sz="2800" b="1" dirty="0"/>
              <a:t>Vista de Implementación: </a:t>
            </a:r>
            <a:br>
              <a:rPr lang="es-PE" altLang="es-PE" sz="2800" b="1" dirty="0"/>
            </a:br>
            <a:r>
              <a:rPr lang="es-PE" altLang="es-PE" sz="2800" dirty="0"/>
              <a:t>Diagrama de Secuencia</a:t>
            </a:r>
            <a:endParaRPr lang="es-PE" sz="2800" dirty="0"/>
          </a:p>
        </p:txBody>
      </p:sp>
      <p:sp>
        <p:nvSpPr>
          <p:cNvPr id="3" name="Marcador de texto 2">
            <a:extLst>
              <a:ext uri="{FF2B5EF4-FFF2-40B4-BE49-F238E27FC236}">
                <a16:creationId xmlns:a16="http://schemas.microsoft.com/office/drawing/2014/main" id="{E2CED9E6-6A01-46F0-A7A1-1C46D8F9B8FB}"/>
              </a:ext>
            </a:extLst>
          </p:cNvPr>
          <p:cNvSpPr>
            <a:spLocks noGrp="1"/>
          </p:cNvSpPr>
          <p:nvPr>
            <p:ph type="body" idx="1"/>
          </p:nvPr>
        </p:nvSpPr>
        <p:spPr/>
        <p:txBody>
          <a:bodyPr/>
          <a:lstStyle/>
          <a:p>
            <a:pPr algn="just"/>
            <a:r>
              <a:rPr lang="es-MX" dirty="0"/>
              <a:t>El diagrama de secuencia es un tipo de diagrama de interacción cuyo objetivo es describir el comportamiento dinámico del sistema de información haciendo énfasis en la secuencia de los mensajes intercambiados por los objetos.</a:t>
            </a:r>
            <a:endParaRPr lang="es-PE" dirty="0"/>
          </a:p>
        </p:txBody>
      </p:sp>
      <p:sp>
        <p:nvSpPr>
          <p:cNvPr id="4" name="Marcador de número de diapositiva 3">
            <a:extLst>
              <a:ext uri="{FF2B5EF4-FFF2-40B4-BE49-F238E27FC236}">
                <a16:creationId xmlns:a16="http://schemas.microsoft.com/office/drawing/2014/main" id="{105A31D3-4D25-4A5B-8F96-49A0305672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21</a:t>
            </a:fld>
            <a:endParaRPr lang="es-PE"/>
          </a:p>
        </p:txBody>
      </p:sp>
    </p:spTree>
    <p:extLst>
      <p:ext uri="{BB962C8B-B14F-4D97-AF65-F5344CB8AC3E}">
        <p14:creationId xmlns:p14="http://schemas.microsoft.com/office/powerpoint/2010/main" val="151884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A5275-1210-4ED8-8A64-4AACC0ACBD69}"/>
              </a:ext>
            </a:extLst>
          </p:cNvPr>
          <p:cNvSpPr>
            <a:spLocks noGrp="1"/>
          </p:cNvSpPr>
          <p:nvPr>
            <p:ph type="title"/>
          </p:nvPr>
        </p:nvSpPr>
        <p:spPr/>
        <p:txBody>
          <a:bodyPr/>
          <a:lstStyle/>
          <a:p>
            <a:r>
              <a:rPr lang="es-PE" altLang="es-PE" sz="2800" b="1" dirty="0"/>
              <a:t>Vista de Implementación: </a:t>
            </a:r>
            <a:r>
              <a:rPr lang="es-PE" altLang="es-PE" sz="2800" dirty="0"/>
              <a:t>Diagrama de Secuencia</a:t>
            </a:r>
            <a:endParaRPr lang="es-PE" dirty="0"/>
          </a:p>
        </p:txBody>
      </p:sp>
      <p:sp>
        <p:nvSpPr>
          <p:cNvPr id="4" name="Marcador de número de diapositiva 3">
            <a:extLst>
              <a:ext uri="{FF2B5EF4-FFF2-40B4-BE49-F238E27FC236}">
                <a16:creationId xmlns:a16="http://schemas.microsoft.com/office/drawing/2014/main" id="{997DE790-6543-4F15-91FB-CDC6FEF3E65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22</a:t>
            </a:fld>
            <a:endParaRPr lang="es-PE"/>
          </a:p>
        </p:txBody>
      </p:sp>
      <p:pic>
        <p:nvPicPr>
          <p:cNvPr id="3" name="Imagen 2">
            <a:extLst>
              <a:ext uri="{FF2B5EF4-FFF2-40B4-BE49-F238E27FC236}">
                <a16:creationId xmlns:a16="http://schemas.microsoft.com/office/drawing/2014/main" id="{4317F988-D1F2-4F94-90A7-28D9BD28E318}"/>
              </a:ext>
            </a:extLst>
          </p:cNvPr>
          <p:cNvPicPr>
            <a:picLocks noChangeAspect="1"/>
          </p:cNvPicPr>
          <p:nvPr/>
        </p:nvPicPr>
        <p:blipFill>
          <a:blip r:embed="rId2"/>
          <a:stretch>
            <a:fillRect/>
          </a:stretch>
        </p:blipFill>
        <p:spPr>
          <a:xfrm>
            <a:off x="1161483" y="1779876"/>
            <a:ext cx="6911854" cy="4285084"/>
          </a:xfrm>
          <a:prstGeom prst="rect">
            <a:avLst/>
          </a:prstGeom>
        </p:spPr>
      </p:pic>
    </p:spTree>
    <p:extLst>
      <p:ext uri="{BB962C8B-B14F-4D97-AF65-F5344CB8AC3E}">
        <p14:creationId xmlns:p14="http://schemas.microsoft.com/office/powerpoint/2010/main" val="182900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35BE7-217E-4C5E-9422-038E2151C918}"/>
              </a:ext>
            </a:extLst>
          </p:cNvPr>
          <p:cNvSpPr>
            <a:spLocks noGrp="1"/>
          </p:cNvSpPr>
          <p:nvPr>
            <p:ph type="title"/>
          </p:nvPr>
        </p:nvSpPr>
        <p:spPr/>
        <p:txBody>
          <a:bodyPr/>
          <a:lstStyle/>
          <a:p>
            <a:r>
              <a:rPr lang="es-PE" altLang="es-PE" sz="2800" b="1" dirty="0"/>
              <a:t>Vista de Implementación: </a:t>
            </a:r>
            <a:r>
              <a:rPr lang="es-PE" altLang="es-PE" sz="2800" dirty="0"/>
              <a:t>Diagrama de estados</a:t>
            </a:r>
            <a:endParaRPr lang="es-PE" sz="2800" dirty="0"/>
          </a:p>
        </p:txBody>
      </p:sp>
      <p:sp>
        <p:nvSpPr>
          <p:cNvPr id="3" name="Marcador de texto 2">
            <a:extLst>
              <a:ext uri="{FF2B5EF4-FFF2-40B4-BE49-F238E27FC236}">
                <a16:creationId xmlns:a16="http://schemas.microsoft.com/office/drawing/2014/main" id="{5B0745CE-6CE4-454C-8A71-F455D09E2580}"/>
              </a:ext>
            </a:extLst>
          </p:cNvPr>
          <p:cNvSpPr>
            <a:spLocks noGrp="1"/>
          </p:cNvSpPr>
          <p:nvPr>
            <p:ph type="body" idx="1"/>
          </p:nvPr>
        </p:nvSpPr>
        <p:spPr/>
        <p:txBody>
          <a:bodyPr/>
          <a:lstStyle/>
          <a:p>
            <a:pPr algn="just"/>
            <a:r>
              <a:rPr lang="es-MX" sz="1800" dirty="0"/>
              <a:t>Este diagrama muestra la secuencia de estados por los que pasa un caso de uso, un objeto a lo largo de su vida, o bien todo el sistema.</a:t>
            </a:r>
            <a:endParaRPr lang="es-PE" sz="1800" dirty="0"/>
          </a:p>
        </p:txBody>
      </p:sp>
      <p:sp>
        <p:nvSpPr>
          <p:cNvPr id="4" name="Marcador de número de diapositiva 3">
            <a:extLst>
              <a:ext uri="{FF2B5EF4-FFF2-40B4-BE49-F238E27FC236}">
                <a16:creationId xmlns:a16="http://schemas.microsoft.com/office/drawing/2014/main" id="{F4844445-F766-4AF0-AEB8-FFF6133FA5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23</a:t>
            </a:fld>
            <a:endParaRPr lang="es-PE"/>
          </a:p>
        </p:txBody>
      </p:sp>
      <p:pic>
        <p:nvPicPr>
          <p:cNvPr id="5" name="Imagen 4">
            <a:extLst>
              <a:ext uri="{FF2B5EF4-FFF2-40B4-BE49-F238E27FC236}">
                <a16:creationId xmlns:a16="http://schemas.microsoft.com/office/drawing/2014/main" id="{C9711ED8-EE5B-49D4-8124-0E57D93D4882}"/>
              </a:ext>
            </a:extLst>
          </p:cNvPr>
          <p:cNvPicPr>
            <a:picLocks noChangeAspect="1"/>
          </p:cNvPicPr>
          <p:nvPr/>
        </p:nvPicPr>
        <p:blipFill>
          <a:blip r:embed="rId2"/>
          <a:stretch>
            <a:fillRect/>
          </a:stretch>
        </p:blipFill>
        <p:spPr>
          <a:xfrm>
            <a:off x="2442009" y="3163166"/>
            <a:ext cx="4909533" cy="2725016"/>
          </a:xfrm>
          <a:prstGeom prst="rect">
            <a:avLst/>
          </a:prstGeom>
        </p:spPr>
      </p:pic>
    </p:spTree>
    <p:extLst>
      <p:ext uri="{BB962C8B-B14F-4D97-AF65-F5344CB8AC3E}">
        <p14:creationId xmlns:p14="http://schemas.microsoft.com/office/powerpoint/2010/main" val="248209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B4948-B621-4C42-B5CC-B4F31DAD3605}"/>
              </a:ext>
            </a:extLst>
          </p:cNvPr>
          <p:cNvSpPr>
            <a:spLocks noGrp="1"/>
          </p:cNvSpPr>
          <p:nvPr>
            <p:ph type="title"/>
          </p:nvPr>
        </p:nvSpPr>
        <p:spPr/>
        <p:txBody>
          <a:bodyPr/>
          <a:lstStyle/>
          <a:p>
            <a:r>
              <a:rPr lang="es-PE" altLang="es-PE" sz="2400" b="1" dirty="0"/>
              <a:t>Vista de Implementación: </a:t>
            </a:r>
            <a:r>
              <a:rPr lang="es-PE" altLang="es-PE" sz="2400" dirty="0"/>
              <a:t>Diagrama de Colaboración</a:t>
            </a:r>
            <a:endParaRPr lang="es-PE" sz="2400" dirty="0"/>
          </a:p>
        </p:txBody>
      </p:sp>
      <p:sp>
        <p:nvSpPr>
          <p:cNvPr id="3" name="Marcador de texto 2">
            <a:extLst>
              <a:ext uri="{FF2B5EF4-FFF2-40B4-BE49-F238E27FC236}">
                <a16:creationId xmlns:a16="http://schemas.microsoft.com/office/drawing/2014/main" id="{D4AEFE70-E9F0-437C-BEA3-B0A7C0A6B0AB}"/>
              </a:ext>
            </a:extLst>
          </p:cNvPr>
          <p:cNvSpPr>
            <a:spLocks noGrp="1"/>
          </p:cNvSpPr>
          <p:nvPr>
            <p:ph type="body" idx="1"/>
          </p:nvPr>
        </p:nvSpPr>
        <p:spPr/>
        <p:txBody>
          <a:bodyPr/>
          <a:lstStyle/>
          <a:p>
            <a:pPr algn="just"/>
            <a:r>
              <a:rPr lang="es-MX" dirty="0"/>
              <a:t>El diagrama de colaboración es un tipo de diagrama de interacción cuyo objetivo es describir el comportamiento dinámico del sistema de información mostrando como interactúan los objetos entre sí, es decir, con qué otros objetos tiene vínculos o intercambia mensajes un determinado objeto.</a:t>
            </a:r>
            <a:endParaRPr lang="es-PE" dirty="0"/>
          </a:p>
        </p:txBody>
      </p:sp>
      <p:sp>
        <p:nvSpPr>
          <p:cNvPr id="4" name="Marcador de número de diapositiva 3">
            <a:extLst>
              <a:ext uri="{FF2B5EF4-FFF2-40B4-BE49-F238E27FC236}">
                <a16:creationId xmlns:a16="http://schemas.microsoft.com/office/drawing/2014/main" id="{E227AB2D-7CB4-4817-9AF4-7B7B58B83A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24</a:t>
            </a:fld>
            <a:endParaRPr lang="es-PE"/>
          </a:p>
        </p:txBody>
      </p:sp>
    </p:spTree>
    <p:extLst>
      <p:ext uri="{BB962C8B-B14F-4D97-AF65-F5344CB8AC3E}">
        <p14:creationId xmlns:p14="http://schemas.microsoft.com/office/powerpoint/2010/main" val="1135483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10B45-1306-41A0-8790-0D43D07822DB}"/>
              </a:ext>
            </a:extLst>
          </p:cNvPr>
          <p:cNvSpPr>
            <a:spLocks noGrp="1"/>
          </p:cNvSpPr>
          <p:nvPr>
            <p:ph type="title"/>
          </p:nvPr>
        </p:nvSpPr>
        <p:spPr/>
        <p:txBody>
          <a:bodyPr/>
          <a:lstStyle/>
          <a:p>
            <a:r>
              <a:rPr lang="es-PE" altLang="es-PE" sz="2400" b="1" dirty="0"/>
              <a:t>Vista de Implementación: </a:t>
            </a:r>
            <a:r>
              <a:rPr lang="es-PE" altLang="es-PE" sz="2400" dirty="0"/>
              <a:t>Diagrama de Colaboración</a:t>
            </a:r>
            <a:endParaRPr lang="es-PE" sz="2800" dirty="0"/>
          </a:p>
        </p:txBody>
      </p:sp>
      <p:sp>
        <p:nvSpPr>
          <p:cNvPr id="4" name="Marcador de número de diapositiva 3">
            <a:extLst>
              <a:ext uri="{FF2B5EF4-FFF2-40B4-BE49-F238E27FC236}">
                <a16:creationId xmlns:a16="http://schemas.microsoft.com/office/drawing/2014/main" id="{AE7914F5-0BE9-46C8-92A1-70D61D0133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25</a:t>
            </a:fld>
            <a:endParaRPr lang="es-PE"/>
          </a:p>
        </p:txBody>
      </p:sp>
      <p:pic>
        <p:nvPicPr>
          <p:cNvPr id="5" name="Imagen 4">
            <a:extLst>
              <a:ext uri="{FF2B5EF4-FFF2-40B4-BE49-F238E27FC236}">
                <a16:creationId xmlns:a16="http://schemas.microsoft.com/office/drawing/2014/main" id="{EF7284A5-8208-4D91-8809-8D890F629A4B}"/>
              </a:ext>
            </a:extLst>
          </p:cNvPr>
          <p:cNvPicPr>
            <a:picLocks noChangeAspect="1"/>
          </p:cNvPicPr>
          <p:nvPr/>
        </p:nvPicPr>
        <p:blipFill>
          <a:blip r:embed="rId2"/>
          <a:stretch>
            <a:fillRect/>
          </a:stretch>
        </p:blipFill>
        <p:spPr>
          <a:xfrm>
            <a:off x="1223957" y="2142691"/>
            <a:ext cx="6696086" cy="3692993"/>
          </a:xfrm>
          <a:prstGeom prst="rect">
            <a:avLst/>
          </a:prstGeom>
        </p:spPr>
      </p:pic>
    </p:spTree>
    <p:extLst>
      <p:ext uri="{BB962C8B-B14F-4D97-AF65-F5344CB8AC3E}">
        <p14:creationId xmlns:p14="http://schemas.microsoft.com/office/powerpoint/2010/main" val="353638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9488E-9F7B-4B87-90B2-49F5DE3E3FA2}"/>
              </a:ext>
            </a:extLst>
          </p:cNvPr>
          <p:cNvSpPr>
            <a:spLocks noGrp="1"/>
          </p:cNvSpPr>
          <p:nvPr>
            <p:ph type="title"/>
          </p:nvPr>
        </p:nvSpPr>
        <p:spPr/>
        <p:txBody>
          <a:bodyPr/>
          <a:lstStyle/>
          <a:p>
            <a:r>
              <a:rPr lang="es-PE" altLang="es-PE" sz="2800" b="1" dirty="0"/>
              <a:t>Vista Conceptual: </a:t>
            </a:r>
            <a:r>
              <a:rPr lang="es-PE" altLang="es-PE" sz="2800" dirty="0"/>
              <a:t>Modelo de dominio</a:t>
            </a:r>
            <a:endParaRPr lang="es-PE" sz="2800" dirty="0"/>
          </a:p>
        </p:txBody>
      </p:sp>
      <p:sp>
        <p:nvSpPr>
          <p:cNvPr id="3" name="Marcador de texto 2">
            <a:extLst>
              <a:ext uri="{FF2B5EF4-FFF2-40B4-BE49-F238E27FC236}">
                <a16:creationId xmlns:a16="http://schemas.microsoft.com/office/drawing/2014/main" id="{6A080AF9-ADC3-491B-8120-C258D3C4FD15}"/>
              </a:ext>
            </a:extLst>
          </p:cNvPr>
          <p:cNvSpPr>
            <a:spLocks noGrp="1"/>
          </p:cNvSpPr>
          <p:nvPr>
            <p:ph type="body" idx="1"/>
          </p:nvPr>
        </p:nvSpPr>
        <p:spPr/>
        <p:txBody>
          <a:bodyPr/>
          <a:lstStyle/>
          <a:p>
            <a:pPr algn="just"/>
            <a:r>
              <a:rPr lang="es-MX" dirty="0"/>
              <a:t>El modelo de dominio puede ser tomado como el punto de partida para el diseño del sistema.</a:t>
            </a:r>
          </a:p>
          <a:p>
            <a:pPr algn="just"/>
            <a:r>
              <a:rPr lang="es-MX" dirty="0"/>
              <a:t>Cuando se realiza la programación orientada a objetos, el funcionamiento interno del software va a imitar en alguna medida a la realidad, por lo que el mapa de conceptos del modelo de dominio constituye una primera versión del sistema.</a:t>
            </a:r>
            <a:endParaRPr lang="es-PE" dirty="0"/>
          </a:p>
        </p:txBody>
      </p:sp>
      <p:sp>
        <p:nvSpPr>
          <p:cNvPr id="4" name="Marcador de número de diapositiva 3">
            <a:extLst>
              <a:ext uri="{FF2B5EF4-FFF2-40B4-BE49-F238E27FC236}">
                <a16:creationId xmlns:a16="http://schemas.microsoft.com/office/drawing/2014/main" id="{D730E0F3-AEEC-43A4-9739-007E3AEAD24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26</a:t>
            </a:fld>
            <a:endParaRPr lang="es-PE"/>
          </a:p>
        </p:txBody>
      </p:sp>
    </p:spTree>
    <p:extLst>
      <p:ext uri="{BB962C8B-B14F-4D97-AF65-F5344CB8AC3E}">
        <p14:creationId xmlns:p14="http://schemas.microsoft.com/office/powerpoint/2010/main" val="1597148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D53B0-3D59-4D0E-A3D2-E5E977D728B1}"/>
              </a:ext>
            </a:extLst>
          </p:cNvPr>
          <p:cNvSpPr>
            <a:spLocks noGrp="1"/>
          </p:cNvSpPr>
          <p:nvPr>
            <p:ph type="title"/>
          </p:nvPr>
        </p:nvSpPr>
        <p:spPr/>
        <p:txBody>
          <a:bodyPr/>
          <a:lstStyle/>
          <a:p>
            <a:r>
              <a:rPr lang="es-PE" altLang="es-PE" sz="2800" b="1" dirty="0"/>
              <a:t>Vista Conceptual: </a:t>
            </a:r>
            <a:r>
              <a:rPr lang="es-PE" altLang="es-PE" sz="2800" dirty="0"/>
              <a:t>Modelo de dominio</a:t>
            </a:r>
            <a:endParaRPr lang="es-PE" dirty="0"/>
          </a:p>
        </p:txBody>
      </p:sp>
      <p:sp>
        <p:nvSpPr>
          <p:cNvPr id="4" name="Marcador de número de diapositiva 3">
            <a:extLst>
              <a:ext uri="{FF2B5EF4-FFF2-40B4-BE49-F238E27FC236}">
                <a16:creationId xmlns:a16="http://schemas.microsoft.com/office/drawing/2014/main" id="{3F017F4E-90E3-477C-A94A-78A1E9D230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27</a:t>
            </a:fld>
            <a:endParaRPr lang="es-PE"/>
          </a:p>
        </p:txBody>
      </p:sp>
      <p:pic>
        <p:nvPicPr>
          <p:cNvPr id="3" name="Imagen 2">
            <a:extLst>
              <a:ext uri="{FF2B5EF4-FFF2-40B4-BE49-F238E27FC236}">
                <a16:creationId xmlns:a16="http://schemas.microsoft.com/office/drawing/2014/main" id="{D70CFA99-5F32-49B2-A9AA-51E9EA8D5215}"/>
              </a:ext>
            </a:extLst>
          </p:cNvPr>
          <p:cNvPicPr>
            <a:picLocks noChangeAspect="1"/>
          </p:cNvPicPr>
          <p:nvPr/>
        </p:nvPicPr>
        <p:blipFill>
          <a:blip r:embed="rId2"/>
          <a:stretch>
            <a:fillRect/>
          </a:stretch>
        </p:blipFill>
        <p:spPr>
          <a:xfrm>
            <a:off x="1974273" y="1891146"/>
            <a:ext cx="5195454" cy="4177250"/>
          </a:xfrm>
          <a:prstGeom prst="rect">
            <a:avLst/>
          </a:prstGeom>
        </p:spPr>
      </p:pic>
    </p:spTree>
    <p:extLst>
      <p:ext uri="{BB962C8B-B14F-4D97-AF65-F5344CB8AC3E}">
        <p14:creationId xmlns:p14="http://schemas.microsoft.com/office/powerpoint/2010/main" val="225329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2139F-EC33-4500-BFF2-5EB6293A84E0}"/>
              </a:ext>
            </a:extLst>
          </p:cNvPr>
          <p:cNvSpPr>
            <a:spLocks noGrp="1"/>
          </p:cNvSpPr>
          <p:nvPr>
            <p:ph type="title"/>
          </p:nvPr>
        </p:nvSpPr>
        <p:spPr/>
        <p:txBody>
          <a:bodyPr/>
          <a:lstStyle/>
          <a:p>
            <a:r>
              <a:rPr lang="es-PE" altLang="es-PE" sz="2400" b="1" dirty="0"/>
              <a:t>Vista física: Mapa de comportamiento a nivel de hardware</a:t>
            </a:r>
            <a:endParaRPr lang="es-PE" sz="2400" b="1" dirty="0"/>
          </a:p>
        </p:txBody>
      </p:sp>
      <p:sp>
        <p:nvSpPr>
          <p:cNvPr id="4" name="Marcador de número de diapositiva 3">
            <a:extLst>
              <a:ext uri="{FF2B5EF4-FFF2-40B4-BE49-F238E27FC236}">
                <a16:creationId xmlns:a16="http://schemas.microsoft.com/office/drawing/2014/main" id="{A2172FC4-FCB0-4866-AB8B-3942C153C2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28</a:t>
            </a:fld>
            <a:endParaRPr lang="es-PE"/>
          </a:p>
        </p:txBody>
      </p:sp>
      <p:pic>
        <p:nvPicPr>
          <p:cNvPr id="3" name="Imagen 2">
            <a:extLst>
              <a:ext uri="{FF2B5EF4-FFF2-40B4-BE49-F238E27FC236}">
                <a16:creationId xmlns:a16="http://schemas.microsoft.com/office/drawing/2014/main" id="{7B00D2BA-9C6E-4C5E-A291-8F176B264B9D}"/>
              </a:ext>
            </a:extLst>
          </p:cNvPr>
          <p:cNvPicPr>
            <a:picLocks noChangeAspect="1"/>
          </p:cNvPicPr>
          <p:nvPr/>
        </p:nvPicPr>
        <p:blipFill>
          <a:blip r:embed="rId2"/>
          <a:stretch>
            <a:fillRect/>
          </a:stretch>
        </p:blipFill>
        <p:spPr>
          <a:xfrm>
            <a:off x="914707" y="2147887"/>
            <a:ext cx="7369338" cy="3671022"/>
          </a:xfrm>
          <a:prstGeom prst="rect">
            <a:avLst/>
          </a:prstGeom>
        </p:spPr>
      </p:pic>
    </p:spTree>
    <p:extLst>
      <p:ext uri="{BB962C8B-B14F-4D97-AF65-F5344CB8AC3E}">
        <p14:creationId xmlns:p14="http://schemas.microsoft.com/office/powerpoint/2010/main" val="199972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19DFE-2B1D-4CB2-9249-15CDA39A7D49}"/>
              </a:ext>
            </a:extLst>
          </p:cNvPr>
          <p:cNvSpPr>
            <a:spLocks noGrp="1"/>
          </p:cNvSpPr>
          <p:nvPr>
            <p:ph type="title"/>
          </p:nvPr>
        </p:nvSpPr>
        <p:spPr/>
        <p:txBody>
          <a:bodyPr/>
          <a:lstStyle/>
          <a:p>
            <a:r>
              <a:rPr lang="es-PE" b="1" dirty="0"/>
              <a:t>Construcción</a:t>
            </a:r>
            <a:endParaRPr lang="es-PE" dirty="0"/>
          </a:p>
        </p:txBody>
      </p:sp>
      <p:sp>
        <p:nvSpPr>
          <p:cNvPr id="3" name="Marcador de texto 2">
            <a:extLst>
              <a:ext uri="{FF2B5EF4-FFF2-40B4-BE49-F238E27FC236}">
                <a16:creationId xmlns:a16="http://schemas.microsoft.com/office/drawing/2014/main" id="{E24587F4-4A02-47D9-BD01-EC68BDC8F72F}"/>
              </a:ext>
            </a:extLst>
          </p:cNvPr>
          <p:cNvSpPr>
            <a:spLocks noGrp="1"/>
          </p:cNvSpPr>
          <p:nvPr>
            <p:ph type="body" idx="1"/>
          </p:nvPr>
        </p:nvSpPr>
        <p:spPr/>
        <p:txBody>
          <a:bodyPr/>
          <a:lstStyle/>
          <a:p>
            <a:pPr algn="just"/>
            <a:r>
              <a:rPr lang="es-MX" dirty="0"/>
              <a:t>La finalidad principal de esta fase es alcanzar la capacidad operacional del producto de forma incremental a través de las sucesivas iteraciones.</a:t>
            </a:r>
          </a:p>
          <a:p>
            <a:pPr algn="just"/>
            <a:r>
              <a:rPr lang="es-MX" dirty="0"/>
              <a:t>Durante esta fase todos los componentes, características y requisitos deben ser implementados, integrados y probados en su totalidad, obteniendo una versión aceptable del producto.</a:t>
            </a:r>
            <a:endParaRPr lang="es-PE" dirty="0"/>
          </a:p>
        </p:txBody>
      </p:sp>
      <p:sp>
        <p:nvSpPr>
          <p:cNvPr id="4" name="Marcador de número de diapositiva 3">
            <a:extLst>
              <a:ext uri="{FF2B5EF4-FFF2-40B4-BE49-F238E27FC236}">
                <a16:creationId xmlns:a16="http://schemas.microsoft.com/office/drawing/2014/main" id="{1B468DA3-B059-495C-BA4B-14ED957E20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29</a:t>
            </a:fld>
            <a:endParaRPr lang="es-PE"/>
          </a:p>
        </p:txBody>
      </p:sp>
    </p:spTree>
    <p:extLst>
      <p:ext uri="{BB962C8B-B14F-4D97-AF65-F5344CB8AC3E}">
        <p14:creationId xmlns:p14="http://schemas.microsoft.com/office/powerpoint/2010/main" val="24954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99D04-AE8C-4A8A-A11A-8F3D58993D68}"/>
              </a:ext>
            </a:extLst>
          </p:cNvPr>
          <p:cNvSpPr>
            <a:spLocks noGrp="1"/>
          </p:cNvSpPr>
          <p:nvPr>
            <p:ph type="title"/>
          </p:nvPr>
        </p:nvSpPr>
        <p:spPr/>
        <p:txBody>
          <a:bodyPr/>
          <a:lstStyle/>
          <a:p>
            <a:r>
              <a:rPr lang="es-PE" b="1" dirty="0"/>
              <a:t>Distribución del Esfuerzo y Tiempo</a:t>
            </a:r>
          </a:p>
        </p:txBody>
      </p:sp>
      <p:sp>
        <p:nvSpPr>
          <p:cNvPr id="4" name="Marcador de número de diapositiva 3">
            <a:extLst>
              <a:ext uri="{FF2B5EF4-FFF2-40B4-BE49-F238E27FC236}">
                <a16:creationId xmlns:a16="http://schemas.microsoft.com/office/drawing/2014/main" id="{50186173-A95F-4F1A-A6E4-95EEA9451B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a:t>
            </a:fld>
            <a:endParaRPr lang="es-PE"/>
          </a:p>
        </p:txBody>
      </p:sp>
      <p:pic>
        <p:nvPicPr>
          <p:cNvPr id="3" name="Imagen 2">
            <a:extLst>
              <a:ext uri="{FF2B5EF4-FFF2-40B4-BE49-F238E27FC236}">
                <a16:creationId xmlns:a16="http://schemas.microsoft.com/office/drawing/2014/main" id="{0A662306-DC3D-4BE7-93AC-4BD3A82F8D4D}"/>
              </a:ext>
            </a:extLst>
          </p:cNvPr>
          <p:cNvPicPr>
            <a:picLocks noChangeAspect="1"/>
          </p:cNvPicPr>
          <p:nvPr/>
        </p:nvPicPr>
        <p:blipFill>
          <a:blip r:embed="rId2"/>
          <a:stretch>
            <a:fillRect/>
          </a:stretch>
        </p:blipFill>
        <p:spPr>
          <a:xfrm>
            <a:off x="1009826" y="2643187"/>
            <a:ext cx="7089773" cy="2219758"/>
          </a:xfrm>
          <a:prstGeom prst="rect">
            <a:avLst/>
          </a:prstGeom>
        </p:spPr>
      </p:pic>
    </p:spTree>
    <p:extLst>
      <p:ext uri="{BB962C8B-B14F-4D97-AF65-F5344CB8AC3E}">
        <p14:creationId xmlns:p14="http://schemas.microsoft.com/office/powerpoint/2010/main" val="2217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70BBF-2A4A-406C-8510-89178E24E16E}"/>
              </a:ext>
            </a:extLst>
          </p:cNvPr>
          <p:cNvSpPr>
            <a:spLocks noGrp="1"/>
          </p:cNvSpPr>
          <p:nvPr>
            <p:ph type="title"/>
          </p:nvPr>
        </p:nvSpPr>
        <p:spPr/>
        <p:txBody>
          <a:bodyPr/>
          <a:lstStyle/>
          <a:p>
            <a:r>
              <a:rPr lang="es-PE" b="1" dirty="0"/>
              <a:t>Construcción: Objetivos</a:t>
            </a:r>
            <a:endParaRPr lang="es-PE" dirty="0"/>
          </a:p>
        </p:txBody>
      </p:sp>
      <p:sp>
        <p:nvSpPr>
          <p:cNvPr id="3" name="Marcador de texto 2">
            <a:extLst>
              <a:ext uri="{FF2B5EF4-FFF2-40B4-BE49-F238E27FC236}">
                <a16:creationId xmlns:a16="http://schemas.microsoft.com/office/drawing/2014/main" id="{E62E2A1D-B36D-474C-8DEB-5E1CC29AC7FE}"/>
              </a:ext>
            </a:extLst>
          </p:cNvPr>
          <p:cNvSpPr>
            <a:spLocks noGrp="1"/>
          </p:cNvSpPr>
          <p:nvPr>
            <p:ph type="body" idx="1"/>
          </p:nvPr>
        </p:nvSpPr>
        <p:spPr/>
        <p:txBody>
          <a:bodyPr/>
          <a:lstStyle/>
          <a:p>
            <a:pPr marL="76200" indent="0" algn="just">
              <a:buNone/>
            </a:pPr>
            <a:r>
              <a:rPr lang="es-MX" dirty="0"/>
              <a:t>Los objetivos concretos incluyen: </a:t>
            </a:r>
          </a:p>
          <a:p>
            <a:pPr algn="just"/>
            <a:r>
              <a:rPr lang="es-MX" dirty="0"/>
              <a:t>Minimizar los costes de desarrollo mediante la optimización de recursos y evitando el tener que rehacer un trabajo o incluso desecharlo. </a:t>
            </a:r>
          </a:p>
          <a:p>
            <a:pPr algn="just"/>
            <a:r>
              <a:rPr lang="es-MX" dirty="0"/>
              <a:t>Conseguir una calidad adecuada tan rápido como sea práctico. </a:t>
            </a:r>
          </a:p>
          <a:p>
            <a:pPr algn="just"/>
            <a:r>
              <a:rPr lang="es-MX" dirty="0"/>
              <a:t>Conseguir versiones funcionales (alfa, beta, y otras versiones de prueba) tan rápido como sea práctico.</a:t>
            </a:r>
            <a:endParaRPr lang="es-PE" dirty="0"/>
          </a:p>
        </p:txBody>
      </p:sp>
      <p:sp>
        <p:nvSpPr>
          <p:cNvPr id="4" name="Marcador de número de diapositiva 3">
            <a:extLst>
              <a:ext uri="{FF2B5EF4-FFF2-40B4-BE49-F238E27FC236}">
                <a16:creationId xmlns:a16="http://schemas.microsoft.com/office/drawing/2014/main" id="{5EC3F88C-6D80-4B2C-B622-D0DA2623F7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30</a:t>
            </a:fld>
            <a:endParaRPr lang="es-PE"/>
          </a:p>
        </p:txBody>
      </p:sp>
    </p:spTree>
    <p:extLst>
      <p:ext uri="{BB962C8B-B14F-4D97-AF65-F5344CB8AC3E}">
        <p14:creationId xmlns:p14="http://schemas.microsoft.com/office/powerpoint/2010/main" val="525193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F8A37-04FF-45C3-B564-3FDAFF4AC504}"/>
              </a:ext>
            </a:extLst>
          </p:cNvPr>
          <p:cNvSpPr>
            <a:spLocks noGrp="1"/>
          </p:cNvSpPr>
          <p:nvPr>
            <p:ph type="title"/>
          </p:nvPr>
        </p:nvSpPr>
        <p:spPr/>
        <p:txBody>
          <a:bodyPr/>
          <a:lstStyle/>
          <a:p>
            <a:r>
              <a:rPr lang="es-PE" b="1" dirty="0"/>
              <a:t>Construcción: Artefactos</a:t>
            </a:r>
            <a:endParaRPr lang="es-PE" dirty="0"/>
          </a:p>
        </p:txBody>
      </p:sp>
      <p:sp>
        <p:nvSpPr>
          <p:cNvPr id="3" name="Marcador de texto 2">
            <a:extLst>
              <a:ext uri="{FF2B5EF4-FFF2-40B4-BE49-F238E27FC236}">
                <a16:creationId xmlns:a16="http://schemas.microsoft.com/office/drawing/2014/main" id="{3FDB0B3B-0322-4BE4-AEAC-AC761119E208}"/>
              </a:ext>
            </a:extLst>
          </p:cNvPr>
          <p:cNvSpPr>
            <a:spLocks noGrp="1"/>
          </p:cNvSpPr>
          <p:nvPr>
            <p:ph type="body" idx="1"/>
          </p:nvPr>
        </p:nvSpPr>
        <p:spPr/>
        <p:txBody>
          <a:bodyPr/>
          <a:lstStyle/>
          <a:p>
            <a:pPr marL="76200" indent="0" algn="just">
              <a:buNone/>
            </a:pPr>
            <a:r>
              <a:rPr lang="es-MX" sz="2000" dirty="0"/>
              <a:t>Los resultados de la fase de construcción deben ser: </a:t>
            </a:r>
          </a:p>
          <a:p>
            <a:pPr algn="just"/>
            <a:r>
              <a:rPr lang="es-MX" sz="2000" dirty="0"/>
              <a:t>Modelos Completos (Casos de Uso, Análisis, Diseño, Despliegue e Implementación) </a:t>
            </a:r>
          </a:p>
          <a:p>
            <a:pPr algn="just"/>
            <a:r>
              <a:rPr lang="es-MX" sz="2000" dirty="0"/>
              <a:t>Arquitectura íntegra (mantenida y mínimamente actualizada) </a:t>
            </a:r>
          </a:p>
          <a:p>
            <a:pPr algn="just"/>
            <a:r>
              <a:rPr lang="es-MX" sz="2000" dirty="0"/>
              <a:t>Riesgos Presentados Mitigados </a:t>
            </a:r>
          </a:p>
          <a:p>
            <a:pPr algn="just"/>
            <a:r>
              <a:rPr lang="es-MX" sz="2000" dirty="0"/>
              <a:t>Plan del Proyecto para la fase de Transición. </a:t>
            </a:r>
          </a:p>
          <a:p>
            <a:pPr algn="just"/>
            <a:r>
              <a:rPr lang="es-MX" sz="2000" dirty="0"/>
              <a:t>Manual Inicial de Usuario (con suficiente detalle)</a:t>
            </a:r>
          </a:p>
          <a:p>
            <a:pPr algn="just"/>
            <a:r>
              <a:rPr lang="es-MX" sz="2000" dirty="0"/>
              <a:t> Prototipo Operacional – beta </a:t>
            </a:r>
          </a:p>
          <a:p>
            <a:pPr algn="just"/>
            <a:r>
              <a:rPr lang="es-MX" sz="2000" dirty="0"/>
              <a:t>Caso del Negocio Actualizado</a:t>
            </a:r>
            <a:endParaRPr lang="es-PE" sz="2000" dirty="0"/>
          </a:p>
        </p:txBody>
      </p:sp>
      <p:sp>
        <p:nvSpPr>
          <p:cNvPr id="4" name="Marcador de número de diapositiva 3">
            <a:extLst>
              <a:ext uri="{FF2B5EF4-FFF2-40B4-BE49-F238E27FC236}">
                <a16:creationId xmlns:a16="http://schemas.microsoft.com/office/drawing/2014/main" id="{8559474E-3365-4D14-8E27-BBD700F28C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31</a:t>
            </a:fld>
            <a:endParaRPr lang="es-PE"/>
          </a:p>
        </p:txBody>
      </p:sp>
    </p:spTree>
    <p:extLst>
      <p:ext uri="{BB962C8B-B14F-4D97-AF65-F5344CB8AC3E}">
        <p14:creationId xmlns:p14="http://schemas.microsoft.com/office/powerpoint/2010/main" val="3637654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CA57A-01A4-4DB6-AA61-7A17EA69F93C}"/>
              </a:ext>
            </a:extLst>
          </p:cNvPr>
          <p:cNvSpPr>
            <a:spLocks noGrp="1"/>
          </p:cNvSpPr>
          <p:nvPr>
            <p:ph type="title"/>
          </p:nvPr>
        </p:nvSpPr>
        <p:spPr/>
        <p:txBody>
          <a:bodyPr/>
          <a:lstStyle/>
          <a:p>
            <a:r>
              <a:rPr lang="es-PE" b="1" dirty="0"/>
              <a:t>Construcción: Hitos</a:t>
            </a:r>
            <a:endParaRPr lang="es-PE" dirty="0"/>
          </a:p>
        </p:txBody>
      </p:sp>
      <p:sp>
        <p:nvSpPr>
          <p:cNvPr id="3" name="Marcador de texto 2">
            <a:extLst>
              <a:ext uri="{FF2B5EF4-FFF2-40B4-BE49-F238E27FC236}">
                <a16:creationId xmlns:a16="http://schemas.microsoft.com/office/drawing/2014/main" id="{C5F88F29-FE4E-45CB-B182-7D97D8761941}"/>
              </a:ext>
            </a:extLst>
          </p:cNvPr>
          <p:cNvSpPr>
            <a:spLocks noGrp="1"/>
          </p:cNvSpPr>
          <p:nvPr>
            <p:ph type="body" idx="1"/>
          </p:nvPr>
        </p:nvSpPr>
        <p:spPr/>
        <p:txBody>
          <a:bodyPr/>
          <a:lstStyle/>
          <a:p>
            <a:pPr marL="76200" indent="0" algn="just">
              <a:buNone/>
            </a:pPr>
            <a:r>
              <a:rPr lang="es-MX" dirty="0"/>
              <a:t>Los criterios de evaluación de esta fase son los siguientes: </a:t>
            </a:r>
          </a:p>
          <a:p>
            <a:pPr algn="just"/>
            <a:r>
              <a:rPr lang="es-MX" dirty="0"/>
              <a:t>El producto es estable y maduro como para ser entregado a la comunidad de usuario para ser probado. </a:t>
            </a:r>
          </a:p>
          <a:p>
            <a:pPr algn="just"/>
            <a:r>
              <a:rPr lang="es-MX" dirty="0"/>
              <a:t>Todos los usuarios expertos están listos para la transición en la comunidad de usuarios. </a:t>
            </a:r>
          </a:p>
          <a:p>
            <a:pPr algn="just"/>
            <a:r>
              <a:rPr lang="es-MX" dirty="0"/>
              <a:t>Son aceptables los gastos actuales versus los gastos planeados.</a:t>
            </a:r>
            <a:endParaRPr lang="es-PE" dirty="0"/>
          </a:p>
        </p:txBody>
      </p:sp>
      <p:sp>
        <p:nvSpPr>
          <p:cNvPr id="4" name="Marcador de número de diapositiva 3">
            <a:extLst>
              <a:ext uri="{FF2B5EF4-FFF2-40B4-BE49-F238E27FC236}">
                <a16:creationId xmlns:a16="http://schemas.microsoft.com/office/drawing/2014/main" id="{7455C1A6-3C9E-458D-B0B7-4D8F203062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32</a:t>
            </a:fld>
            <a:endParaRPr lang="es-PE"/>
          </a:p>
        </p:txBody>
      </p:sp>
    </p:spTree>
    <p:extLst>
      <p:ext uri="{BB962C8B-B14F-4D97-AF65-F5344CB8AC3E}">
        <p14:creationId xmlns:p14="http://schemas.microsoft.com/office/powerpoint/2010/main" val="2621775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519BE-6DF4-4255-89A5-6B52EE78DA35}"/>
              </a:ext>
            </a:extLst>
          </p:cNvPr>
          <p:cNvSpPr>
            <a:spLocks noGrp="1"/>
          </p:cNvSpPr>
          <p:nvPr>
            <p:ph type="title"/>
          </p:nvPr>
        </p:nvSpPr>
        <p:spPr/>
        <p:txBody>
          <a:bodyPr/>
          <a:lstStyle/>
          <a:p>
            <a:r>
              <a:rPr lang="es-PE" b="1" dirty="0"/>
              <a:t>Construcción: Hito</a:t>
            </a:r>
            <a:endParaRPr lang="es-PE" dirty="0"/>
          </a:p>
        </p:txBody>
      </p:sp>
      <p:sp>
        <p:nvSpPr>
          <p:cNvPr id="4" name="Marcador de número de diapositiva 3">
            <a:extLst>
              <a:ext uri="{FF2B5EF4-FFF2-40B4-BE49-F238E27FC236}">
                <a16:creationId xmlns:a16="http://schemas.microsoft.com/office/drawing/2014/main" id="{66E10BF8-6AB8-4C9F-8E71-288054FEC1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33</a:t>
            </a:fld>
            <a:endParaRPr lang="es-PE"/>
          </a:p>
        </p:txBody>
      </p:sp>
      <p:pic>
        <p:nvPicPr>
          <p:cNvPr id="3" name="Imagen 2">
            <a:extLst>
              <a:ext uri="{FF2B5EF4-FFF2-40B4-BE49-F238E27FC236}">
                <a16:creationId xmlns:a16="http://schemas.microsoft.com/office/drawing/2014/main" id="{5EBBFC01-0CB4-4E28-B096-85F68B68C343}"/>
              </a:ext>
            </a:extLst>
          </p:cNvPr>
          <p:cNvPicPr>
            <a:picLocks noChangeAspect="1"/>
          </p:cNvPicPr>
          <p:nvPr/>
        </p:nvPicPr>
        <p:blipFill>
          <a:blip r:embed="rId2"/>
          <a:stretch>
            <a:fillRect/>
          </a:stretch>
        </p:blipFill>
        <p:spPr>
          <a:xfrm>
            <a:off x="984612" y="2762249"/>
            <a:ext cx="7055612" cy="1948295"/>
          </a:xfrm>
          <a:prstGeom prst="rect">
            <a:avLst/>
          </a:prstGeom>
        </p:spPr>
      </p:pic>
    </p:spTree>
    <p:extLst>
      <p:ext uri="{BB962C8B-B14F-4D97-AF65-F5344CB8AC3E}">
        <p14:creationId xmlns:p14="http://schemas.microsoft.com/office/powerpoint/2010/main" val="3576235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DCA81-D973-40FB-97B5-0ED6BDA135E6}"/>
              </a:ext>
            </a:extLst>
          </p:cNvPr>
          <p:cNvSpPr>
            <a:spLocks noGrp="1"/>
          </p:cNvSpPr>
          <p:nvPr>
            <p:ph type="title"/>
          </p:nvPr>
        </p:nvSpPr>
        <p:spPr/>
        <p:txBody>
          <a:bodyPr/>
          <a:lstStyle/>
          <a:p>
            <a:r>
              <a:rPr lang="es-PE" b="1" dirty="0"/>
              <a:t>Transición</a:t>
            </a:r>
            <a:endParaRPr lang="es-PE" dirty="0"/>
          </a:p>
        </p:txBody>
      </p:sp>
      <p:sp>
        <p:nvSpPr>
          <p:cNvPr id="3" name="Marcador de texto 2">
            <a:extLst>
              <a:ext uri="{FF2B5EF4-FFF2-40B4-BE49-F238E27FC236}">
                <a16:creationId xmlns:a16="http://schemas.microsoft.com/office/drawing/2014/main" id="{FD200DFC-A475-4EF7-A6BE-0EC27E8A446D}"/>
              </a:ext>
            </a:extLst>
          </p:cNvPr>
          <p:cNvSpPr>
            <a:spLocks noGrp="1"/>
          </p:cNvSpPr>
          <p:nvPr>
            <p:ph type="body" idx="1"/>
          </p:nvPr>
        </p:nvSpPr>
        <p:spPr/>
        <p:txBody>
          <a:bodyPr/>
          <a:lstStyle/>
          <a:p>
            <a:pPr marL="76200" indent="0" algn="just">
              <a:buNone/>
            </a:pPr>
            <a:r>
              <a:rPr lang="es-MX" dirty="0"/>
              <a:t>La finalidad de la fase de transición es poner el producto en manos de los usuarios finales, para lo que se requiere desarrollar nuevas versiones actualizadas del producto, completar la documentación, entrenar al usuario en el manejo del producto, y en general tareas relacionadas con el ajuste, configuración, instalación y facilidad de uso del producto.</a:t>
            </a:r>
            <a:endParaRPr lang="es-PE" dirty="0"/>
          </a:p>
        </p:txBody>
      </p:sp>
      <p:sp>
        <p:nvSpPr>
          <p:cNvPr id="4" name="Marcador de número de diapositiva 3">
            <a:extLst>
              <a:ext uri="{FF2B5EF4-FFF2-40B4-BE49-F238E27FC236}">
                <a16:creationId xmlns:a16="http://schemas.microsoft.com/office/drawing/2014/main" id="{D0DE3EE9-7A15-49F2-BE5D-284F17DBBE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34</a:t>
            </a:fld>
            <a:endParaRPr lang="es-PE"/>
          </a:p>
        </p:txBody>
      </p:sp>
    </p:spTree>
    <p:extLst>
      <p:ext uri="{BB962C8B-B14F-4D97-AF65-F5344CB8AC3E}">
        <p14:creationId xmlns:p14="http://schemas.microsoft.com/office/powerpoint/2010/main" val="1957497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E2289-9C0A-4FA2-A862-86C569CEA11F}"/>
              </a:ext>
            </a:extLst>
          </p:cNvPr>
          <p:cNvSpPr>
            <a:spLocks noGrp="1"/>
          </p:cNvSpPr>
          <p:nvPr>
            <p:ph type="title"/>
          </p:nvPr>
        </p:nvSpPr>
        <p:spPr/>
        <p:txBody>
          <a:bodyPr/>
          <a:lstStyle/>
          <a:p>
            <a:r>
              <a:rPr lang="es-PE" b="1" dirty="0"/>
              <a:t>Transición</a:t>
            </a:r>
            <a:endParaRPr lang="es-PE" dirty="0"/>
          </a:p>
        </p:txBody>
      </p:sp>
      <p:sp>
        <p:nvSpPr>
          <p:cNvPr id="3" name="Marcador de texto 2">
            <a:extLst>
              <a:ext uri="{FF2B5EF4-FFF2-40B4-BE49-F238E27FC236}">
                <a16:creationId xmlns:a16="http://schemas.microsoft.com/office/drawing/2014/main" id="{AD3C1431-87E2-4098-8A4F-C2D2FE50BB58}"/>
              </a:ext>
            </a:extLst>
          </p:cNvPr>
          <p:cNvSpPr>
            <a:spLocks noGrp="1"/>
          </p:cNvSpPr>
          <p:nvPr>
            <p:ph type="body" idx="1"/>
          </p:nvPr>
        </p:nvSpPr>
        <p:spPr/>
        <p:txBody>
          <a:bodyPr/>
          <a:lstStyle/>
          <a:p>
            <a:pPr marL="76200" indent="0" algn="just">
              <a:buNone/>
            </a:pPr>
            <a:r>
              <a:rPr lang="es-MX" sz="2000" dirty="0"/>
              <a:t>Algunas de las cosas que puede incluir esta fase: </a:t>
            </a:r>
          </a:p>
          <a:p>
            <a:pPr algn="just"/>
            <a:r>
              <a:rPr lang="es-MX" sz="2000" dirty="0"/>
              <a:t>Prueba de la versión Beta para validar el nuevo sistema frente a las expectativas de los usuarios </a:t>
            </a:r>
          </a:p>
          <a:p>
            <a:pPr algn="just"/>
            <a:r>
              <a:rPr lang="es-MX" sz="2000" dirty="0"/>
              <a:t>Funcionamiento paralelo con los sistemas legados que están siendo sustituidos por nuestro proyecto. </a:t>
            </a:r>
          </a:p>
          <a:p>
            <a:pPr algn="just"/>
            <a:r>
              <a:rPr lang="es-MX" sz="2000" dirty="0"/>
              <a:t>Conversión de las bases de datos operacionales. </a:t>
            </a:r>
          </a:p>
          <a:p>
            <a:pPr algn="just"/>
            <a:r>
              <a:rPr lang="es-MX" sz="2000" dirty="0"/>
              <a:t>Entrenamiento de los usuarios y técnicos de mantenimiento. </a:t>
            </a:r>
          </a:p>
          <a:p>
            <a:pPr algn="just"/>
            <a:r>
              <a:rPr lang="es-MX" sz="2000" dirty="0"/>
              <a:t>Traspaso del producto a los equipos de marketing, distribución y venta.</a:t>
            </a:r>
            <a:endParaRPr lang="es-PE" sz="2000" dirty="0"/>
          </a:p>
        </p:txBody>
      </p:sp>
      <p:sp>
        <p:nvSpPr>
          <p:cNvPr id="4" name="Marcador de número de diapositiva 3">
            <a:extLst>
              <a:ext uri="{FF2B5EF4-FFF2-40B4-BE49-F238E27FC236}">
                <a16:creationId xmlns:a16="http://schemas.microsoft.com/office/drawing/2014/main" id="{B5A6B589-88EA-43DD-8BA5-0F8F5BFA69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35</a:t>
            </a:fld>
            <a:endParaRPr lang="es-PE"/>
          </a:p>
        </p:txBody>
      </p:sp>
    </p:spTree>
    <p:extLst>
      <p:ext uri="{BB962C8B-B14F-4D97-AF65-F5344CB8AC3E}">
        <p14:creationId xmlns:p14="http://schemas.microsoft.com/office/powerpoint/2010/main" val="326833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6C199-B2B8-4CB8-9B81-4299FC98752C}"/>
              </a:ext>
            </a:extLst>
          </p:cNvPr>
          <p:cNvSpPr>
            <a:spLocks noGrp="1"/>
          </p:cNvSpPr>
          <p:nvPr>
            <p:ph type="title"/>
          </p:nvPr>
        </p:nvSpPr>
        <p:spPr/>
        <p:txBody>
          <a:bodyPr/>
          <a:lstStyle/>
          <a:p>
            <a:r>
              <a:rPr lang="es-PE" b="1" dirty="0"/>
              <a:t>Transición: Objetivos</a:t>
            </a:r>
            <a:endParaRPr lang="es-PE" dirty="0"/>
          </a:p>
        </p:txBody>
      </p:sp>
      <p:sp>
        <p:nvSpPr>
          <p:cNvPr id="3" name="Marcador de texto 2">
            <a:extLst>
              <a:ext uri="{FF2B5EF4-FFF2-40B4-BE49-F238E27FC236}">
                <a16:creationId xmlns:a16="http://schemas.microsoft.com/office/drawing/2014/main" id="{92A8DA3E-DDF9-49FA-BC96-2590471A612B}"/>
              </a:ext>
            </a:extLst>
          </p:cNvPr>
          <p:cNvSpPr>
            <a:spLocks noGrp="1"/>
          </p:cNvSpPr>
          <p:nvPr>
            <p:ph type="body" idx="1"/>
          </p:nvPr>
        </p:nvSpPr>
        <p:spPr/>
        <p:txBody>
          <a:bodyPr/>
          <a:lstStyle/>
          <a:p>
            <a:pPr marL="76200" indent="0" algn="just">
              <a:buNone/>
            </a:pPr>
            <a:r>
              <a:rPr lang="es-MX" dirty="0"/>
              <a:t>Los principales objetivos de esta fase son: </a:t>
            </a:r>
          </a:p>
          <a:p>
            <a:pPr algn="just"/>
            <a:r>
              <a:rPr lang="es-MX" dirty="0"/>
              <a:t>• Conseguir que el usuario se valga por si mismo. </a:t>
            </a:r>
          </a:p>
          <a:p>
            <a:pPr algn="just"/>
            <a:r>
              <a:rPr lang="es-MX" dirty="0"/>
              <a:t>• Un producto final que cumpla los requisitos esperados, que funcione y satisfaga suficientemente al usuario. </a:t>
            </a:r>
            <a:endParaRPr lang="es-PE" dirty="0"/>
          </a:p>
        </p:txBody>
      </p:sp>
      <p:sp>
        <p:nvSpPr>
          <p:cNvPr id="4" name="Marcador de número de diapositiva 3">
            <a:extLst>
              <a:ext uri="{FF2B5EF4-FFF2-40B4-BE49-F238E27FC236}">
                <a16:creationId xmlns:a16="http://schemas.microsoft.com/office/drawing/2014/main" id="{620D4B87-F833-4E4B-884E-3E73BA31B4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36</a:t>
            </a:fld>
            <a:endParaRPr lang="es-PE"/>
          </a:p>
        </p:txBody>
      </p:sp>
    </p:spTree>
    <p:extLst>
      <p:ext uri="{BB962C8B-B14F-4D97-AF65-F5344CB8AC3E}">
        <p14:creationId xmlns:p14="http://schemas.microsoft.com/office/powerpoint/2010/main" val="1479542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B538B-9C67-449C-ABEF-6C76AD45EA16}"/>
              </a:ext>
            </a:extLst>
          </p:cNvPr>
          <p:cNvSpPr>
            <a:spLocks noGrp="1"/>
          </p:cNvSpPr>
          <p:nvPr>
            <p:ph type="title"/>
          </p:nvPr>
        </p:nvSpPr>
        <p:spPr/>
        <p:txBody>
          <a:bodyPr/>
          <a:lstStyle/>
          <a:p>
            <a:r>
              <a:rPr lang="es-PE" b="1" dirty="0"/>
              <a:t>Transición: Artefactos</a:t>
            </a:r>
            <a:endParaRPr lang="es-PE" dirty="0"/>
          </a:p>
        </p:txBody>
      </p:sp>
      <p:sp>
        <p:nvSpPr>
          <p:cNvPr id="3" name="Marcador de texto 2">
            <a:extLst>
              <a:ext uri="{FF2B5EF4-FFF2-40B4-BE49-F238E27FC236}">
                <a16:creationId xmlns:a16="http://schemas.microsoft.com/office/drawing/2014/main" id="{41101CBE-4AA9-482F-BBDF-C856E1D5C0F7}"/>
              </a:ext>
            </a:extLst>
          </p:cNvPr>
          <p:cNvSpPr>
            <a:spLocks noGrp="1"/>
          </p:cNvSpPr>
          <p:nvPr>
            <p:ph type="body" idx="1"/>
          </p:nvPr>
        </p:nvSpPr>
        <p:spPr/>
        <p:txBody>
          <a:bodyPr/>
          <a:lstStyle/>
          <a:p>
            <a:pPr marL="76200" indent="0" algn="just">
              <a:buNone/>
            </a:pPr>
            <a:r>
              <a:rPr lang="es-MX" sz="2000" dirty="0"/>
              <a:t>Los resultados de la fase de transición son : </a:t>
            </a:r>
          </a:p>
          <a:p>
            <a:pPr algn="just"/>
            <a:r>
              <a:rPr lang="es-MX" sz="2000" dirty="0"/>
              <a:t>Prototipo Operacional </a:t>
            </a:r>
          </a:p>
          <a:p>
            <a:pPr algn="just"/>
            <a:r>
              <a:rPr lang="es-MX" sz="2000" dirty="0"/>
              <a:t>Documentos Legales </a:t>
            </a:r>
          </a:p>
          <a:p>
            <a:pPr algn="just"/>
            <a:r>
              <a:rPr lang="es-MX" sz="2000" dirty="0"/>
              <a:t>Caso del Negocio Completo </a:t>
            </a:r>
          </a:p>
          <a:p>
            <a:pPr algn="just"/>
            <a:r>
              <a:rPr lang="es-MX" sz="2000" dirty="0"/>
              <a:t>Línea de Base del Producto completa y corregida que incluye todos los modelos del sistema </a:t>
            </a:r>
          </a:p>
          <a:p>
            <a:pPr algn="just"/>
            <a:r>
              <a:rPr lang="es-MX" sz="2000" dirty="0"/>
              <a:t>Descripción de la Arquitectura completa y corregida </a:t>
            </a:r>
          </a:p>
          <a:p>
            <a:pPr algn="just"/>
            <a:r>
              <a:rPr lang="es-MX" sz="2000" dirty="0"/>
              <a:t>Las iteraciones de esta fase irán dirigidas normalmente a conseguir una nueva versión.</a:t>
            </a:r>
            <a:endParaRPr lang="es-PE" sz="2000" dirty="0"/>
          </a:p>
        </p:txBody>
      </p:sp>
      <p:sp>
        <p:nvSpPr>
          <p:cNvPr id="4" name="Marcador de número de diapositiva 3">
            <a:extLst>
              <a:ext uri="{FF2B5EF4-FFF2-40B4-BE49-F238E27FC236}">
                <a16:creationId xmlns:a16="http://schemas.microsoft.com/office/drawing/2014/main" id="{1A45C176-CC83-4AB1-89F4-B0F3FA21BB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37</a:t>
            </a:fld>
            <a:endParaRPr lang="es-PE"/>
          </a:p>
        </p:txBody>
      </p:sp>
    </p:spTree>
    <p:extLst>
      <p:ext uri="{BB962C8B-B14F-4D97-AF65-F5344CB8AC3E}">
        <p14:creationId xmlns:p14="http://schemas.microsoft.com/office/powerpoint/2010/main" val="925527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9468E-CA10-4DE5-912D-E9250154E681}"/>
              </a:ext>
            </a:extLst>
          </p:cNvPr>
          <p:cNvSpPr>
            <a:spLocks noGrp="1"/>
          </p:cNvSpPr>
          <p:nvPr>
            <p:ph type="title"/>
          </p:nvPr>
        </p:nvSpPr>
        <p:spPr/>
        <p:txBody>
          <a:bodyPr/>
          <a:lstStyle/>
          <a:p>
            <a:r>
              <a:rPr lang="es-PE" b="1" dirty="0"/>
              <a:t>Transición: Hitos</a:t>
            </a:r>
            <a:endParaRPr lang="es-PE" dirty="0"/>
          </a:p>
        </p:txBody>
      </p:sp>
      <p:sp>
        <p:nvSpPr>
          <p:cNvPr id="3" name="Marcador de texto 2">
            <a:extLst>
              <a:ext uri="{FF2B5EF4-FFF2-40B4-BE49-F238E27FC236}">
                <a16:creationId xmlns:a16="http://schemas.microsoft.com/office/drawing/2014/main" id="{07F1DC13-FEF9-433D-8E28-83B8CBAAC295}"/>
              </a:ext>
            </a:extLst>
          </p:cNvPr>
          <p:cNvSpPr>
            <a:spLocks noGrp="1"/>
          </p:cNvSpPr>
          <p:nvPr>
            <p:ph type="body" idx="1"/>
          </p:nvPr>
        </p:nvSpPr>
        <p:spPr/>
        <p:txBody>
          <a:bodyPr/>
          <a:lstStyle/>
          <a:p>
            <a:pPr marL="76200" indent="0" algn="just">
              <a:buNone/>
            </a:pPr>
            <a:r>
              <a:rPr lang="es-MX" dirty="0"/>
              <a:t>Los criterios de evaluación de esta fase son los siguientes: </a:t>
            </a:r>
          </a:p>
          <a:p>
            <a:pPr algn="just"/>
            <a:r>
              <a:rPr lang="es-MX" dirty="0"/>
              <a:t>El usuario se encuentra satisfecho. </a:t>
            </a:r>
          </a:p>
          <a:p>
            <a:pPr algn="just"/>
            <a:r>
              <a:rPr lang="es-MX" dirty="0"/>
              <a:t>Son aceptables los gastos actuales versus los gastos planificados.</a:t>
            </a:r>
            <a:endParaRPr lang="es-PE" dirty="0"/>
          </a:p>
        </p:txBody>
      </p:sp>
      <p:sp>
        <p:nvSpPr>
          <p:cNvPr id="4" name="Marcador de número de diapositiva 3">
            <a:extLst>
              <a:ext uri="{FF2B5EF4-FFF2-40B4-BE49-F238E27FC236}">
                <a16:creationId xmlns:a16="http://schemas.microsoft.com/office/drawing/2014/main" id="{2F2E3881-9169-479B-B0DB-F799B7F4F57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38</a:t>
            </a:fld>
            <a:endParaRPr lang="es-PE"/>
          </a:p>
        </p:txBody>
      </p:sp>
    </p:spTree>
    <p:extLst>
      <p:ext uri="{BB962C8B-B14F-4D97-AF65-F5344CB8AC3E}">
        <p14:creationId xmlns:p14="http://schemas.microsoft.com/office/powerpoint/2010/main" val="2417398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71810-61A1-413D-9A87-EE01E73E3D01}"/>
              </a:ext>
            </a:extLst>
          </p:cNvPr>
          <p:cNvSpPr>
            <a:spLocks noGrp="1"/>
          </p:cNvSpPr>
          <p:nvPr>
            <p:ph type="title"/>
          </p:nvPr>
        </p:nvSpPr>
        <p:spPr/>
        <p:txBody>
          <a:bodyPr/>
          <a:lstStyle/>
          <a:p>
            <a:r>
              <a:rPr lang="es-PE" b="1" dirty="0"/>
              <a:t>Transición: Hito</a:t>
            </a:r>
            <a:endParaRPr lang="es-PE" dirty="0"/>
          </a:p>
        </p:txBody>
      </p:sp>
      <p:sp>
        <p:nvSpPr>
          <p:cNvPr id="4" name="Marcador de número de diapositiva 3">
            <a:extLst>
              <a:ext uri="{FF2B5EF4-FFF2-40B4-BE49-F238E27FC236}">
                <a16:creationId xmlns:a16="http://schemas.microsoft.com/office/drawing/2014/main" id="{F3FCB9E8-D905-45D8-ABF7-009B4D55EF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39</a:t>
            </a:fld>
            <a:endParaRPr lang="es-PE"/>
          </a:p>
        </p:txBody>
      </p:sp>
      <p:pic>
        <p:nvPicPr>
          <p:cNvPr id="6" name="Imagen 5">
            <a:extLst>
              <a:ext uri="{FF2B5EF4-FFF2-40B4-BE49-F238E27FC236}">
                <a16:creationId xmlns:a16="http://schemas.microsoft.com/office/drawing/2014/main" id="{0A91654D-5C85-49F1-B6AB-1E744EC3AE54}"/>
              </a:ext>
            </a:extLst>
          </p:cNvPr>
          <p:cNvPicPr>
            <a:picLocks noChangeAspect="1"/>
          </p:cNvPicPr>
          <p:nvPr/>
        </p:nvPicPr>
        <p:blipFill rotWithShape="1">
          <a:blip r:embed="rId2"/>
          <a:srcRect t="59382"/>
          <a:stretch/>
        </p:blipFill>
        <p:spPr>
          <a:xfrm>
            <a:off x="1027950" y="2770909"/>
            <a:ext cx="7088100" cy="1597780"/>
          </a:xfrm>
          <a:prstGeom prst="rect">
            <a:avLst/>
          </a:prstGeom>
        </p:spPr>
      </p:pic>
    </p:spTree>
    <p:extLst>
      <p:ext uri="{BB962C8B-B14F-4D97-AF65-F5344CB8AC3E}">
        <p14:creationId xmlns:p14="http://schemas.microsoft.com/office/powerpoint/2010/main" val="282440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46B37-76DD-4E76-AE3F-67AE9D6E45EB}"/>
              </a:ext>
            </a:extLst>
          </p:cNvPr>
          <p:cNvSpPr>
            <a:spLocks noGrp="1"/>
          </p:cNvSpPr>
          <p:nvPr>
            <p:ph type="title"/>
          </p:nvPr>
        </p:nvSpPr>
        <p:spPr/>
        <p:txBody>
          <a:bodyPr/>
          <a:lstStyle/>
          <a:p>
            <a:r>
              <a:rPr lang="es-PE" b="1" dirty="0"/>
              <a:t>Distribución de Recursos Humanos</a:t>
            </a:r>
          </a:p>
        </p:txBody>
      </p:sp>
      <p:sp>
        <p:nvSpPr>
          <p:cNvPr id="4" name="Marcador de número de diapositiva 3">
            <a:extLst>
              <a:ext uri="{FF2B5EF4-FFF2-40B4-BE49-F238E27FC236}">
                <a16:creationId xmlns:a16="http://schemas.microsoft.com/office/drawing/2014/main" id="{34CAE1F1-DA25-4ADD-8124-B32C05EA127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a:t>
            </a:fld>
            <a:endParaRPr lang="es-PE"/>
          </a:p>
        </p:txBody>
      </p:sp>
      <p:pic>
        <p:nvPicPr>
          <p:cNvPr id="3" name="Imagen 2">
            <a:extLst>
              <a:ext uri="{FF2B5EF4-FFF2-40B4-BE49-F238E27FC236}">
                <a16:creationId xmlns:a16="http://schemas.microsoft.com/office/drawing/2014/main" id="{A923CB39-7660-476E-93F2-1AE14064A6B5}"/>
              </a:ext>
            </a:extLst>
          </p:cNvPr>
          <p:cNvPicPr>
            <a:picLocks noChangeAspect="1"/>
          </p:cNvPicPr>
          <p:nvPr/>
        </p:nvPicPr>
        <p:blipFill>
          <a:blip r:embed="rId2"/>
          <a:stretch>
            <a:fillRect/>
          </a:stretch>
        </p:blipFill>
        <p:spPr>
          <a:xfrm>
            <a:off x="1095631" y="2371724"/>
            <a:ext cx="6946556" cy="2920711"/>
          </a:xfrm>
          <a:prstGeom prst="rect">
            <a:avLst/>
          </a:prstGeom>
        </p:spPr>
      </p:pic>
    </p:spTree>
    <p:extLst>
      <p:ext uri="{BB962C8B-B14F-4D97-AF65-F5344CB8AC3E}">
        <p14:creationId xmlns:p14="http://schemas.microsoft.com/office/powerpoint/2010/main" val="1777385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7C23A-DA07-42C9-ABCE-C020D3BF0DD8}"/>
              </a:ext>
            </a:extLst>
          </p:cNvPr>
          <p:cNvSpPr>
            <a:spLocks noGrp="1"/>
          </p:cNvSpPr>
          <p:nvPr>
            <p:ph type="title"/>
          </p:nvPr>
        </p:nvSpPr>
        <p:spPr/>
        <p:txBody>
          <a:bodyPr/>
          <a:lstStyle/>
          <a:p>
            <a:r>
              <a:rPr lang="es-PE" sz="2400" b="1" dirty="0"/>
              <a:t>Estado de Aspectos de los Casos de Usos al finalizar cada Fase</a:t>
            </a:r>
          </a:p>
        </p:txBody>
      </p:sp>
      <p:sp>
        <p:nvSpPr>
          <p:cNvPr id="4" name="Marcador de número de diapositiva 3">
            <a:extLst>
              <a:ext uri="{FF2B5EF4-FFF2-40B4-BE49-F238E27FC236}">
                <a16:creationId xmlns:a16="http://schemas.microsoft.com/office/drawing/2014/main" id="{B2956537-BE3F-4E23-9313-1EFD42022D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40</a:t>
            </a:fld>
            <a:endParaRPr lang="es-PE"/>
          </a:p>
        </p:txBody>
      </p:sp>
      <p:pic>
        <p:nvPicPr>
          <p:cNvPr id="6" name="Imagen 5">
            <a:extLst>
              <a:ext uri="{FF2B5EF4-FFF2-40B4-BE49-F238E27FC236}">
                <a16:creationId xmlns:a16="http://schemas.microsoft.com/office/drawing/2014/main" id="{819343BB-0AF8-47D9-8B3B-B4740293591B}"/>
              </a:ext>
            </a:extLst>
          </p:cNvPr>
          <p:cNvPicPr>
            <a:picLocks noChangeAspect="1"/>
          </p:cNvPicPr>
          <p:nvPr/>
        </p:nvPicPr>
        <p:blipFill>
          <a:blip r:embed="rId2"/>
          <a:stretch>
            <a:fillRect/>
          </a:stretch>
        </p:blipFill>
        <p:spPr>
          <a:xfrm>
            <a:off x="1027950" y="2376398"/>
            <a:ext cx="7088100" cy="3342014"/>
          </a:xfrm>
          <a:prstGeom prst="rect">
            <a:avLst/>
          </a:prstGeom>
        </p:spPr>
      </p:pic>
    </p:spTree>
    <p:extLst>
      <p:ext uri="{BB962C8B-B14F-4D97-AF65-F5344CB8AC3E}">
        <p14:creationId xmlns:p14="http://schemas.microsoft.com/office/powerpoint/2010/main" val="23657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E7E4A-AC11-4DA4-B2C1-AFC38BC6E494}"/>
              </a:ext>
            </a:extLst>
          </p:cNvPr>
          <p:cNvSpPr>
            <a:spLocks noGrp="1"/>
          </p:cNvSpPr>
          <p:nvPr>
            <p:ph type="title"/>
          </p:nvPr>
        </p:nvSpPr>
        <p:spPr/>
        <p:txBody>
          <a:bodyPr/>
          <a:lstStyle/>
          <a:p>
            <a:r>
              <a:rPr lang="es-PE" b="1" dirty="0"/>
              <a:t>Inicio</a:t>
            </a:r>
            <a:endParaRPr lang="es-PE" dirty="0"/>
          </a:p>
        </p:txBody>
      </p:sp>
      <p:sp>
        <p:nvSpPr>
          <p:cNvPr id="3" name="Marcador de texto 2">
            <a:extLst>
              <a:ext uri="{FF2B5EF4-FFF2-40B4-BE49-F238E27FC236}">
                <a16:creationId xmlns:a16="http://schemas.microsoft.com/office/drawing/2014/main" id="{7573359B-6B7D-4EB5-8865-61AB264A5197}"/>
              </a:ext>
            </a:extLst>
          </p:cNvPr>
          <p:cNvSpPr>
            <a:spLocks noGrp="1"/>
          </p:cNvSpPr>
          <p:nvPr>
            <p:ph type="body" idx="1"/>
          </p:nvPr>
        </p:nvSpPr>
        <p:spPr/>
        <p:txBody>
          <a:bodyPr/>
          <a:lstStyle/>
          <a:p>
            <a:pPr algn="just"/>
            <a:r>
              <a:rPr lang="es-MX" dirty="0"/>
              <a:t>Durante la fase de inicio se define el modelo del negocio y el alcance del proyecto. </a:t>
            </a:r>
          </a:p>
          <a:p>
            <a:pPr algn="just"/>
            <a:r>
              <a:rPr lang="es-MX" dirty="0"/>
              <a:t>Se identifican todos los actores y Casos de Uso, y se diseñan los Casos de Uso más esenciales (aproximadamente el 20% del modelo completo).</a:t>
            </a:r>
          </a:p>
          <a:p>
            <a:pPr algn="just"/>
            <a:r>
              <a:rPr lang="es-MX" dirty="0"/>
              <a:t>Se desarrolla, un plan de negocio para determinar que recursos deben ser asignados al proyecto. </a:t>
            </a:r>
            <a:endParaRPr lang="es-PE" dirty="0"/>
          </a:p>
        </p:txBody>
      </p:sp>
      <p:sp>
        <p:nvSpPr>
          <p:cNvPr id="4" name="Marcador de número de diapositiva 3">
            <a:extLst>
              <a:ext uri="{FF2B5EF4-FFF2-40B4-BE49-F238E27FC236}">
                <a16:creationId xmlns:a16="http://schemas.microsoft.com/office/drawing/2014/main" id="{A007070A-C285-45CB-A922-41AA426E8A8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a:t>
            </a:fld>
            <a:endParaRPr lang="es-PE"/>
          </a:p>
        </p:txBody>
      </p:sp>
    </p:spTree>
    <p:extLst>
      <p:ext uri="{BB962C8B-B14F-4D97-AF65-F5344CB8AC3E}">
        <p14:creationId xmlns:p14="http://schemas.microsoft.com/office/powerpoint/2010/main" val="120069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77ED5-EC3B-4A34-982D-67006F7AFE2E}"/>
              </a:ext>
            </a:extLst>
          </p:cNvPr>
          <p:cNvSpPr>
            <a:spLocks noGrp="1"/>
          </p:cNvSpPr>
          <p:nvPr>
            <p:ph type="title"/>
          </p:nvPr>
        </p:nvSpPr>
        <p:spPr/>
        <p:txBody>
          <a:bodyPr/>
          <a:lstStyle/>
          <a:p>
            <a:r>
              <a:rPr lang="es-PE" b="1" dirty="0"/>
              <a:t>Inicio: Objetivos</a:t>
            </a:r>
          </a:p>
        </p:txBody>
      </p:sp>
      <p:sp>
        <p:nvSpPr>
          <p:cNvPr id="3" name="Marcador de texto 2">
            <a:extLst>
              <a:ext uri="{FF2B5EF4-FFF2-40B4-BE49-F238E27FC236}">
                <a16:creationId xmlns:a16="http://schemas.microsoft.com/office/drawing/2014/main" id="{8B47C93B-30AC-4042-BD74-FF0C38F0A8EC}"/>
              </a:ext>
            </a:extLst>
          </p:cNvPr>
          <p:cNvSpPr>
            <a:spLocks noGrp="1"/>
          </p:cNvSpPr>
          <p:nvPr>
            <p:ph type="body" idx="1"/>
          </p:nvPr>
        </p:nvSpPr>
        <p:spPr/>
        <p:txBody>
          <a:bodyPr/>
          <a:lstStyle/>
          <a:p>
            <a:pPr marL="76200" indent="0" algn="just">
              <a:buNone/>
            </a:pPr>
            <a:r>
              <a:rPr lang="es-MX" sz="2000" dirty="0"/>
              <a:t>Los objetivos de esta fase son: </a:t>
            </a:r>
          </a:p>
          <a:p>
            <a:pPr algn="just"/>
            <a:r>
              <a:rPr lang="es-MX" sz="2000" dirty="0"/>
              <a:t>Establecer el ámbito del proyecto y sus límites. </a:t>
            </a:r>
          </a:p>
          <a:p>
            <a:pPr algn="just"/>
            <a:r>
              <a:rPr lang="es-MX" sz="2000" dirty="0"/>
              <a:t>Encontrar los Casos de Uso críticos del sistema, los escenarios básicos que definen la funcionalidad. </a:t>
            </a:r>
          </a:p>
          <a:p>
            <a:pPr algn="just"/>
            <a:r>
              <a:rPr lang="es-MX" sz="2000" dirty="0"/>
              <a:t>Mostrar al menos una arquitectura candidata para los escenarios principales. </a:t>
            </a:r>
          </a:p>
          <a:p>
            <a:pPr algn="just"/>
            <a:r>
              <a:rPr lang="es-MX" sz="2000" dirty="0"/>
              <a:t>Estimar el coste en recursos y tiempo de todo el proyecto. </a:t>
            </a:r>
          </a:p>
          <a:p>
            <a:pPr algn="just"/>
            <a:r>
              <a:rPr lang="es-MX" sz="2000" dirty="0"/>
              <a:t>Estimar los riesgos, las fuentes de incertidumbre. </a:t>
            </a:r>
            <a:endParaRPr lang="es-PE" sz="2000" dirty="0"/>
          </a:p>
        </p:txBody>
      </p:sp>
      <p:sp>
        <p:nvSpPr>
          <p:cNvPr id="4" name="Marcador de número de diapositiva 3">
            <a:extLst>
              <a:ext uri="{FF2B5EF4-FFF2-40B4-BE49-F238E27FC236}">
                <a16:creationId xmlns:a16="http://schemas.microsoft.com/office/drawing/2014/main" id="{CC97365B-40CA-43E4-9127-C167D46B8D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6</a:t>
            </a:fld>
            <a:endParaRPr lang="es-PE"/>
          </a:p>
        </p:txBody>
      </p:sp>
    </p:spTree>
    <p:extLst>
      <p:ext uri="{BB962C8B-B14F-4D97-AF65-F5344CB8AC3E}">
        <p14:creationId xmlns:p14="http://schemas.microsoft.com/office/powerpoint/2010/main" val="194648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EDAEB-4EC7-485B-AF1F-3CDC9F74FBEF}"/>
              </a:ext>
            </a:extLst>
          </p:cNvPr>
          <p:cNvSpPr>
            <a:spLocks noGrp="1"/>
          </p:cNvSpPr>
          <p:nvPr>
            <p:ph type="title"/>
          </p:nvPr>
        </p:nvSpPr>
        <p:spPr/>
        <p:txBody>
          <a:bodyPr/>
          <a:lstStyle/>
          <a:p>
            <a:r>
              <a:rPr lang="es-PE" b="1" dirty="0"/>
              <a:t>Inicio: Artefactos</a:t>
            </a:r>
            <a:endParaRPr lang="es-PE" dirty="0"/>
          </a:p>
        </p:txBody>
      </p:sp>
      <p:sp>
        <p:nvSpPr>
          <p:cNvPr id="3" name="Marcador de texto 2">
            <a:extLst>
              <a:ext uri="{FF2B5EF4-FFF2-40B4-BE49-F238E27FC236}">
                <a16:creationId xmlns:a16="http://schemas.microsoft.com/office/drawing/2014/main" id="{04A84F89-77A6-4F47-B913-7DF421D3492F}"/>
              </a:ext>
            </a:extLst>
          </p:cNvPr>
          <p:cNvSpPr>
            <a:spLocks noGrp="1"/>
          </p:cNvSpPr>
          <p:nvPr>
            <p:ph type="body" idx="1"/>
          </p:nvPr>
        </p:nvSpPr>
        <p:spPr/>
        <p:txBody>
          <a:bodyPr/>
          <a:lstStyle/>
          <a:p>
            <a:pPr marL="76200" indent="0">
              <a:buNone/>
            </a:pPr>
            <a:r>
              <a:rPr lang="es-MX" sz="1800" dirty="0"/>
              <a:t>Los artefactos de la fase de inicio deben ser:</a:t>
            </a:r>
          </a:p>
          <a:p>
            <a:r>
              <a:rPr lang="es-MX" sz="1800" dirty="0"/>
              <a:t>Un documento de visión: Una visión general de los requerimientos del proyecto, características clave y restricciones principales. </a:t>
            </a:r>
          </a:p>
          <a:p>
            <a:r>
              <a:rPr lang="es-MX" sz="1800" dirty="0"/>
              <a:t>Modelo inicial de Casos de Uso (10-20% completado). </a:t>
            </a:r>
          </a:p>
          <a:p>
            <a:r>
              <a:rPr lang="es-MX" sz="1800" dirty="0"/>
              <a:t>Un glosario inicial: Terminología clave del dominio. </a:t>
            </a:r>
          </a:p>
          <a:p>
            <a:r>
              <a:rPr lang="es-MX" sz="1800" dirty="0"/>
              <a:t>El caso de negocio. </a:t>
            </a:r>
          </a:p>
          <a:p>
            <a:r>
              <a:rPr lang="es-MX" sz="1800" dirty="0"/>
              <a:t>Lista de riesgos y plan de contingencia. </a:t>
            </a:r>
          </a:p>
          <a:p>
            <a:r>
              <a:rPr lang="es-MX" sz="1800" dirty="0"/>
              <a:t>Plan del proyecto, mostrando fases e iteraciones. </a:t>
            </a:r>
          </a:p>
          <a:p>
            <a:r>
              <a:rPr lang="es-MX" sz="1800" dirty="0"/>
              <a:t>Modelo de negocio, si es necesario </a:t>
            </a:r>
          </a:p>
          <a:p>
            <a:r>
              <a:rPr lang="es-MX" sz="1800" dirty="0"/>
              <a:t>Prototipos exploratorios para probar conceptos o la arquitectura candidata.</a:t>
            </a:r>
            <a:endParaRPr lang="es-PE" sz="1800" dirty="0"/>
          </a:p>
        </p:txBody>
      </p:sp>
      <p:sp>
        <p:nvSpPr>
          <p:cNvPr id="4" name="Marcador de número de diapositiva 3">
            <a:extLst>
              <a:ext uri="{FF2B5EF4-FFF2-40B4-BE49-F238E27FC236}">
                <a16:creationId xmlns:a16="http://schemas.microsoft.com/office/drawing/2014/main" id="{EE8E43CE-99C9-4FBA-8B3D-CAADFD45D11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7</a:t>
            </a:fld>
            <a:endParaRPr lang="es-PE"/>
          </a:p>
        </p:txBody>
      </p:sp>
    </p:spTree>
    <p:extLst>
      <p:ext uri="{BB962C8B-B14F-4D97-AF65-F5344CB8AC3E}">
        <p14:creationId xmlns:p14="http://schemas.microsoft.com/office/powerpoint/2010/main" val="216867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F86CF-3B09-4FAA-ABCB-43A646002C2E}"/>
              </a:ext>
            </a:extLst>
          </p:cNvPr>
          <p:cNvSpPr>
            <a:spLocks noGrp="1"/>
          </p:cNvSpPr>
          <p:nvPr>
            <p:ph type="title"/>
          </p:nvPr>
        </p:nvSpPr>
        <p:spPr/>
        <p:txBody>
          <a:bodyPr/>
          <a:lstStyle/>
          <a:p>
            <a:r>
              <a:rPr lang="es-PE" b="1" dirty="0"/>
              <a:t>Inicio: Hito</a:t>
            </a:r>
            <a:endParaRPr lang="es-PE" dirty="0"/>
          </a:p>
        </p:txBody>
      </p:sp>
      <p:sp>
        <p:nvSpPr>
          <p:cNvPr id="3" name="Marcador de texto 2">
            <a:extLst>
              <a:ext uri="{FF2B5EF4-FFF2-40B4-BE49-F238E27FC236}">
                <a16:creationId xmlns:a16="http://schemas.microsoft.com/office/drawing/2014/main" id="{CCDB55D1-72BB-4A70-A1AC-F12D3FAA34B9}"/>
              </a:ext>
            </a:extLst>
          </p:cNvPr>
          <p:cNvSpPr>
            <a:spLocks noGrp="1"/>
          </p:cNvSpPr>
          <p:nvPr>
            <p:ph type="body" idx="1"/>
          </p:nvPr>
        </p:nvSpPr>
        <p:spPr/>
        <p:txBody>
          <a:bodyPr/>
          <a:lstStyle/>
          <a:p>
            <a:pPr marL="76200" indent="0" algn="just">
              <a:buNone/>
            </a:pPr>
            <a:r>
              <a:rPr lang="es-MX" sz="1800" dirty="0"/>
              <a:t>Al terminar la fase de inicio se deben comprobar los criterios de evaluación para continuar: </a:t>
            </a:r>
          </a:p>
          <a:p>
            <a:pPr algn="just"/>
            <a:r>
              <a:rPr lang="es-MX" sz="1800" dirty="0"/>
              <a:t>Todos los interesados en el proyecto coinciden en la definición del ámbito del sistema y las estimaciones de agenda. </a:t>
            </a:r>
          </a:p>
          <a:p>
            <a:pPr algn="just"/>
            <a:r>
              <a:rPr lang="es-MX" sz="1800" dirty="0"/>
              <a:t>Entendimiento de los requisitos, como evidencia de la fidelidad de los Casos de Uso principales. </a:t>
            </a:r>
          </a:p>
          <a:p>
            <a:pPr algn="just"/>
            <a:r>
              <a:rPr lang="es-MX" sz="1800" dirty="0"/>
              <a:t>Las estimaciones de tiempo, coste y riesgo son creíbles. </a:t>
            </a:r>
          </a:p>
          <a:p>
            <a:pPr algn="just"/>
            <a:r>
              <a:rPr lang="es-MX" sz="1800" dirty="0"/>
              <a:t>Comprensión total de cualquier prototipo de la arquitectura desarrollado. </a:t>
            </a:r>
          </a:p>
          <a:p>
            <a:pPr algn="just"/>
            <a:r>
              <a:rPr lang="es-MX" sz="1800" dirty="0"/>
              <a:t>Los gastos hasta el momento se asemejan a los planeados.</a:t>
            </a:r>
            <a:endParaRPr lang="es-PE" sz="1800" dirty="0"/>
          </a:p>
        </p:txBody>
      </p:sp>
      <p:sp>
        <p:nvSpPr>
          <p:cNvPr id="4" name="Marcador de número de diapositiva 3">
            <a:extLst>
              <a:ext uri="{FF2B5EF4-FFF2-40B4-BE49-F238E27FC236}">
                <a16:creationId xmlns:a16="http://schemas.microsoft.com/office/drawing/2014/main" id="{657E8DBD-1E89-4180-99B3-ACEAC75E18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8</a:t>
            </a:fld>
            <a:endParaRPr lang="es-PE"/>
          </a:p>
        </p:txBody>
      </p:sp>
    </p:spTree>
    <p:extLst>
      <p:ext uri="{BB962C8B-B14F-4D97-AF65-F5344CB8AC3E}">
        <p14:creationId xmlns:p14="http://schemas.microsoft.com/office/powerpoint/2010/main" val="251479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87847-C7D4-4B9F-8AB9-FB8FF20854CD}"/>
              </a:ext>
            </a:extLst>
          </p:cNvPr>
          <p:cNvSpPr>
            <a:spLocks noGrp="1"/>
          </p:cNvSpPr>
          <p:nvPr>
            <p:ph type="title"/>
          </p:nvPr>
        </p:nvSpPr>
        <p:spPr/>
        <p:txBody>
          <a:bodyPr/>
          <a:lstStyle/>
          <a:p>
            <a:r>
              <a:rPr lang="es-PE" b="1" dirty="0"/>
              <a:t>Inicio: Hito</a:t>
            </a:r>
            <a:endParaRPr lang="es-PE" dirty="0"/>
          </a:p>
        </p:txBody>
      </p:sp>
      <p:sp>
        <p:nvSpPr>
          <p:cNvPr id="4" name="Marcador de número de diapositiva 3">
            <a:extLst>
              <a:ext uri="{FF2B5EF4-FFF2-40B4-BE49-F238E27FC236}">
                <a16:creationId xmlns:a16="http://schemas.microsoft.com/office/drawing/2014/main" id="{71A313CF-5060-4C85-BD61-CC47F51E19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9</a:t>
            </a:fld>
            <a:endParaRPr lang="es-PE"/>
          </a:p>
        </p:txBody>
      </p:sp>
      <p:sp>
        <p:nvSpPr>
          <p:cNvPr id="3" name="Rectángulo 2">
            <a:extLst>
              <a:ext uri="{FF2B5EF4-FFF2-40B4-BE49-F238E27FC236}">
                <a16:creationId xmlns:a16="http://schemas.microsoft.com/office/drawing/2014/main" id="{EA3AC77F-AACC-4FCD-BA02-4BB80025C2D4}"/>
              </a:ext>
            </a:extLst>
          </p:cNvPr>
          <p:cNvSpPr/>
          <p:nvPr/>
        </p:nvSpPr>
        <p:spPr>
          <a:xfrm>
            <a:off x="1318544" y="4914076"/>
            <a:ext cx="6506911" cy="707886"/>
          </a:xfrm>
          <a:prstGeom prst="rect">
            <a:avLst/>
          </a:prstGeom>
        </p:spPr>
        <p:txBody>
          <a:bodyPr wrap="square">
            <a:spAutoFit/>
          </a:bodyPr>
          <a:lstStyle/>
          <a:p>
            <a:pPr algn="just"/>
            <a:r>
              <a:rPr lang="es-MX" sz="2000" dirty="0">
                <a:solidFill>
                  <a:srgbClr val="505670"/>
                </a:solidFill>
                <a:latin typeface="Varela Round"/>
                <a:sym typeface="Varela Round"/>
              </a:rPr>
              <a:t>Si el proyecto no pasa estos criterios hay que plantearse abandonarlo o repensarlo profundamente.</a:t>
            </a:r>
            <a:endParaRPr lang="es-PE" sz="2000" dirty="0">
              <a:solidFill>
                <a:srgbClr val="505670"/>
              </a:solidFill>
              <a:latin typeface="Varela Round"/>
              <a:sym typeface="Varela Round"/>
            </a:endParaRPr>
          </a:p>
        </p:txBody>
      </p:sp>
      <p:pic>
        <p:nvPicPr>
          <p:cNvPr id="6" name="Imagen 5">
            <a:extLst>
              <a:ext uri="{FF2B5EF4-FFF2-40B4-BE49-F238E27FC236}">
                <a16:creationId xmlns:a16="http://schemas.microsoft.com/office/drawing/2014/main" id="{D8B931B5-00BA-46B5-8EC1-F9604D15E9F0}"/>
              </a:ext>
            </a:extLst>
          </p:cNvPr>
          <p:cNvPicPr>
            <a:picLocks noChangeAspect="1"/>
          </p:cNvPicPr>
          <p:nvPr/>
        </p:nvPicPr>
        <p:blipFill>
          <a:blip r:embed="rId2"/>
          <a:stretch>
            <a:fillRect/>
          </a:stretch>
        </p:blipFill>
        <p:spPr>
          <a:xfrm>
            <a:off x="1318544" y="2525413"/>
            <a:ext cx="6506911" cy="2132745"/>
          </a:xfrm>
          <a:prstGeom prst="rect">
            <a:avLst/>
          </a:prstGeom>
        </p:spPr>
      </p:pic>
    </p:spTree>
    <p:extLst>
      <p:ext uri="{BB962C8B-B14F-4D97-AF65-F5344CB8AC3E}">
        <p14:creationId xmlns:p14="http://schemas.microsoft.com/office/powerpoint/2010/main" val="2175621898"/>
      </p:ext>
    </p:extLst>
  </p:cSld>
  <p:clrMapOvr>
    <a:masterClrMapping/>
  </p:clrMapOvr>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1635</Words>
  <Application>Microsoft Office PowerPoint</Application>
  <PresentationFormat>Presentación en pantalla (4:3)</PresentationFormat>
  <Paragraphs>200</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Shadows Into Light</vt:lpstr>
      <vt:lpstr>Varela Round</vt:lpstr>
      <vt:lpstr>Trinculo template</vt:lpstr>
      <vt:lpstr>Artefactos</vt:lpstr>
      <vt:lpstr>Fases e Hitos en RUP</vt:lpstr>
      <vt:lpstr>Distribución del Esfuerzo y Tiempo</vt:lpstr>
      <vt:lpstr>Distribución de Recursos Humanos</vt:lpstr>
      <vt:lpstr>Inicio</vt:lpstr>
      <vt:lpstr>Inicio: Objetivos</vt:lpstr>
      <vt:lpstr>Inicio: Artefactos</vt:lpstr>
      <vt:lpstr>Inicio: Hito</vt:lpstr>
      <vt:lpstr>Inicio: Hito</vt:lpstr>
      <vt:lpstr>Elaboración</vt:lpstr>
      <vt:lpstr>Elaboración: Objetivos</vt:lpstr>
      <vt:lpstr>Elaboración: Artefactos</vt:lpstr>
      <vt:lpstr>Elaboración: Artefactos</vt:lpstr>
      <vt:lpstr>Elaboración: Hitos</vt:lpstr>
      <vt:lpstr>Elaboración: Hito</vt:lpstr>
      <vt:lpstr>Elaboración: Vistas</vt:lpstr>
      <vt:lpstr>Vista Lógica: Diagrama de clases</vt:lpstr>
      <vt:lpstr>Vista Lógica: Diagrama de clases</vt:lpstr>
      <vt:lpstr>Vista Lógica: Modelo E-R</vt:lpstr>
      <vt:lpstr>Vista Lógica: Modelo E-R</vt:lpstr>
      <vt:lpstr>Vista de Implementación:  Diagrama de Secuencia</vt:lpstr>
      <vt:lpstr>Vista de Implementación: Diagrama de Secuencia</vt:lpstr>
      <vt:lpstr>Vista de Implementación: Diagrama de estados</vt:lpstr>
      <vt:lpstr>Vista de Implementación: Diagrama de Colaboración</vt:lpstr>
      <vt:lpstr>Vista de Implementación: Diagrama de Colaboración</vt:lpstr>
      <vt:lpstr>Vista Conceptual: Modelo de dominio</vt:lpstr>
      <vt:lpstr>Vista Conceptual: Modelo de dominio</vt:lpstr>
      <vt:lpstr>Vista física: Mapa de comportamiento a nivel de hardware</vt:lpstr>
      <vt:lpstr>Construcción</vt:lpstr>
      <vt:lpstr>Construcción: Objetivos</vt:lpstr>
      <vt:lpstr>Construcción: Artefactos</vt:lpstr>
      <vt:lpstr>Construcción: Hitos</vt:lpstr>
      <vt:lpstr>Construcción: Hito</vt:lpstr>
      <vt:lpstr>Transición</vt:lpstr>
      <vt:lpstr>Transición</vt:lpstr>
      <vt:lpstr>Transición: Objetivos</vt:lpstr>
      <vt:lpstr>Transición: Artefactos</vt:lpstr>
      <vt:lpstr>Transición: Hitos</vt:lpstr>
      <vt:lpstr>Transición: Hito</vt:lpstr>
      <vt:lpstr>Estado de Aspectos de los Casos de Usos al finalizar cada Fase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Juan Amado</dc:creator>
  <cp:lastModifiedBy>Juan Amado</cp:lastModifiedBy>
  <cp:revision>78</cp:revision>
  <dcterms:modified xsi:type="dcterms:W3CDTF">2019-04-26T10:51:48Z</dcterms:modified>
</cp:coreProperties>
</file>