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54853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23933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75230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412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47160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77266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1832590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5129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4612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2712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3166903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59979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48635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9237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5/3/2019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219521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5737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8423992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hyperlink" Target="https://ingsotfwarekarlacevallos.files.wordpress.com/2015/07/23.png" TargetMode="External"/><Relationship Id="rId1" Type="http://schemas.openxmlformats.org/officeDocument/2006/relationships/slideLayout" Target="../slideLayouts/slideLayout2.xml"/><Relationship Id="rId6" Type="http://schemas.openxmlformats.org/officeDocument/2006/relationships/hyperlink" Target="https://ingsotfwarekarlacevallos.files.wordpress.com/2015/07/44.png" TargetMode="External"/><Relationship Id="rId5" Type="http://schemas.openxmlformats.org/officeDocument/2006/relationships/image" Target="../media/image29.png"/><Relationship Id="rId4" Type="http://schemas.openxmlformats.org/officeDocument/2006/relationships/hyperlink" Target="https://ingsotfwarekarlacevallos.files.wordpress.com/2015/07/33.pn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hyperlink" Target="https://ingsotfwarekarlacevallos.files.wordpress.com/2015/07/54.png" TargetMode="External"/><Relationship Id="rId1" Type="http://schemas.openxmlformats.org/officeDocument/2006/relationships/slideLayout" Target="../slideLayouts/slideLayout2.xml"/><Relationship Id="rId6" Type="http://schemas.openxmlformats.org/officeDocument/2006/relationships/hyperlink" Target="https://ingsotfwarekarlacevallos.files.wordpress.com/2015/07/72.png" TargetMode="External"/><Relationship Id="rId5" Type="http://schemas.openxmlformats.org/officeDocument/2006/relationships/image" Target="../media/image32.png"/><Relationship Id="rId4" Type="http://schemas.openxmlformats.org/officeDocument/2006/relationships/hyperlink" Target="https://ingsotfwarekarlacevallos.files.wordpress.com/2015/07/62.p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hyperlink" Target="https://es.wikipedia.org/wiki/Se%C3%B1al_digita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13305F-8F8C-492E-A1C0-E98348E0C99F}"/>
              </a:ext>
            </a:extLst>
          </p:cNvPr>
          <p:cNvSpPr>
            <a:spLocks noGrp="1"/>
          </p:cNvSpPr>
          <p:nvPr>
            <p:ph type="ctrTitle"/>
          </p:nvPr>
        </p:nvSpPr>
        <p:spPr/>
        <p:txBody>
          <a:bodyPr/>
          <a:lstStyle/>
          <a:p>
            <a:pPr algn="ctr"/>
            <a:r>
              <a:rPr lang="es-ES" dirty="0"/>
              <a:t>TIPOS DE DIAGRAMAS(UML)</a:t>
            </a:r>
            <a:endParaRPr lang="es-PE" dirty="0"/>
          </a:p>
        </p:txBody>
      </p:sp>
      <p:sp>
        <p:nvSpPr>
          <p:cNvPr id="3" name="Subtítulo 2">
            <a:extLst>
              <a:ext uri="{FF2B5EF4-FFF2-40B4-BE49-F238E27FC236}">
                <a16:creationId xmlns:a16="http://schemas.microsoft.com/office/drawing/2014/main" id="{3DB2A4B4-44E2-4586-B723-9C9B3D7B5679}"/>
              </a:ext>
            </a:extLst>
          </p:cNvPr>
          <p:cNvSpPr>
            <a:spLocks noGrp="1"/>
          </p:cNvSpPr>
          <p:nvPr>
            <p:ph type="subTitle" idx="1"/>
          </p:nvPr>
        </p:nvSpPr>
        <p:spPr>
          <a:xfrm>
            <a:off x="1507067" y="4050832"/>
            <a:ext cx="7766936" cy="1646303"/>
          </a:xfrm>
        </p:spPr>
        <p:txBody>
          <a:bodyPr>
            <a:normAutofit/>
          </a:bodyPr>
          <a:lstStyle/>
          <a:p>
            <a:r>
              <a:rPr lang="es-ES" sz="2800" dirty="0"/>
              <a:t>Diseño de Sistemas</a:t>
            </a:r>
          </a:p>
          <a:p>
            <a:r>
              <a:rPr lang="es-PE" dirty="0"/>
              <a:t>Profesor: Amado Cerpa Juan Andrés</a:t>
            </a:r>
          </a:p>
          <a:p>
            <a:r>
              <a:rPr lang="es-PE" dirty="0"/>
              <a:t>Alumno: Vilca Apaza Christian</a:t>
            </a:r>
          </a:p>
        </p:txBody>
      </p:sp>
    </p:spTree>
    <p:extLst>
      <p:ext uri="{BB962C8B-B14F-4D97-AF65-F5344CB8AC3E}">
        <p14:creationId xmlns:p14="http://schemas.microsoft.com/office/powerpoint/2010/main" val="1366153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72361F-DDC0-46C2-8E4E-4CA9C721F963}"/>
              </a:ext>
            </a:extLst>
          </p:cNvPr>
          <p:cNvSpPr>
            <a:spLocks noGrp="1"/>
          </p:cNvSpPr>
          <p:nvPr>
            <p:ph type="title"/>
          </p:nvPr>
        </p:nvSpPr>
        <p:spPr/>
        <p:txBody>
          <a:bodyPr/>
          <a:lstStyle/>
          <a:p>
            <a:r>
              <a:rPr lang="es-ES" dirty="0"/>
              <a:t>Diagrama de Actividad</a:t>
            </a:r>
            <a:br>
              <a:rPr lang="es-ES" dirty="0"/>
            </a:br>
            <a:r>
              <a:rPr lang="es-ES" dirty="0"/>
              <a:t>	</a:t>
            </a:r>
            <a:r>
              <a:rPr lang="es-ES" sz="3200" dirty="0"/>
              <a:t>Elementos</a:t>
            </a:r>
            <a:endParaRPr lang="es-PE" dirty="0"/>
          </a:p>
        </p:txBody>
      </p:sp>
      <p:sp>
        <p:nvSpPr>
          <p:cNvPr id="3" name="Marcador de contenido 2">
            <a:extLst>
              <a:ext uri="{FF2B5EF4-FFF2-40B4-BE49-F238E27FC236}">
                <a16:creationId xmlns:a16="http://schemas.microsoft.com/office/drawing/2014/main" id="{042D6849-17E9-4E47-8439-E9D87DA0AAC7}"/>
              </a:ext>
            </a:extLst>
          </p:cNvPr>
          <p:cNvSpPr>
            <a:spLocks noGrp="1"/>
          </p:cNvSpPr>
          <p:nvPr>
            <p:ph idx="1"/>
          </p:nvPr>
        </p:nvSpPr>
        <p:spPr>
          <a:xfrm>
            <a:off x="5603396" y="2312988"/>
            <a:ext cx="3839248" cy="3880773"/>
          </a:xfrm>
        </p:spPr>
        <p:txBody>
          <a:bodyPr/>
          <a:lstStyle/>
          <a:p>
            <a:r>
              <a:rPr lang="es-ES" dirty="0"/>
              <a:t>Calles:</a:t>
            </a:r>
          </a:p>
          <a:p>
            <a:endParaRPr lang="es-PE" dirty="0"/>
          </a:p>
        </p:txBody>
      </p:sp>
      <p:sp>
        <p:nvSpPr>
          <p:cNvPr id="6" name="Marcador de contenido 2">
            <a:extLst>
              <a:ext uri="{FF2B5EF4-FFF2-40B4-BE49-F238E27FC236}">
                <a16:creationId xmlns:a16="http://schemas.microsoft.com/office/drawing/2014/main" id="{02F5E875-0837-4907-8A2C-E496C53BD569}"/>
              </a:ext>
            </a:extLst>
          </p:cNvPr>
          <p:cNvSpPr txBox="1">
            <a:spLocks/>
          </p:cNvSpPr>
          <p:nvPr/>
        </p:nvSpPr>
        <p:spPr>
          <a:xfrm>
            <a:off x="829734" y="2312989"/>
            <a:ext cx="383924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dirty="0"/>
              <a:t>Transiciones:</a:t>
            </a:r>
          </a:p>
          <a:p>
            <a:endParaRPr lang="es-PE" dirty="0"/>
          </a:p>
        </p:txBody>
      </p:sp>
      <p:pic>
        <p:nvPicPr>
          <p:cNvPr id="9" name="Imagen 8" descr="Transiciones">
            <a:extLst>
              <a:ext uri="{FF2B5EF4-FFF2-40B4-BE49-F238E27FC236}">
                <a16:creationId xmlns:a16="http://schemas.microsoft.com/office/drawing/2014/main" id="{97E0A17A-4F1D-4635-866E-96AB2143F9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2289" y="3257550"/>
            <a:ext cx="4533900" cy="2781300"/>
          </a:xfrm>
          <a:prstGeom prst="rect">
            <a:avLst/>
          </a:prstGeom>
          <a:noFill/>
          <a:ln>
            <a:noFill/>
          </a:ln>
        </p:spPr>
      </p:pic>
      <p:pic>
        <p:nvPicPr>
          <p:cNvPr id="10" name="Imagen 9" descr="Calles">
            <a:extLst>
              <a:ext uri="{FF2B5EF4-FFF2-40B4-BE49-F238E27FC236}">
                <a16:creationId xmlns:a16="http://schemas.microsoft.com/office/drawing/2014/main" id="{02770100-7EEA-407F-BBF2-28086CE4945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63634" y="2978727"/>
            <a:ext cx="5456766" cy="3269673"/>
          </a:xfrm>
          <a:prstGeom prst="rect">
            <a:avLst/>
          </a:prstGeom>
          <a:noFill/>
          <a:ln>
            <a:noFill/>
          </a:ln>
        </p:spPr>
      </p:pic>
    </p:spTree>
    <p:extLst>
      <p:ext uri="{BB962C8B-B14F-4D97-AF65-F5344CB8AC3E}">
        <p14:creationId xmlns:p14="http://schemas.microsoft.com/office/powerpoint/2010/main" val="297422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8589FB-48AB-4DDC-9BA8-BC18AB09AE77}"/>
              </a:ext>
            </a:extLst>
          </p:cNvPr>
          <p:cNvSpPr>
            <a:spLocks noGrp="1"/>
          </p:cNvSpPr>
          <p:nvPr>
            <p:ph type="title"/>
          </p:nvPr>
        </p:nvSpPr>
        <p:spPr/>
        <p:txBody>
          <a:bodyPr/>
          <a:lstStyle/>
          <a:p>
            <a:r>
              <a:rPr lang="es-ES" dirty="0"/>
              <a:t>Ejemplo Diagrama de Actividad</a:t>
            </a:r>
            <a:endParaRPr lang="es-PE" dirty="0"/>
          </a:p>
        </p:txBody>
      </p:sp>
      <p:pic>
        <p:nvPicPr>
          <p:cNvPr id="5" name="Marcador de contenido 4">
            <a:extLst>
              <a:ext uri="{FF2B5EF4-FFF2-40B4-BE49-F238E27FC236}">
                <a16:creationId xmlns:a16="http://schemas.microsoft.com/office/drawing/2014/main" id="{347AFD53-2688-4CCB-8644-93A15EE81841}"/>
              </a:ext>
            </a:extLst>
          </p:cNvPr>
          <p:cNvPicPr>
            <a:picLocks noGrp="1" noChangeAspect="1"/>
          </p:cNvPicPr>
          <p:nvPr>
            <p:ph idx="1"/>
          </p:nvPr>
        </p:nvPicPr>
        <p:blipFill>
          <a:blip r:embed="rId2"/>
          <a:stretch>
            <a:fillRect/>
          </a:stretch>
        </p:blipFill>
        <p:spPr>
          <a:xfrm>
            <a:off x="677334" y="1270000"/>
            <a:ext cx="10837332" cy="5269345"/>
          </a:xfrm>
        </p:spPr>
      </p:pic>
    </p:spTree>
    <p:extLst>
      <p:ext uri="{BB962C8B-B14F-4D97-AF65-F5344CB8AC3E}">
        <p14:creationId xmlns:p14="http://schemas.microsoft.com/office/powerpoint/2010/main" val="3286352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CC2665-4AD1-4F40-9A9D-22A0FBE019E7}"/>
              </a:ext>
            </a:extLst>
          </p:cNvPr>
          <p:cNvSpPr>
            <a:spLocks noGrp="1"/>
          </p:cNvSpPr>
          <p:nvPr>
            <p:ph type="title"/>
          </p:nvPr>
        </p:nvSpPr>
        <p:spPr/>
        <p:txBody>
          <a:bodyPr/>
          <a:lstStyle/>
          <a:p>
            <a:r>
              <a:rPr lang="es-ES" dirty="0"/>
              <a:t>Diagrama de Maquinas de estado</a:t>
            </a:r>
            <a:endParaRPr lang="es-PE" dirty="0"/>
          </a:p>
        </p:txBody>
      </p:sp>
      <p:sp>
        <p:nvSpPr>
          <p:cNvPr id="3" name="Marcador de contenido 2">
            <a:extLst>
              <a:ext uri="{FF2B5EF4-FFF2-40B4-BE49-F238E27FC236}">
                <a16:creationId xmlns:a16="http://schemas.microsoft.com/office/drawing/2014/main" id="{33A4A698-522D-4A1E-B19C-A015C2715489}"/>
              </a:ext>
            </a:extLst>
          </p:cNvPr>
          <p:cNvSpPr>
            <a:spLocks noGrp="1"/>
          </p:cNvSpPr>
          <p:nvPr>
            <p:ph idx="1"/>
          </p:nvPr>
        </p:nvSpPr>
        <p:spPr>
          <a:xfrm>
            <a:off x="677334" y="1488613"/>
            <a:ext cx="8596668" cy="2362951"/>
          </a:xfrm>
        </p:spPr>
        <p:txBody>
          <a:bodyPr/>
          <a:lstStyle/>
          <a:p>
            <a:r>
              <a:rPr lang="es-419" sz="2400" dirty="0"/>
              <a:t>Los diagramas de máquina de estados ofrecen un método orientado a objetos de mostrar el comportamiento de un objeto y documentar cómo el objeto responde a determinados eventos, incluidos estímulos internos y externos.</a:t>
            </a:r>
            <a:endParaRPr lang="es-PE" sz="2400" dirty="0"/>
          </a:p>
          <a:p>
            <a:endParaRPr lang="es-PE" dirty="0"/>
          </a:p>
        </p:txBody>
      </p:sp>
      <p:pic>
        <p:nvPicPr>
          <p:cNvPr id="4" name="Imagen 3" descr="Diagrama de estados - Estados de pregrado">
            <a:extLst>
              <a:ext uri="{FF2B5EF4-FFF2-40B4-BE49-F238E27FC236}">
                <a16:creationId xmlns:a16="http://schemas.microsoft.com/office/drawing/2014/main" id="{291062A8-CA4D-4443-B61B-5CCBFF15B13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15439" y="3392314"/>
            <a:ext cx="6800851" cy="2856086"/>
          </a:xfrm>
          <a:prstGeom prst="rect">
            <a:avLst/>
          </a:prstGeom>
          <a:noFill/>
          <a:ln>
            <a:noFill/>
          </a:ln>
        </p:spPr>
      </p:pic>
    </p:spTree>
    <p:extLst>
      <p:ext uri="{BB962C8B-B14F-4D97-AF65-F5344CB8AC3E}">
        <p14:creationId xmlns:p14="http://schemas.microsoft.com/office/powerpoint/2010/main" val="543643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9B29E7-68A2-493F-B79B-557FACE7BEA2}"/>
              </a:ext>
            </a:extLst>
          </p:cNvPr>
          <p:cNvSpPr>
            <a:spLocks noGrp="1"/>
          </p:cNvSpPr>
          <p:nvPr>
            <p:ph type="title"/>
          </p:nvPr>
        </p:nvSpPr>
        <p:spPr/>
        <p:txBody>
          <a:bodyPr/>
          <a:lstStyle/>
          <a:p>
            <a:r>
              <a:rPr lang="es-ES" dirty="0"/>
              <a:t>Diagrama de Maquina de Estado</a:t>
            </a:r>
            <a:br>
              <a:rPr lang="es-ES" dirty="0"/>
            </a:br>
            <a:r>
              <a:rPr lang="es-ES" dirty="0"/>
              <a:t>	</a:t>
            </a:r>
            <a:r>
              <a:rPr lang="es-ES" sz="3200" dirty="0"/>
              <a:t>Elementos</a:t>
            </a:r>
            <a:endParaRPr lang="es-PE" dirty="0"/>
          </a:p>
        </p:txBody>
      </p:sp>
      <p:sp>
        <p:nvSpPr>
          <p:cNvPr id="3" name="Marcador de contenido 2">
            <a:extLst>
              <a:ext uri="{FF2B5EF4-FFF2-40B4-BE49-F238E27FC236}">
                <a16:creationId xmlns:a16="http://schemas.microsoft.com/office/drawing/2014/main" id="{5A594451-8A10-4C5F-B9F2-6B696F01833A}"/>
              </a:ext>
            </a:extLst>
          </p:cNvPr>
          <p:cNvSpPr>
            <a:spLocks noGrp="1"/>
          </p:cNvSpPr>
          <p:nvPr>
            <p:ph idx="1"/>
          </p:nvPr>
        </p:nvSpPr>
        <p:spPr>
          <a:xfrm>
            <a:off x="677334" y="2160589"/>
            <a:ext cx="2481502" cy="3880773"/>
          </a:xfrm>
        </p:spPr>
        <p:txBody>
          <a:bodyPr/>
          <a:lstStyle/>
          <a:p>
            <a:r>
              <a:rPr lang="es-ES" dirty="0"/>
              <a:t>Estado</a:t>
            </a:r>
            <a:endParaRPr lang="es-PE" dirty="0"/>
          </a:p>
        </p:txBody>
      </p:sp>
      <p:pic>
        <p:nvPicPr>
          <p:cNvPr id="4" name="Imagen 3" descr="Símbolos de diagramas de estados - Figura de estado">
            <a:extLst>
              <a:ext uri="{FF2B5EF4-FFF2-40B4-BE49-F238E27FC236}">
                <a16:creationId xmlns:a16="http://schemas.microsoft.com/office/drawing/2014/main" id="{95420B05-B16B-458D-AB0C-7ABB6DAE7ED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1549" y="3238529"/>
            <a:ext cx="2267287" cy="1320800"/>
          </a:xfrm>
          <a:prstGeom prst="rect">
            <a:avLst/>
          </a:prstGeom>
          <a:noFill/>
          <a:ln>
            <a:noFill/>
          </a:ln>
        </p:spPr>
      </p:pic>
      <p:sp>
        <p:nvSpPr>
          <p:cNvPr id="5" name="Marcador de contenido 2">
            <a:extLst>
              <a:ext uri="{FF2B5EF4-FFF2-40B4-BE49-F238E27FC236}">
                <a16:creationId xmlns:a16="http://schemas.microsoft.com/office/drawing/2014/main" id="{A6883EF0-7EA8-4BE7-89D5-7E7A5A3FFEC4}"/>
              </a:ext>
            </a:extLst>
          </p:cNvPr>
          <p:cNvSpPr txBox="1">
            <a:spLocks/>
          </p:cNvSpPr>
          <p:nvPr/>
        </p:nvSpPr>
        <p:spPr>
          <a:xfrm>
            <a:off x="3158836" y="2160589"/>
            <a:ext cx="2481502"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dirty="0" err="1"/>
              <a:t>Pseudo-estado</a:t>
            </a:r>
            <a:r>
              <a:rPr lang="es-ES" dirty="0"/>
              <a:t> de opción:</a:t>
            </a:r>
            <a:endParaRPr lang="es-PE" dirty="0"/>
          </a:p>
        </p:txBody>
      </p:sp>
      <p:pic>
        <p:nvPicPr>
          <p:cNvPr id="6" name="Imagen 5" descr="Símbolos de diagramas de estados - Pseudoestado de opción">
            <a:extLst>
              <a:ext uri="{FF2B5EF4-FFF2-40B4-BE49-F238E27FC236}">
                <a16:creationId xmlns:a16="http://schemas.microsoft.com/office/drawing/2014/main" id="{3E490418-17A8-448C-9AFA-BF6ED285A15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40727" y="3103418"/>
            <a:ext cx="1302327" cy="1108364"/>
          </a:xfrm>
          <a:prstGeom prst="rect">
            <a:avLst/>
          </a:prstGeom>
          <a:noFill/>
          <a:ln>
            <a:noFill/>
          </a:ln>
        </p:spPr>
      </p:pic>
      <p:pic>
        <p:nvPicPr>
          <p:cNvPr id="7" name="Imagen 6" descr="Símbolos de diagramas de estados - Figura de evento">
            <a:extLst>
              <a:ext uri="{FF2B5EF4-FFF2-40B4-BE49-F238E27FC236}">
                <a16:creationId xmlns:a16="http://schemas.microsoft.com/office/drawing/2014/main" id="{D72AE61A-BF6E-412D-8A94-CB001401D37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624945" y="3238529"/>
            <a:ext cx="3754582" cy="1689072"/>
          </a:xfrm>
          <a:prstGeom prst="rect">
            <a:avLst/>
          </a:prstGeom>
          <a:noFill/>
          <a:ln>
            <a:noFill/>
          </a:ln>
        </p:spPr>
      </p:pic>
      <p:sp>
        <p:nvSpPr>
          <p:cNvPr id="8" name="Marcador de contenido 2">
            <a:extLst>
              <a:ext uri="{FF2B5EF4-FFF2-40B4-BE49-F238E27FC236}">
                <a16:creationId xmlns:a16="http://schemas.microsoft.com/office/drawing/2014/main" id="{005911E6-BE38-4D6B-BFA9-A8B42EC10F52}"/>
              </a:ext>
            </a:extLst>
          </p:cNvPr>
          <p:cNvSpPr txBox="1">
            <a:spLocks/>
          </p:cNvSpPr>
          <p:nvPr/>
        </p:nvSpPr>
        <p:spPr>
          <a:xfrm>
            <a:off x="5624945" y="2160589"/>
            <a:ext cx="2481502"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dirty="0"/>
              <a:t>Evento:</a:t>
            </a:r>
            <a:endParaRPr lang="es-PE" dirty="0"/>
          </a:p>
        </p:txBody>
      </p:sp>
    </p:spTree>
    <p:extLst>
      <p:ext uri="{BB962C8B-B14F-4D97-AF65-F5344CB8AC3E}">
        <p14:creationId xmlns:p14="http://schemas.microsoft.com/office/powerpoint/2010/main" val="199806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9B29E7-68A2-493F-B79B-557FACE7BEA2}"/>
              </a:ext>
            </a:extLst>
          </p:cNvPr>
          <p:cNvSpPr>
            <a:spLocks noGrp="1"/>
          </p:cNvSpPr>
          <p:nvPr>
            <p:ph type="title"/>
          </p:nvPr>
        </p:nvSpPr>
        <p:spPr/>
        <p:txBody>
          <a:bodyPr/>
          <a:lstStyle/>
          <a:p>
            <a:r>
              <a:rPr lang="es-ES" dirty="0"/>
              <a:t>Diagrama de Maquina de Estado</a:t>
            </a:r>
            <a:br>
              <a:rPr lang="es-ES" dirty="0"/>
            </a:br>
            <a:r>
              <a:rPr lang="es-ES" dirty="0"/>
              <a:t>	</a:t>
            </a:r>
            <a:r>
              <a:rPr lang="es-ES" sz="3200" dirty="0"/>
              <a:t>Elementos</a:t>
            </a:r>
            <a:endParaRPr lang="es-PE" dirty="0"/>
          </a:p>
        </p:txBody>
      </p:sp>
      <p:sp>
        <p:nvSpPr>
          <p:cNvPr id="3" name="Marcador de contenido 2">
            <a:extLst>
              <a:ext uri="{FF2B5EF4-FFF2-40B4-BE49-F238E27FC236}">
                <a16:creationId xmlns:a16="http://schemas.microsoft.com/office/drawing/2014/main" id="{5A594451-8A10-4C5F-B9F2-6B696F01833A}"/>
              </a:ext>
            </a:extLst>
          </p:cNvPr>
          <p:cNvSpPr>
            <a:spLocks noGrp="1"/>
          </p:cNvSpPr>
          <p:nvPr>
            <p:ph idx="1"/>
          </p:nvPr>
        </p:nvSpPr>
        <p:spPr>
          <a:xfrm>
            <a:off x="677334" y="2160589"/>
            <a:ext cx="2481502" cy="3880773"/>
          </a:xfrm>
        </p:spPr>
        <p:txBody>
          <a:bodyPr/>
          <a:lstStyle/>
          <a:p>
            <a:r>
              <a:rPr lang="es-ES" dirty="0"/>
              <a:t>Primer Estado:</a:t>
            </a:r>
          </a:p>
          <a:p>
            <a:endParaRPr lang="es-PE" dirty="0"/>
          </a:p>
        </p:txBody>
      </p:sp>
      <p:sp>
        <p:nvSpPr>
          <p:cNvPr id="5" name="Marcador de contenido 2">
            <a:extLst>
              <a:ext uri="{FF2B5EF4-FFF2-40B4-BE49-F238E27FC236}">
                <a16:creationId xmlns:a16="http://schemas.microsoft.com/office/drawing/2014/main" id="{A6883EF0-7EA8-4BE7-89D5-7E7A5A3FFEC4}"/>
              </a:ext>
            </a:extLst>
          </p:cNvPr>
          <p:cNvSpPr txBox="1">
            <a:spLocks/>
          </p:cNvSpPr>
          <p:nvPr/>
        </p:nvSpPr>
        <p:spPr>
          <a:xfrm>
            <a:off x="3158836" y="2160589"/>
            <a:ext cx="2481502"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dirty="0"/>
              <a:t>Terminador:</a:t>
            </a:r>
            <a:endParaRPr lang="es-PE" dirty="0"/>
          </a:p>
        </p:txBody>
      </p:sp>
      <p:sp>
        <p:nvSpPr>
          <p:cNvPr id="8" name="Marcador de contenido 2">
            <a:extLst>
              <a:ext uri="{FF2B5EF4-FFF2-40B4-BE49-F238E27FC236}">
                <a16:creationId xmlns:a16="http://schemas.microsoft.com/office/drawing/2014/main" id="{005911E6-BE38-4D6B-BFA9-A8B42EC10F52}"/>
              </a:ext>
            </a:extLst>
          </p:cNvPr>
          <p:cNvSpPr txBox="1">
            <a:spLocks/>
          </p:cNvSpPr>
          <p:nvPr/>
        </p:nvSpPr>
        <p:spPr>
          <a:xfrm>
            <a:off x="5624945" y="2160589"/>
            <a:ext cx="2481502"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dirty="0"/>
              <a:t>Punto de Salida:</a:t>
            </a:r>
            <a:endParaRPr lang="es-PE" dirty="0"/>
          </a:p>
        </p:txBody>
      </p:sp>
      <p:pic>
        <p:nvPicPr>
          <p:cNvPr id="9" name="Imagen 8" descr="Símbolos de diagramas de estados - Primer estado">
            <a:extLst>
              <a:ext uri="{FF2B5EF4-FFF2-40B4-BE49-F238E27FC236}">
                <a16:creationId xmlns:a16="http://schemas.microsoft.com/office/drawing/2014/main" id="{645A7957-448C-4738-87C7-A4EC9F64DD9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0864" y="3110345"/>
            <a:ext cx="1833899" cy="1849582"/>
          </a:xfrm>
          <a:prstGeom prst="rect">
            <a:avLst/>
          </a:prstGeom>
          <a:noFill/>
          <a:ln>
            <a:noFill/>
          </a:ln>
        </p:spPr>
      </p:pic>
      <p:pic>
        <p:nvPicPr>
          <p:cNvPr id="10" name="Imagen 9" descr="Símbolos de diagramas de estados - Figura de terminador">
            <a:extLst>
              <a:ext uri="{FF2B5EF4-FFF2-40B4-BE49-F238E27FC236}">
                <a16:creationId xmlns:a16="http://schemas.microsoft.com/office/drawing/2014/main" id="{DA77D6D9-F415-4E05-9E01-67263B433F6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58393" y="3429000"/>
            <a:ext cx="1407872" cy="1371600"/>
          </a:xfrm>
          <a:prstGeom prst="rect">
            <a:avLst/>
          </a:prstGeom>
          <a:noFill/>
          <a:ln>
            <a:noFill/>
          </a:ln>
        </p:spPr>
      </p:pic>
      <p:pic>
        <p:nvPicPr>
          <p:cNvPr id="11" name="Imagen 10" descr="Símbolos de diagramas de estados - Punto de salida">
            <a:extLst>
              <a:ext uri="{FF2B5EF4-FFF2-40B4-BE49-F238E27FC236}">
                <a16:creationId xmlns:a16="http://schemas.microsoft.com/office/drawing/2014/main" id="{82B3FA05-7C76-4890-BB52-C169D41E735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965822" y="3429000"/>
            <a:ext cx="1815811" cy="1155123"/>
          </a:xfrm>
          <a:prstGeom prst="rect">
            <a:avLst/>
          </a:prstGeom>
          <a:noFill/>
          <a:ln>
            <a:noFill/>
          </a:ln>
        </p:spPr>
      </p:pic>
    </p:spTree>
    <p:extLst>
      <p:ext uri="{BB962C8B-B14F-4D97-AF65-F5344CB8AC3E}">
        <p14:creationId xmlns:p14="http://schemas.microsoft.com/office/powerpoint/2010/main" val="1648146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B61513-6F65-48C2-B710-3A25165E0B3D}"/>
              </a:ext>
            </a:extLst>
          </p:cNvPr>
          <p:cNvSpPr>
            <a:spLocks noGrp="1"/>
          </p:cNvSpPr>
          <p:nvPr>
            <p:ph type="title"/>
          </p:nvPr>
        </p:nvSpPr>
        <p:spPr/>
        <p:txBody>
          <a:bodyPr/>
          <a:lstStyle/>
          <a:p>
            <a:r>
              <a:rPr lang="es-ES" dirty="0"/>
              <a:t>Ejemplo de Diagrama de maquina de estado</a:t>
            </a:r>
            <a:endParaRPr lang="es-PE" dirty="0"/>
          </a:p>
        </p:txBody>
      </p:sp>
      <p:pic>
        <p:nvPicPr>
          <p:cNvPr id="4" name="Marcador de contenido 3">
            <a:extLst>
              <a:ext uri="{FF2B5EF4-FFF2-40B4-BE49-F238E27FC236}">
                <a16:creationId xmlns:a16="http://schemas.microsoft.com/office/drawing/2014/main" id="{800AED84-2153-4D54-AF75-1360D66D26A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2714" y="1930400"/>
            <a:ext cx="8877031" cy="4318000"/>
          </a:xfrm>
          <a:prstGeom prst="rect">
            <a:avLst/>
          </a:prstGeom>
          <a:noFill/>
          <a:ln>
            <a:noFill/>
          </a:ln>
        </p:spPr>
      </p:pic>
    </p:spTree>
    <p:extLst>
      <p:ext uri="{BB962C8B-B14F-4D97-AF65-F5344CB8AC3E}">
        <p14:creationId xmlns:p14="http://schemas.microsoft.com/office/powerpoint/2010/main" val="1300878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EA6E89-F260-4141-9C87-5186C3360BAA}"/>
              </a:ext>
            </a:extLst>
          </p:cNvPr>
          <p:cNvSpPr>
            <a:spLocks noGrp="1"/>
          </p:cNvSpPr>
          <p:nvPr>
            <p:ph type="title"/>
          </p:nvPr>
        </p:nvSpPr>
        <p:spPr/>
        <p:txBody>
          <a:bodyPr/>
          <a:lstStyle/>
          <a:p>
            <a:r>
              <a:rPr lang="es-ES" dirty="0"/>
              <a:t>Diagrama de interacciones</a:t>
            </a:r>
            <a:endParaRPr lang="es-PE" dirty="0"/>
          </a:p>
        </p:txBody>
      </p:sp>
      <p:sp>
        <p:nvSpPr>
          <p:cNvPr id="3" name="Marcador de contenido 2">
            <a:extLst>
              <a:ext uri="{FF2B5EF4-FFF2-40B4-BE49-F238E27FC236}">
                <a16:creationId xmlns:a16="http://schemas.microsoft.com/office/drawing/2014/main" id="{F30E5D27-D841-4A5F-A768-2AF31EFC003D}"/>
              </a:ext>
            </a:extLst>
          </p:cNvPr>
          <p:cNvSpPr>
            <a:spLocks noGrp="1"/>
          </p:cNvSpPr>
          <p:nvPr>
            <p:ph idx="1"/>
          </p:nvPr>
        </p:nvSpPr>
        <p:spPr>
          <a:xfrm>
            <a:off x="677334" y="1758808"/>
            <a:ext cx="8596668" cy="1829520"/>
          </a:xfrm>
        </p:spPr>
        <p:txBody>
          <a:bodyPr>
            <a:normAutofit/>
          </a:bodyPr>
          <a:lstStyle/>
          <a:p>
            <a:r>
              <a:rPr lang="es-419" sz="2400" dirty="0"/>
              <a:t>Un diagrama de interacción describe en detalle un determinado escenario de un caso de uso. En él se muestra la interacción entre el conjunto de objetos que cooperan en la realización de dicho escenario.</a:t>
            </a:r>
            <a:endParaRPr lang="es-PE" sz="2400" dirty="0"/>
          </a:p>
        </p:txBody>
      </p:sp>
      <p:pic>
        <p:nvPicPr>
          <p:cNvPr id="3074" name="Picture 2" descr="Resultado de imagen para diagrama de interacciones">
            <a:extLst>
              <a:ext uri="{FF2B5EF4-FFF2-40B4-BE49-F238E27FC236}">
                <a16:creationId xmlns:a16="http://schemas.microsoft.com/office/drawing/2014/main" id="{1A95678F-298D-4174-815B-B6B136AD3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530" y="3990110"/>
            <a:ext cx="4429125" cy="24431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diagrama de interacciones">
            <a:extLst>
              <a:ext uri="{FF2B5EF4-FFF2-40B4-BE49-F238E27FC236}">
                <a16:creationId xmlns:a16="http://schemas.microsoft.com/office/drawing/2014/main" id="{E876CE7D-CA7E-44BF-8272-4AC99FF5E0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0245" y="3577145"/>
            <a:ext cx="4338203" cy="285612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para diagrama de tiempo">
            <a:extLst>
              <a:ext uri="{FF2B5EF4-FFF2-40B4-BE49-F238E27FC236}">
                <a16:creationId xmlns:a16="http://schemas.microsoft.com/office/drawing/2014/main" id="{8E458B0F-2253-4F4C-8DCF-665D1E00AD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9346" y="4363751"/>
            <a:ext cx="3917941" cy="2069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600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506DF9-EE5F-4E81-B317-43DBB42BAF21}"/>
              </a:ext>
            </a:extLst>
          </p:cNvPr>
          <p:cNvSpPr>
            <a:spLocks noGrp="1"/>
          </p:cNvSpPr>
          <p:nvPr>
            <p:ph type="title"/>
          </p:nvPr>
        </p:nvSpPr>
        <p:spPr/>
        <p:txBody>
          <a:bodyPr/>
          <a:lstStyle/>
          <a:p>
            <a:r>
              <a:rPr lang="es-ES" dirty="0"/>
              <a:t>Diagrama de Secuencia</a:t>
            </a:r>
            <a:endParaRPr lang="es-PE" dirty="0"/>
          </a:p>
        </p:txBody>
      </p:sp>
      <p:sp>
        <p:nvSpPr>
          <p:cNvPr id="3" name="Marcador de contenido 2">
            <a:extLst>
              <a:ext uri="{FF2B5EF4-FFF2-40B4-BE49-F238E27FC236}">
                <a16:creationId xmlns:a16="http://schemas.microsoft.com/office/drawing/2014/main" id="{4E2EB140-99AC-46BD-927A-B70BD86F81BB}"/>
              </a:ext>
            </a:extLst>
          </p:cNvPr>
          <p:cNvSpPr>
            <a:spLocks noGrp="1"/>
          </p:cNvSpPr>
          <p:nvPr>
            <p:ph idx="1"/>
          </p:nvPr>
        </p:nvSpPr>
        <p:spPr>
          <a:xfrm>
            <a:off x="677334" y="1661825"/>
            <a:ext cx="8596668" cy="1320801"/>
          </a:xfrm>
        </p:spPr>
        <p:txBody>
          <a:bodyPr>
            <a:normAutofit/>
          </a:bodyPr>
          <a:lstStyle/>
          <a:p>
            <a:r>
              <a:rPr lang="es-419" sz="2400" dirty="0"/>
              <a:t>Un diagrama de secuencia muestra la interacción de un conjunto de objetos en una aplicación a través del tiempo y se modela para cada caso de uso. </a:t>
            </a:r>
            <a:endParaRPr lang="es-PE" sz="2400" dirty="0"/>
          </a:p>
        </p:txBody>
      </p:sp>
      <p:pic>
        <p:nvPicPr>
          <p:cNvPr id="4098" name="Picture 2" descr="Resultado de imagen para diagrama de secuencia">
            <a:extLst>
              <a:ext uri="{FF2B5EF4-FFF2-40B4-BE49-F238E27FC236}">
                <a16:creationId xmlns:a16="http://schemas.microsoft.com/office/drawing/2014/main" id="{857E1746-04A5-4D77-BCBF-95610660B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855" y="3087459"/>
            <a:ext cx="4294909" cy="325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92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42850F-0AAE-468C-9D73-594C73BFEB47}"/>
              </a:ext>
            </a:extLst>
          </p:cNvPr>
          <p:cNvSpPr>
            <a:spLocks noGrp="1"/>
          </p:cNvSpPr>
          <p:nvPr>
            <p:ph type="title"/>
          </p:nvPr>
        </p:nvSpPr>
        <p:spPr/>
        <p:txBody>
          <a:bodyPr/>
          <a:lstStyle/>
          <a:p>
            <a:r>
              <a:rPr lang="es-ES" dirty="0"/>
              <a:t>Diagrama de secuencia</a:t>
            </a:r>
            <a:br>
              <a:rPr lang="es-ES" dirty="0"/>
            </a:br>
            <a:r>
              <a:rPr lang="es-ES" dirty="0"/>
              <a:t>	</a:t>
            </a:r>
            <a:r>
              <a:rPr lang="es-ES" sz="3200" dirty="0"/>
              <a:t>Elementos</a:t>
            </a:r>
            <a:endParaRPr lang="es-PE" dirty="0"/>
          </a:p>
        </p:txBody>
      </p:sp>
      <p:sp>
        <p:nvSpPr>
          <p:cNvPr id="3" name="Marcador de contenido 2">
            <a:extLst>
              <a:ext uri="{FF2B5EF4-FFF2-40B4-BE49-F238E27FC236}">
                <a16:creationId xmlns:a16="http://schemas.microsoft.com/office/drawing/2014/main" id="{7E3F370E-94DA-4A34-9397-175BF9B6F088}"/>
              </a:ext>
            </a:extLst>
          </p:cNvPr>
          <p:cNvSpPr>
            <a:spLocks noGrp="1"/>
          </p:cNvSpPr>
          <p:nvPr>
            <p:ph idx="1"/>
          </p:nvPr>
        </p:nvSpPr>
        <p:spPr>
          <a:xfrm>
            <a:off x="677334" y="2160589"/>
            <a:ext cx="2675466" cy="3880773"/>
          </a:xfrm>
        </p:spPr>
        <p:txBody>
          <a:bodyPr/>
          <a:lstStyle/>
          <a:p>
            <a:r>
              <a:rPr lang="es-ES" dirty="0"/>
              <a:t>Rol de clase</a:t>
            </a:r>
            <a:endParaRPr lang="es-PE" dirty="0"/>
          </a:p>
        </p:txBody>
      </p:sp>
      <p:pic>
        <p:nvPicPr>
          <p:cNvPr id="4" name="Imagen 3" descr="2">
            <a:hlinkClick r:id="rId2"/>
            <a:extLst>
              <a:ext uri="{FF2B5EF4-FFF2-40B4-BE49-F238E27FC236}">
                <a16:creationId xmlns:a16="http://schemas.microsoft.com/office/drawing/2014/main" id="{EFCC4097-3975-4EEA-8474-41AD1542D3C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7026" y="3105149"/>
            <a:ext cx="2545773" cy="1452995"/>
          </a:xfrm>
          <a:prstGeom prst="rect">
            <a:avLst/>
          </a:prstGeom>
          <a:noFill/>
          <a:ln>
            <a:noFill/>
          </a:ln>
        </p:spPr>
      </p:pic>
      <p:pic>
        <p:nvPicPr>
          <p:cNvPr id="5" name="Imagen 4" descr="3">
            <a:hlinkClick r:id="rId4"/>
            <a:extLst>
              <a:ext uri="{FF2B5EF4-FFF2-40B4-BE49-F238E27FC236}">
                <a16:creationId xmlns:a16="http://schemas.microsoft.com/office/drawing/2014/main" id="{4DB7A534-203C-468C-8218-D9BF9525369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420533" y="2472171"/>
            <a:ext cx="2675466" cy="3249756"/>
          </a:xfrm>
          <a:prstGeom prst="rect">
            <a:avLst/>
          </a:prstGeom>
          <a:noFill/>
          <a:ln>
            <a:noFill/>
          </a:ln>
        </p:spPr>
      </p:pic>
      <p:sp>
        <p:nvSpPr>
          <p:cNvPr id="6" name="Marcador de contenido 2">
            <a:extLst>
              <a:ext uri="{FF2B5EF4-FFF2-40B4-BE49-F238E27FC236}">
                <a16:creationId xmlns:a16="http://schemas.microsoft.com/office/drawing/2014/main" id="{B0C2F6E0-A5C4-41BE-9BDF-4DEAD9AB2522}"/>
              </a:ext>
            </a:extLst>
          </p:cNvPr>
          <p:cNvSpPr txBox="1">
            <a:spLocks/>
          </p:cNvSpPr>
          <p:nvPr/>
        </p:nvSpPr>
        <p:spPr>
          <a:xfrm>
            <a:off x="3254279" y="2156662"/>
            <a:ext cx="267546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dirty="0"/>
              <a:t>Activación</a:t>
            </a:r>
            <a:endParaRPr lang="es-PE" dirty="0"/>
          </a:p>
        </p:txBody>
      </p:sp>
      <p:sp>
        <p:nvSpPr>
          <p:cNvPr id="7" name="Marcador de contenido 2">
            <a:extLst>
              <a:ext uri="{FF2B5EF4-FFF2-40B4-BE49-F238E27FC236}">
                <a16:creationId xmlns:a16="http://schemas.microsoft.com/office/drawing/2014/main" id="{7687E976-3409-4003-9462-C0A2AE0D17F9}"/>
              </a:ext>
            </a:extLst>
          </p:cNvPr>
          <p:cNvSpPr txBox="1">
            <a:spLocks/>
          </p:cNvSpPr>
          <p:nvPr/>
        </p:nvSpPr>
        <p:spPr>
          <a:xfrm>
            <a:off x="6598536" y="2156661"/>
            <a:ext cx="267546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dirty="0"/>
              <a:t>Mensaje</a:t>
            </a:r>
            <a:endParaRPr lang="es-PE" dirty="0"/>
          </a:p>
        </p:txBody>
      </p:sp>
      <p:pic>
        <p:nvPicPr>
          <p:cNvPr id="8" name="Imagen 7" descr="4">
            <a:hlinkClick r:id="rId6"/>
            <a:extLst>
              <a:ext uri="{FF2B5EF4-FFF2-40B4-BE49-F238E27FC236}">
                <a16:creationId xmlns:a16="http://schemas.microsoft.com/office/drawing/2014/main" id="{DBC69913-7F2C-4979-A5E5-892945327689}"/>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262257" y="2618509"/>
            <a:ext cx="5611088" cy="3653042"/>
          </a:xfrm>
          <a:prstGeom prst="rect">
            <a:avLst/>
          </a:prstGeom>
          <a:noFill/>
          <a:ln>
            <a:noFill/>
          </a:ln>
        </p:spPr>
      </p:pic>
    </p:spTree>
    <p:extLst>
      <p:ext uri="{BB962C8B-B14F-4D97-AF65-F5344CB8AC3E}">
        <p14:creationId xmlns:p14="http://schemas.microsoft.com/office/powerpoint/2010/main" val="1639839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42850F-0AAE-468C-9D73-594C73BFEB47}"/>
              </a:ext>
            </a:extLst>
          </p:cNvPr>
          <p:cNvSpPr>
            <a:spLocks noGrp="1"/>
          </p:cNvSpPr>
          <p:nvPr>
            <p:ph type="title"/>
          </p:nvPr>
        </p:nvSpPr>
        <p:spPr/>
        <p:txBody>
          <a:bodyPr/>
          <a:lstStyle/>
          <a:p>
            <a:r>
              <a:rPr lang="es-ES" dirty="0"/>
              <a:t>Diagrama de secuencia</a:t>
            </a:r>
            <a:br>
              <a:rPr lang="es-ES" dirty="0"/>
            </a:br>
            <a:r>
              <a:rPr lang="es-ES" dirty="0"/>
              <a:t>	</a:t>
            </a:r>
            <a:r>
              <a:rPr lang="es-ES" sz="3200" dirty="0"/>
              <a:t>Elementos</a:t>
            </a:r>
            <a:endParaRPr lang="es-PE" dirty="0"/>
          </a:p>
        </p:txBody>
      </p:sp>
      <p:sp>
        <p:nvSpPr>
          <p:cNvPr id="3" name="Marcador de contenido 2">
            <a:extLst>
              <a:ext uri="{FF2B5EF4-FFF2-40B4-BE49-F238E27FC236}">
                <a16:creationId xmlns:a16="http://schemas.microsoft.com/office/drawing/2014/main" id="{7E3F370E-94DA-4A34-9397-175BF9B6F088}"/>
              </a:ext>
            </a:extLst>
          </p:cNvPr>
          <p:cNvSpPr>
            <a:spLocks noGrp="1"/>
          </p:cNvSpPr>
          <p:nvPr>
            <p:ph idx="1"/>
          </p:nvPr>
        </p:nvSpPr>
        <p:spPr>
          <a:xfrm>
            <a:off x="677334" y="2160589"/>
            <a:ext cx="2675466" cy="3880773"/>
          </a:xfrm>
        </p:spPr>
        <p:txBody>
          <a:bodyPr/>
          <a:lstStyle/>
          <a:p>
            <a:r>
              <a:rPr lang="es-ES" dirty="0"/>
              <a:t>Líneas de Tiempo</a:t>
            </a:r>
            <a:endParaRPr lang="es-PE" dirty="0"/>
          </a:p>
        </p:txBody>
      </p:sp>
      <p:sp>
        <p:nvSpPr>
          <p:cNvPr id="6" name="Marcador de contenido 2">
            <a:extLst>
              <a:ext uri="{FF2B5EF4-FFF2-40B4-BE49-F238E27FC236}">
                <a16:creationId xmlns:a16="http://schemas.microsoft.com/office/drawing/2014/main" id="{B0C2F6E0-A5C4-41BE-9BDF-4DEAD9AB2522}"/>
              </a:ext>
            </a:extLst>
          </p:cNvPr>
          <p:cNvSpPr txBox="1">
            <a:spLocks/>
          </p:cNvSpPr>
          <p:nvPr/>
        </p:nvSpPr>
        <p:spPr>
          <a:xfrm>
            <a:off x="3254279" y="2156662"/>
            <a:ext cx="267546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dirty="0"/>
              <a:t>Destrucción de Objetos</a:t>
            </a:r>
            <a:endParaRPr lang="es-PE" dirty="0"/>
          </a:p>
        </p:txBody>
      </p:sp>
      <p:sp>
        <p:nvSpPr>
          <p:cNvPr id="7" name="Marcador de contenido 2">
            <a:extLst>
              <a:ext uri="{FF2B5EF4-FFF2-40B4-BE49-F238E27FC236}">
                <a16:creationId xmlns:a16="http://schemas.microsoft.com/office/drawing/2014/main" id="{7687E976-3409-4003-9462-C0A2AE0D17F9}"/>
              </a:ext>
            </a:extLst>
          </p:cNvPr>
          <p:cNvSpPr txBox="1">
            <a:spLocks/>
          </p:cNvSpPr>
          <p:nvPr/>
        </p:nvSpPr>
        <p:spPr>
          <a:xfrm>
            <a:off x="6598536" y="2156661"/>
            <a:ext cx="267546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dirty="0"/>
              <a:t>Bucles</a:t>
            </a:r>
            <a:endParaRPr lang="es-PE" dirty="0"/>
          </a:p>
        </p:txBody>
      </p:sp>
      <p:pic>
        <p:nvPicPr>
          <p:cNvPr id="9" name="Imagen 8" descr="5">
            <a:hlinkClick r:id="rId2"/>
            <a:extLst>
              <a:ext uri="{FF2B5EF4-FFF2-40B4-BE49-F238E27FC236}">
                <a16:creationId xmlns:a16="http://schemas.microsoft.com/office/drawing/2014/main" id="{4D2C0588-04B3-44AA-8270-BF57F35FDA3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4797" y="2618509"/>
            <a:ext cx="3139446" cy="3653042"/>
          </a:xfrm>
          <a:prstGeom prst="rect">
            <a:avLst/>
          </a:prstGeom>
          <a:noFill/>
          <a:ln>
            <a:noFill/>
          </a:ln>
        </p:spPr>
      </p:pic>
      <p:pic>
        <p:nvPicPr>
          <p:cNvPr id="10" name="Imagen 9" descr="6">
            <a:hlinkClick r:id="rId4"/>
            <a:extLst>
              <a:ext uri="{FF2B5EF4-FFF2-40B4-BE49-F238E27FC236}">
                <a16:creationId xmlns:a16="http://schemas.microsoft.com/office/drawing/2014/main" id="{EEA724C0-C913-4D4C-AB7B-B5CF3EFA4BD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282762" y="2854034"/>
            <a:ext cx="2608425" cy="3183400"/>
          </a:xfrm>
          <a:prstGeom prst="rect">
            <a:avLst/>
          </a:prstGeom>
          <a:noFill/>
          <a:ln>
            <a:noFill/>
          </a:ln>
        </p:spPr>
      </p:pic>
      <p:pic>
        <p:nvPicPr>
          <p:cNvPr id="11" name="Imagen 10" descr="7">
            <a:hlinkClick r:id="rId6"/>
            <a:extLst>
              <a:ext uri="{FF2B5EF4-FFF2-40B4-BE49-F238E27FC236}">
                <a16:creationId xmlns:a16="http://schemas.microsoft.com/office/drawing/2014/main" id="{0355261E-0216-4252-9D57-C2955C68F8EC}"/>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300815" y="2854034"/>
            <a:ext cx="4250315" cy="3394366"/>
          </a:xfrm>
          <a:prstGeom prst="rect">
            <a:avLst/>
          </a:prstGeom>
          <a:noFill/>
          <a:ln>
            <a:noFill/>
          </a:ln>
        </p:spPr>
      </p:pic>
    </p:spTree>
    <p:extLst>
      <p:ext uri="{BB962C8B-B14F-4D97-AF65-F5344CB8AC3E}">
        <p14:creationId xmlns:p14="http://schemas.microsoft.com/office/powerpoint/2010/main" val="1296531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43B514-5874-4455-BADB-0759207ED4EC}"/>
              </a:ext>
            </a:extLst>
          </p:cNvPr>
          <p:cNvSpPr>
            <a:spLocks noGrp="1"/>
          </p:cNvSpPr>
          <p:nvPr>
            <p:ph type="title"/>
          </p:nvPr>
        </p:nvSpPr>
        <p:spPr/>
        <p:txBody>
          <a:bodyPr/>
          <a:lstStyle/>
          <a:p>
            <a:r>
              <a:rPr lang="es-ES" dirty="0"/>
              <a:t>Tipos de Diagramas (UML)</a:t>
            </a:r>
            <a:endParaRPr lang="es-PE" dirty="0"/>
          </a:p>
        </p:txBody>
      </p:sp>
      <p:sp>
        <p:nvSpPr>
          <p:cNvPr id="3" name="Marcador de contenido 2">
            <a:extLst>
              <a:ext uri="{FF2B5EF4-FFF2-40B4-BE49-F238E27FC236}">
                <a16:creationId xmlns:a16="http://schemas.microsoft.com/office/drawing/2014/main" id="{8D9DB880-6E75-424A-9DE9-0C13A43994FE}"/>
              </a:ext>
            </a:extLst>
          </p:cNvPr>
          <p:cNvSpPr>
            <a:spLocks noGrp="1"/>
          </p:cNvSpPr>
          <p:nvPr>
            <p:ph idx="1"/>
          </p:nvPr>
        </p:nvSpPr>
        <p:spPr>
          <a:xfrm>
            <a:off x="360218" y="1717964"/>
            <a:ext cx="6622473" cy="5140036"/>
          </a:xfrm>
        </p:spPr>
        <p:txBody>
          <a:bodyPr/>
          <a:lstStyle/>
          <a:p>
            <a:r>
              <a:rPr lang="es-ES" sz="2800" dirty="0"/>
              <a:t>Diagramas UML de Comportamiento</a:t>
            </a:r>
          </a:p>
          <a:p>
            <a:pPr lvl="1"/>
            <a:r>
              <a:rPr lang="es-ES" sz="2400" dirty="0"/>
              <a:t>Diagramas de Caso de Uso</a:t>
            </a:r>
          </a:p>
          <a:p>
            <a:pPr lvl="1"/>
            <a:r>
              <a:rPr lang="es-ES" sz="2400" dirty="0"/>
              <a:t>Diagramas de Actividades</a:t>
            </a:r>
          </a:p>
          <a:p>
            <a:pPr lvl="1"/>
            <a:r>
              <a:rPr lang="es-ES" sz="2400" dirty="0"/>
              <a:t>Diagramas de Maquina de estado</a:t>
            </a:r>
          </a:p>
          <a:p>
            <a:r>
              <a:rPr lang="es-ES" sz="2800" dirty="0"/>
              <a:t>Diagramas UML de Interacción</a:t>
            </a:r>
          </a:p>
          <a:p>
            <a:pPr lvl="1"/>
            <a:r>
              <a:rPr lang="es-ES" sz="2400" dirty="0"/>
              <a:t>Diagramas de Secuencia</a:t>
            </a:r>
          </a:p>
          <a:p>
            <a:pPr lvl="1"/>
            <a:r>
              <a:rPr lang="es-ES" sz="2400" dirty="0"/>
              <a:t>Diagramas de Comunicación</a:t>
            </a:r>
          </a:p>
          <a:p>
            <a:pPr lvl="1"/>
            <a:r>
              <a:rPr lang="es-ES" sz="2400" dirty="0"/>
              <a:t>Diagramas de Tiempo</a:t>
            </a:r>
          </a:p>
          <a:p>
            <a:pPr lvl="1"/>
            <a:endParaRPr lang="es-PE" dirty="0"/>
          </a:p>
        </p:txBody>
      </p:sp>
      <p:pic>
        <p:nvPicPr>
          <p:cNvPr id="1027" name="Picture 3" descr="Resultado de imagen para Diagramas UML">
            <a:extLst>
              <a:ext uri="{FF2B5EF4-FFF2-40B4-BE49-F238E27FC236}">
                <a16:creationId xmlns:a16="http://schemas.microsoft.com/office/drawing/2014/main" id="{091F2276-8027-4FF3-A409-1EE0BD5C9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9636" y="2192482"/>
            <a:ext cx="4779819" cy="3584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663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1CBC88-A21E-472F-A96F-3830B1F7F59B}"/>
              </a:ext>
            </a:extLst>
          </p:cNvPr>
          <p:cNvSpPr>
            <a:spLocks noGrp="1"/>
          </p:cNvSpPr>
          <p:nvPr>
            <p:ph type="title"/>
          </p:nvPr>
        </p:nvSpPr>
        <p:spPr/>
        <p:txBody>
          <a:bodyPr/>
          <a:lstStyle/>
          <a:p>
            <a:r>
              <a:rPr lang="es-ES" dirty="0"/>
              <a:t>Ejemplo de Diagrama de secuencia</a:t>
            </a:r>
            <a:endParaRPr lang="es-PE" dirty="0"/>
          </a:p>
        </p:txBody>
      </p:sp>
      <p:pic>
        <p:nvPicPr>
          <p:cNvPr id="17" name="Marcador de contenido 16">
            <a:extLst>
              <a:ext uri="{FF2B5EF4-FFF2-40B4-BE49-F238E27FC236}">
                <a16:creationId xmlns:a16="http://schemas.microsoft.com/office/drawing/2014/main" id="{F886C3AF-C2EE-4665-8162-E3E82FEC9973}"/>
              </a:ext>
            </a:extLst>
          </p:cNvPr>
          <p:cNvPicPr>
            <a:picLocks noGrp="1" noChangeAspect="1"/>
          </p:cNvPicPr>
          <p:nvPr>
            <p:ph idx="1"/>
          </p:nvPr>
        </p:nvPicPr>
        <p:blipFill>
          <a:blip r:embed="rId2"/>
          <a:stretch>
            <a:fillRect/>
          </a:stretch>
        </p:blipFill>
        <p:spPr>
          <a:xfrm>
            <a:off x="539035" y="1270000"/>
            <a:ext cx="9754891" cy="6436203"/>
          </a:xfrm>
        </p:spPr>
      </p:pic>
    </p:spTree>
    <p:extLst>
      <p:ext uri="{BB962C8B-B14F-4D97-AF65-F5344CB8AC3E}">
        <p14:creationId xmlns:p14="http://schemas.microsoft.com/office/powerpoint/2010/main" val="257379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D1C2E4-3871-4355-A7E3-2C6B2B5C3AE0}"/>
              </a:ext>
            </a:extLst>
          </p:cNvPr>
          <p:cNvSpPr>
            <a:spLocks noGrp="1"/>
          </p:cNvSpPr>
          <p:nvPr>
            <p:ph type="title"/>
          </p:nvPr>
        </p:nvSpPr>
        <p:spPr/>
        <p:txBody>
          <a:bodyPr/>
          <a:lstStyle/>
          <a:p>
            <a:r>
              <a:rPr lang="es-ES" dirty="0"/>
              <a:t>Diagrama de Comunicación</a:t>
            </a:r>
            <a:endParaRPr lang="es-PE" dirty="0"/>
          </a:p>
        </p:txBody>
      </p:sp>
      <p:sp>
        <p:nvSpPr>
          <p:cNvPr id="3" name="Marcador de contenido 2">
            <a:extLst>
              <a:ext uri="{FF2B5EF4-FFF2-40B4-BE49-F238E27FC236}">
                <a16:creationId xmlns:a16="http://schemas.microsoft.com/office/drawing/2014/main" id="{B2B0A061-D370-4669-8BFA-CE097DF039D7}"/>
              </a:ext>
            </a:extLst>
          </p:cNvPr>
          <p:cNvSpPr>
            <a:spLocks noGrp="1"/>
          </p:cNvSpPr>
          <p:nvPr>
            <p:ph idx="1"/>
          </p:nvPr>
        </p:nvSpPr>
        <p:spPr>
          <a:xfrm>
            <a:off x="677334" y="1444772"/>
            <a:ext cx="8596668" cy="2078902"/>
          </a:xfrm>
        </p:spPr>
        <p:txBody>
          <a:bodyPr/>
          <a:lstStyle/>
          <a:p>
            <a:r>
              <a:rPr lang="es-419" sz="2000" dirty="0"/>
              <a:t>Los diagramas de comunicación UML se parecen a los de secuencia, pero ofrecen una visión de conjunto de las relaciones entre los objetos, en lugar de centrarse en el orden de los mensajes, a medida que se ejecuta su software.</a:t>
            </a:r>
            <a:endParaRPr lang="es-PE" sz="2000" dirty="0"/>
          </a:p>
          <a:p>
            <a:endParaRPr lang="es-PE" dirty="0"/>
          </a:p>
        </p:txBody>
      </p:sp>
      <p:pic>
        <p:nvPicPr>
          <p:cNvPr id="4" name="Imagen 3">
            <a:extLst>
              <a:ext uri="{FF2B5EF4-FFF2-40B4-BE49-F238E27FC236}">
                <a16:creationId xmlns:a16="http://schemas.microsoft.com/office/drawing/2014/main" id="{131572EF-D84D-4471-ADB2-1DB04D31DF8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26163" y="2765572"/>
            <a:ext cx="6080527" cy="4022725"/>
          </a:xfrm>
          <a:prstGeom prst="rect">
            <a:avLst/>
          </a:prstGeom>
          <a:noFill/>
          <a:ln>
            <a:noFill/>
          </a:ln>
        </p:spPr>
      </p:pic>
    </p:spTree>
    <p:extLst>
      <p:ext uri="{BB962C8B-B14F-4D97-AF65-F5344CB8AC3E}">
        <p14:creationId xmlns:p14="http://schemas.microsoft.com/office/powerpoint/2010/main" val="1910139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D594AE-36B9-4708-BCF1-C5210663BDE5}"/>
              </a:ext>
            </a:extLst>
          </p:cNvPr>
          <p:cNvSpPr>
            <a:spLocks noGrp="1"/>
          </p:cNvSpPr>
          <p:nvPr>
            <p:ph type="title"/>
          </p:nvPr>
        </p:nvSpPr>
        <p:spPr/>
        <p:txBody>
          <a:bodyPr/>
          <a:lstStyle/>
          <a:p>
            <a:r>
              <a:rPr lang="es-ES" dirty="0"/>
              <a:t>Diagrama de Comunicación</a:t>
            </a:r>
            <a:br>
              <a:rPr lang="es-ES" dirty="0"/>
            </a:br>
            <a:r>
              <a:rPr lang="es-ES" dirty="0"/>
              <a:t>	</a:t>
            </a:r>
            <a:r>
              <a:rPr lang="es-ES" sz="3200" dirty="0"/>
              <a:t>Elementos</a:t>
            </a:r>
            <a:endParaRPr lang="es-PE" dirty="0"/>
          </a:p>
        </p:txBody>
      </p:sp>
      <p:sp>
        <p:nvSpPr>
          <p:cNvPr id="3" name="Marcador de contenido 2">
            <a:extLst>
              <a:ext uri="{FF2B5EF4-FFF2-40B4-BE49-F238E27FC236}">
                <a16:creationId xmlns:a16="http://schemas.microsoft.com/office/drawing/2014/main" id="{AF0F0B8F-1CAB-40C6-AC68-702D3FD4BA3F}"/>
              </a:ext>
            </a:extLst>
          </p:cNvPr>
          <p:cNvSpPr>
            <a:spLocks noGrp="1"/>
          </p:cNvSpPr>
          <p:nvPr>
            <p:ph idx="1"/>
          </p:nvPr>
        </p:nvSpPr>
        <p:spPr>
          <a:xfrm>
            <a:off x="677334" y="2160589"/>
            <a:ext cx="3285065" cy="3880773"/>
          </a:xfrm>
        </p:spPr>
        <p:txBody>
          <a:bodyPr/>
          <a:lstStyle/>
          <a:p>
            <a:r>
              <a:rPr lang="es-ES" dirty="0"/>
              <a:t>Objetos</a:t>
            </a:r>
            <a:endParaRPr lang="es-PE" dirty="0"/>
          </a:p>
        </p:txBody>
      </p:sp>
      <p:pic>
        <p:nvPicPr>
          <p:cNvPr id="4" name="Imagen 3">
            <a:extLst>
              <a:ext uri="{FF2B5EF4-FFF2-40B4-BE49-F238E27FC236}">
                <a16:creationId xmlns:a16="http://schemas.microsoft.com/office/drawing/2014/main" id="{8207DB15-B01A-4733-8E06-A37F73856417}"/>
              </a:ext>
            </a:extLst>
          </p:cNvPr>
          <p:cNvPicPr/>
          <p:nvPr/>
        </p:nvPicPr>
        <p:blipFill>
          <a:blip r:embed="rId2">
            <a:extLst>
              <a:ext uri="{28A0092B-C50C-407E-A947-70E740481C1C}">
                <a14:useLocalDpi xmlns:a14="http://schemas.microsoft.com/office/drawing/2010/main" val="0"/>
              </a:ext>
            </a:extLst>
          </a:blip>
          <a:stretch>
            <a:fillRect/>
          </a:stretch>
        </p:blipFill>
        <p:spPr>
          <a:xfrm>
            <a:off x="787110" y="3429000"/>
            <a:ext cx="3175289" cy="1443470"/>
          </a:xfrm>
          <a:prstGeom prst="rect">
            <a:avLst/>
          </a:prstGeom>
        </p:spPr>
      </p:pic>
      <p:sp>
        <p:nvSpPr>
          <p:cNvPr id="5" name="Marcador de contenido 2">
            <a:extLst>
              <a:ext uri="{FF2B5EF4-FFF2-40B4-BE49-F238E27FC236}">
                <a16:creationId xmlns:a16="http://schemas.microsoft.com/office/drawing/2014/main" id="{F0CBA7D1-9E07-49F1-BE24-3EAB2B784FD9}"/>
              </a:ext>
            </a:extLst>
          </p:cNvPr>
          <p:cNvSpPr txBox="1">
            <a:spLocks/>
          </p:cNvSpPr>
          <p:nvPr/>
        </p:nvSpPr>
        <p:spPr>
          <a:xfrm>
            <a:off x="3962400" y="2210348"/>
            <a:ext cx="281247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dirty="0"/>
              <a:t>Actores</a:t>
            </a:r>
            <a:endParaRPr lang="es-PE" dirty="0"/>
          </a:p>
        </p:txBody>
      </p:sp>
      <p:pic>
        <p:nvPicPr>
          <p:cNvPr id="6" name="Imagen 5">
            <a:extLst>
              <a:ext uri="{FF2B5EF4-FFF2-40B4-BE49-F238E27FC236}">
                <a16:creationId xmlns:a16="http://schemas.microsoft.com/office/drawing/2014/main" id="{346C50FB-C575-406E-B741-B740ED79EF27}"/>
              </a:ext>
            </a:extLst>
          </p:cNvPr>
          <p:cNvPicPr/>
          <p:nvPr/>
        </p:nvPicPr>
        <p:blipFill>
          <a:blip r:embed="rId3">
            <a:extLst>
              <a:ext uri="{28A0092B-C50C-407E-A947-70E740481C1C}">
                <a14:useLocalDpi xmlns:a14="http://schemas.microsoft.com/office/drawing/2010/main" val="0"/>
              </a:ext>
            </a:extLst>
          </a:blip>
          <a:stretch>
            <a:fillRect/>
          </a:stretch>
        </p:blipFill>
        <p:spPr>
          <a:xfrm>
            <a:off x="4072175" y="3041505"/>
            <a:ext cx="2096464" cy="2292496"/>
          </a:xfrm>
          <a:prstGeom prst="rect">
            <a:avLst/>
          </a:prstGeom>
        </p:spPr>
      </p:pic>
      <p:sp>
        <p:nvSpPr>
          <p:cNvPr id="7" name="Marcador de contenido 2">
            <a:extLst>
              <a:ext uri="{FF2B5EF4-FFF2-40B4-BE49-F238E27FC236}">
                <a16:creationId xmlns:a16="http://schemas.microsoft.com/office/drawing/2014/main" id="{1FCB69C0-EE21-4A42-B3D2-A17D73D27116}"/>
              </a:ext>
            </a:extLst>
          </p:cNvPr>
          <p:cNvSpPr txBox="1">
            <a:spLocks/>
          </p:cNvSpPr>
          <p:nvPr/>
        </p:nvSpPr>
        <p:spPr>
          <a:xfrm>
            <a:off x="6694052" y="2212164"/>
            <a:ext cx="281247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dirty="0"/>
              <a:t>Enlaces</a:t>
            </a:r>
            <a:endParaRPr lang="es-PE" dirty="0"/>
          </a:p>
        </p:txBody>
      </p:sp>
      <p:pic>
        <p:nvPicPr>
          <p:cNvPr id="8" name="Imagen 7">
            <a:extLst>
              <a:ext uri="{FF2B5EF4-FFF2-40B4-BE49-F238E27FC236}">
                <a16:creationId xmlns:a16="http://schemas.microsoft.com/office/drawing/2014/main" id="{EAAF5651-38AB-4BE5-AFC1-4B5394945E24}"/>
              </a:ext>
            </a:extLst>
          </p:cNvPr>
          <p:cNvPicPr/>
          <p:nvPr/>
        </p:nvPicPr>
        <p:blipFill rotWithShape="1">
          <a:blip r:embed="rId4">
            <a:extLst>
              <a:ext uri="{28A0092B-C50C-407E-A947-70E740481C1C}">
                <a14:useLocalDpi xmlns:a14="http://schemas.microsoft.com/office/drawing/2010/main" val="0"/>
              </a:ext>
            </a:extLst>
          </a:blip>
          <a:srcRect/>
          <a:stretch/>
        </p:blipFill>
        <p:spPr bwMode="auto">
          <a:xfrm>
            <a:off x="6168639" y="3041504"/>
            <a:ext cx="5346027" cy="28466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09559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D594AE-36B9-4708-BCF1-C5210663BDE5}"/>
              </a:ext>
            </a:extLst>
          </p:cNvPr>
          <p:cNvSpPr>
            <a:spLocks noGrp="1"/>
          </p:cNvSpPr>
          <p:nvPr>
            <p:ph type="title"/>
          </p:nvPr>
        </p:nvSpPr>
        <p:spPr/>
        <p:txBody>
          <a:bodyPr/>
          <a:lstStyle/>
          <a:p>
            <a:r>
              <a:rPr lang="es-ES" dirty="0"/>
              <a:t>Diagrama de Comunicación</a:t>
            </a:r>
            <a:br>
              <a:rPr lang="es-ES" dirty="0"/>
            </a:br>
            <a:r>
              <a:rPr lang="es-ES" dirty="0"/>
              <a:t>	</a:t>
            </a:r>
            <a:r>
              <a:rPr lang="es-ES" sz="3200" dirty="0"/>
              <a:t>Elementos</a:t>
            </a:r>
            <a:endParaRPr lang="es-PE" dirty="0"/>
          </a:p>
        </p:txBody>
      </p:sp>
      <p:sp>
        <p:nvSpPr>
          <p:cNvPr id="3" name="Marcador de contenido 2">
            <a:extLst>
              <a:ext uri="{FF2B5EF4-FFF2-40B4-BE49-F238E27FC236}">
                <a16:creationId xmlns:a16="http://schemas.microsoft.com/office/drawing/2014/main" id="{AF0F0B8F-1CAB-40C6-AC68-702D3FD4BA3F}"/>
              </a:ext>
            </a:extLst>
          </p:cNvPr>
          <p:cNvSpPr>
            <a:spLocks noGrp="1"/>
          </p:cNvSpPr>
          <p:nvPr>
            <p:ph idx="1"/>
          </p:nvPr>
        </p:nvSpPr>
        <p:spPr>
          <a:xfrm>
            <a:off x="3115734" y="2052176"/>
            <a:ext cx="3285065" cy="3880773"/>
          </a:xfrm>
        </p:spPr>
        <p:txBody>
          <a:bodyPr>
            <a:normAutofit/>
          </a:bodyPr>
          <a:lstStyle/>
          <a:p>
            <a:r>
              <a:rPr lang="es-ES" sz="2400" dirty="0"/>
              <a:t>Mensajes</a:t>
            </a:r>
            <a:endParaRPr lang="es-PE" sz="2400" dirty="0"/>
          </a:p>
        </p:txBody>
      </p:sp>
      <p:pic>
        <p:nvPicPr>
          <p:cNvPr id="9" name="Imagen 8">
            <a:extLst>
              <a:ext uri="{FF2B5EF4-FFF2-40B4-BE49-F238E27FC236}">
                <a16:creationId xmlns:a16="http://schemas.microsoft.com/office/drawing/2014/main" id="{4B0BB7B5-A01C-4372-8020-E6B897D4A222}"/>
              </a:ext>
            </a:extLst>
          </p:cNvPr>
          <p:cNvPicPr/>
          <p:nvPr/>
        </p:nvPicPr>
        <p:blipFill>
          <a:blip r:embed="rId2">
            <a:extLst>
              <a:ext uri="{28A0092B-C50C-407E-A947-70E740481C1C}">
                <a14:useLocalDpi xmlns:a14="http://schemas.microsoft.com/office/drawing/2010/main" val="0"/>
              </a:ext>
            </a:extLst>
          </a:blip>
          <a:stretch>
            <a:fillRect/>
          </a:stretch>
        </p:blipFill>
        <p:spPr>
          <a:xfrm>
            <a:off x="2762584" y="3429000"/>
            <a:ext cx="3503806" cy="1870076"/>
          </a:xfrm>
          <a:prstGeom prst="rect">
            <a:avLst/>
          </a:prstGeom>
        </p:spPr>
      </p:pic>
    </p:spTree>
    <p:extLst>
      <p:ext uri="{BB962C8B-B14F-4D97-AF65-F5344CB8AC3E}">
        <p14:creationId xmlns:p14="http://schemas.microsoft.com/office/powerpoint/2010/main" val="874435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FCB29A-B755-4CAD-9D07-2D7A38576EB1}"/>
              </a:ext>
            </a:extLst>
          </p:cNvPr>
          <p:cNvSpPr>
            <a:spLocks noGrp="1"/>
          </p:cNvSpPr>
          <p:nvPr>
            <p:ph type="title"/>
          </p:nvPr>
        </p:nvSpPr>
        <p:spPr/>
        <p:txBody>
          <a:bodyPr/>
          <a:lstStyle/>
          <a:p>
            <a:r>
              <a:rPr lang="es-ES" dirty="0"/>
              <a:t>Ejemplo de Diagrama de Comunicación</a:t>
            </a:r>
            <a:endParaRPr lang="es-PE" dirty="0"/>
          </a:p>
        </p:txBody>
      </p:sp>
      <p:pic>
        <p:nvPicPr>
          <p:cNvPr id="5" name="Marcador de contenido 4">
            <a:extLst>
              <a:ext uri="{FF2B5EF4-FFF2-40B4-BE49-F238E27FC236}">
                <a16:creationId xmlns:a16="http://schemas.microsoft.com/office/drawing/2014/main" id="{FC27627F-324A-49A6-8FB9-3FF580FFACC8}"/>
              </a:ext>
            </a:extLst>
          </p:cNvPr>
          <p:cNvPicPr>
            <a:picLocks noGrp="1" noChangeAspect="1"/>
          </p:cNvPicPr>
          <p:nvPr>
            <p:ph idx="1"/>
          </p:nvPr>
        </p:nvPicPr>
        <p:blipFill>
          <a:blip r:embed="rId2"/>
          <a:stretch>
            <a:fillRect/>
          </a:stretch>
        </p:blipFill>
        <p:spPr>
          <a:xfrm>
            <a:off x="1522461" y="1131453"/>
            <a:ext cx="8189575" cy="6031347"/>
          </a:xfrm>
        </p:spPr>
      </p:pic>
    </p:spTree>
    <p:extLst>
      <p:ext uri="{BB962C8B-B14F-4D97-AF65-F5344CB8AC3E}">
        <p14:creationId xmlns:p14="http://schemas.microsoft.com/office/powerpoint/2010/main" val="3858897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16666-4E11-4E04-B1C8-EBFB4508C941}"/>
              </a:ext>
            </a:extLst>
          </p:cNvPr>
          <p:cNvSpPr>
            <a:spLocks noGrp="1"/>
          </p:cNvSpPr>
          <p:nvPr>
            <p:ph type="title"/>
          </p:nvPr>
        </p:nvSpPr>
        <p:spPr/>
        <p:txBody>
          <a:bodyPr/>
          <a:lstStyle/>
          <a:p>
            <a:r>
              <a:rPr lang="es-ES" dirty="0"/>
              <a:t>Diagrama de Tiempo</a:t>
            </a:r>
            <a:endParaRPr lang="es-PE" dirty="0"/>
          </a:p>
        </p:txBody>
      </p:sp>
      <p:sp>
        <p:nvSpPr>
          <p:cNvPr id="3" name="Marcador de contenido 2">
            <a:extLst>
              <a:ext uri="{FF2B5EF4-FFF2-40B4-BE49-F238E27FC236}">
                <a16:creationId xmlns:a16="http://schemas.microsoft.com/office/drawing/2014/main" id="{57DA266A-3287-47B1-8864-505E9A4DFC2B}"/>
              </a:ext>
            </a:extLst>
          </p:cNvPr>
          <p:cNvSpPr>
            <a:spLocks noGrp="1"/>
          </p:cNvSpPr>
          <p:nvPr>
            <p:ph idx="1"/>
          </p:nvPr>
        </p:nvSpPr>
        <p:spPr>
          <a:xfrm>
            <a:off x="677334" y="1930400"/>
            <a:ext cx="8596668" cy="1774102"/>
          </a:xfrm>
        </p:spPr>
        <p:txBody>
          <a:bodyPr/>
          <a:lstStyle/>
          <a:p>
            <a:r>
              <a:rPr lang="es-419" sz="2400" dirty="0">
                <a:solidFill>
                  <a:schemeClr val="tx1"/>
                </a:solidFill>
              </a:rPr>
              <a:t>Un diagrama de tiempos o cronograma es una gráfica de formas de onda digitales que muestra la relación temporal entre varias </a:t>
            </a:r>
            <a:r>
              <a:rPr lang="es-419" sz="2400" dirty="0">
                <a:solidFill>
                  <a:schemeClr val="tx1"/>
                </a:solidFill>
                <a:hlinkClick r:id="rId2" tooltip="Señal digital">
                  <a:extLst>
                    <a:ext uri="{A12FA001-AC4F-418D-AE19-62706E023703}">
                      <ahyp:hlinkClr xmlns:ahyp="http://schemas.microsoft.com/office/drawing/2018/hyperlinkcolor" val="tx"/>
                    </a:ext>
                  </a:extLst>
                </a:hlinkClick>
              </a:rPr>
              <a:t>señales</a:t>
            </a:r>
            <a:r>
              <a:rPr lang="es-419" sz="2400" dirty="0">
                <a:solidFill>
                  <a:schemeClr val="tx1"/>
                </a:solidFill>
              </a:rPr>
              <a:t>, y cómo varía cada señal en relación a las demás.</a:t>
            </a:r>
            <a:endParaRPr lang="es-PE" sz="2400" dirty="0">
              <a:solidFill>
                <a:schemeClr val="tx1"/>
              </a:solidFill>
            </a:endParaRPr>
          </a:p>
          <a:p>
            <a:endParaRPr lang="es-PE" dirty="0"/>
          </a:p>
        </p:txBody>
      </p:sp>
      <p:pic>
        <p:nvPicPr>
          <p:cNvPr id="5" name="Imagen 4" descr="http://www.sparxsystems.com/images/screenshots/uml2_tutorial/td03.GIF">
            <a:extLst>
              <a:ext uri="{FF2B5EF4-FFF2-40B4-BE49-F238E27FC236}">
                <a16:creationId xmlns:a16="http://schemas.microsoft.com/office/drawing/2014/main" id="{C7E96ABC-C098-426A-BFBC-DBB24AD1F1A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35761" y="3075305"/>
            <a:ext cx="6551583" cy="3173095"/>
          </a:xfrm>
          <a:prstGeom prst="rect">
            <a:avLst/>
          </a:prstGeom>
          <a:noFill/>
          <a:ln>
            <a:noFill/>
          </a:ln>
        </p:spPr>
      </p:pic>
    </p:spTree>
    <p:extLst>
      <p:ext uri="{BB962C8B-B14F-4D97-AF65-F5344CB8AC3E}">
        <p14:creationId xmlns:p14="http://schemas.microsoft.com/office/powerpoint/2010/main" val="2154811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F5DFAA-1C26-4D23-ABB2-5816EEED486B}"/>
              </a:ext>
            </a:extLst>
          </p:cNvPr>
          <p:cNvSpPr>
            <a:spLocks noGrp="1"/>
          </p:cNvSpPr>
          <p:nvPr>
            <p:ph type="title"/>
          </p:nvPr>
        </p:nvSpPr>
        <p:spPr/>
        <p:txBody>
          <a:bodyPr/>
          <a:lstStyle/>
          <a:p>
            <a:r>
              <a:rPr lang="es-ES" dirty="0"/>
              <a:t>Diagrama de tiempo</a:t>
            </a:r>
            <a:br>
              <a:rPr lang="es-ES" dirty="0"/>
            </a:br>
            <a:r>
              <a:rPr lang="es-ES" dirty="0"/>
              <a:t>	Línea de vida  del estado</a:t>
            </a:r>
            <a:endParaRPr lang="es-PE" dirty="0"/>
          </a:p>
        </p:txBody>
      </p:sp>
      <p:sp>
        <p:nvSpPr>
          <p:cNvPr id="3" name="Marcador de contenido 2">
            <a:extLst>
              <a:ext uri="{FF2B5EF4-FFF2-40B4-BE49-F238E27FC236}">
                <a16:creationId xmlns:a16="http://schemas.microsoft.com/office/drawing/2014/main" id="{8C22F32F-39AE-4832-BF5E-9734686B4F4F}"/>
              </a:ext>
            </a:extLst>
          </p:cNvPr>
          <p:cNvSpPr>
            <a:spLocks noGrp="1"/>
          </p:cNvSpPr>
          <p:nvPr>
            <p:ph idx="1"/>
          </p:nvPr>
        </p:nvSpPr>
        <p:spPr>
          <a:xfrm>
            <a:off x="677334" y="2160590"/>
            <a:ext cx="8596668" cy="1718684"/>
          </a:xfrm>
        </p:spPr>
        <p:txBody>
          <a:bodyPr/>
          <a:lstStyle/>
          <a:p>
            <a:r>
              <a:rPr lang="es-419" sz="2000" dirty="0"/>
              <a:t>Una línea de vida del estado muestra el cambio de estado de ítem en el tiempo. El eje-X muestra el tiempo trascurrido en cualquier unidad que se elija mientras que el eje-Y se nombra con una lista de estados proporcionados. El siguiente es un ejemplo de una línea de vida del estado.</a:t>
            </a:r>
            <a:endParaRPr lang="es-PE" sz="2000" dirty="0"/>
          </a:p>
          <a:p>
            <a:endParaRPr lang="es-PE" dirty="0"/>
          </a:p>
        </p:txBody>
      </p:sp>
      <p:pic>
        <p:nvPicPr>
          <p:cNvPr id="4" name="Imagen 3" descr="http://www.sparxsystems.com/images/screenshots/uml2_tutorial/td01.GIF">
            <a:extLst>
              <a:ext uri="{FF2B5EF4-FFF2-40B4-BE49-F238E27FC236}">
                <a16:creationId xmlns:a16="http://schemas.microsoft.com/office/drawing/2014/main" id="{51496AEA-D8A1-411F-9A85-BCEB905C0F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72961" y="3879273"/>
            <a:ext cx="5830166" cy="1939635"/>
          </a:xfrm>
          <a:prstGeom prst="rect">
            <a:avLst/>
          </a:prstGeom>
          <a:noFill/>
          <a:ln>
            <a:noFill/>
          </a:ln>
        </p:spPr>
      </p:pic>
    </p:spTree>
    <p:extLst>
      <p:ext uri="{BB962C8B-B14F-4D97-AF65-F5344CB8AC3E}">
        <p14:creationId xmlns:p14="http://schemas.microsoft.com/office/powerpoint/2010/main" val="3520857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F5DFAA-1C26-4D23-ABB2-5816EEED486B}"/>
              </a:ext>
            </a:extLst>
          </p:cNvPr>
          <p:cNvSpPr>
            <a:spLocks noGrp="1"/>
          </p:cNvSpPr>
          <p:nvPr>
            <p:ph type="title"/>
          </p:nvPr>
        </p:nvSpPr>
        <p:spPr/>
        <p:txBody>
          <a:bodyPr/>
          <a:lstStyle/>
          <a:p>
            <a:r>
              <a:rPr lang="es-ES" dirty="0"/>
              <a:t>Diagrama de tiempo</a:t>
            </a:r>
            <a:br>
              <a:rPr lang="es-ES" dirty="0"/>
            </a:br>
            <a:r>
              <a:rPr lang="es-ES" dirty="0"/>
              <a:t>	Línea de vida  del valor</a:t>
            </a:r>
            <a:endParaRPr lang="es-PE" dirty="0"/>
          </a:p>
        </p:txBody>
      </p:sp>
      <p:sp>
        <p:nvSpPr>
          <p:cNvPr id="3" name="Marcador de contenido 2">
            <a:extLst>
              <a:ext uri="{FF2B5EF4-FFF2-40B4-BE49-F238E27FC236}">
                <a16:creationId xmlns:a16="http://schemas.microsoft.com/office/drawing/2014/main" id="{8C22F32F-39AE-4832-BF5E-9734686B4F4F}"/>
              </a:ext>
            </a:extLst>
          </p:cNvPr>
          <p:cNvSpPr>
            <a:spLocks noGrp="1"/>
          </p:cNvSpPr>
          <p:nvPr>
            <p:ph idx="1"/>
          </p:nvPr>
        </p:nvSpPr>
        <p:spPr>
          <a:xfrm>
            <a:off x="677334" y="2160590"/>
            <a:ext cx="8716048" cy="1718683"/>
          </a:xfrm>
        </p:spPr>
        <p:txBody>
          <a:bodyPr>
            <a:normAutofit fontScale="92500"/>
          </a:bodyPr>
          <a:lstStyle/>
          <a:p>
            <a:r>
              <a:rPr lang="es-419" sz="2000" dirty="0"/>
              <a:t>Una línea de vida del valor muestra el cambio del valor de un ítem en el tiempo. El eje-X muestra el tiempo transcurrido en cualquier unidad que se elija, lo mismo que para la línea de vida del estado. El valor se muestra entre el par de líneas horizontales que se cruzan en cada cambio del valor. El siguiente es un ejemplo de una línea de vida del valor.</a:t>
            </a:r>
            <a:endParaRPr lang="es-PE" sz="2000" dirty="0"/>
          </a:p>
          <a:p>
            <a:endParaRPr lang="es-PE" dirty="0"/>
          </a:p>
        </p:txBody>
      </p:sp>
      <p:pic>
        <p:nvPicPr>
          <p:cNvPr id="5" name="Imagen 4" descr="http://www.sparxsystems.com/images/screenshots/uml2_tutorial/td02.GIF">
            <a:extLst>
              <a:ext uri="{FF2B5EF4-FFF2-40B4-BE49-F238E27FC236}">
                <a16:creationId xmlns:a16="http://schemas.microsoft.com/office/drawing/2014/main" id="{C3586294-CA36-4F43-B852-32ED1A6621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73052" y="3686028"/>
            <a:ext cx="7600950" cy="2576945"/>
          </a:xfrm>
          <a:prstGeom prst="rect">
            <a:avLst/>
          </a:prstGeom>
          <a:noFill/>
          <a:ln>
            <a:noFill/>
          </a:ln>
        </p:spPr>
      </p:pic>
    </p:spTree>
    <p:extLst>
      <p:ext uri="{BB962C8B-B14F-4D97-AF65-F5344CB8AC3E}">
        <p14:creationId xmlns:p14="http://schemas.microsoft.com/office/powerpoint/2010/main" val="2272383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F5DFAA-1C26-4D23-ABB2-5816EEED486B}"/>
              </a:ext>
            </a:extLst>
          </p:cNvPr>
          <p:cNvSpPr>
            <a:spLocks noGrp="1"/>
          </p:cNvSpPr>
          <p:nvPr>
            <p:ph type="title"/>
          </p:nvPr>
        </p:nvSpPr>
        <p:spPr/>
        <p:txBody>
          <a:bodyPr/>
          <a:lstStyle/>
          <a:p>
            <a:r>
              <a:rPr lang="es-ES" dirty="0"/>
              <a:t>Diagrama de tiempo</a:t>
            </a:r>
            <a:br>
              <a:rPr lang="es-ES" dirty="0"/>
            </a:br>
            <a:r>
              <a:rPr lang="es-ES" dirty="0"/>
              <a:t>	Ubicar todo junto</a:t>
            </a:r>
            <a:endParaRPr lang="es-PE" dirty="0"/>
          </a:p>
        </p:txBody>
      </p:sp>
      <p:sp>
        <p:nvSpPr>
          <p:cNvPr id="3" name="Marcador de contenido 2">
            <a:extLst>
              <a:ext uri="{FF2B5EF4-FFF2-40B4-BE49-F238E27FC236}">
                <a16:creationId xmlns:a16="http://schemas.microsoft.com/office/drawing/2014/main" id="{8C22F32F-39AE-4832-BF5E-9734686B4F4F}"/>
              </a:ext>
            </a:extLst>
          </p:cNvPr>
          <p:cNvSpPr>
            <a:spLocks noGrp="1"/>
          </p:cNvSpPr>
          <p:nvPr>
            <p:ph idx="1"/>
          </p:nvPr>
        </p:nvSpPr>
        <p:spPr>
          <a:xfrm>
            <a:off x="617644" y="1930400"/>
            <a:ext cx="8716048" cy="1718683"/>
          </a:xfrm>
        </p:spPr>
        <p:txBody>
          <a:bodyPr>
            <a:normAutofit/>
          </a:bodyPr>
          <a:lstStyle/>
          <a:p>
            <a:r>
              <a:rPr lang="es-419" sz="2000" dirty="0"/>
              <a:t>Las líneas de vida y del estado se pueden ubicar una arriba de otro en cualquier combinación. Estas deben tener el mismo eje-X. Los mensajes se pueden pasar de una línea de vida a otra. </a:t>
            </a:r>
            <a:endParaRPr lang="es-PE" sz="2000" dirty="0"/>
          </a:p>
        </p:txBody>
      </p:sp>
      <p:pic>
        <p:nvPicPr>
          <p:cNvPr id="6" name="Imagen 5" descr="http://www.sparxsystems.com/images/screenshots/uml2_tutorial/td03.GIF">
            <a:extLst>
              <a:ext uri="{FF2B5EF4-FFF2-40B4-BE49-F238E27FC236}">
                <a16:creationId xmlns:a16="http://schemas.microsoft.com/office/drawing/2014/main" id="{1F1B4DB7-AA2C-41DC-A684-3A8B1DD7985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59873" y="3011413"/>
            <a:ext cx="8214129" cy="3624914"/>
          </a:xfrm>
          <a:prstGeom prst="rect">
            <a:avLst/>
          </a:prstGeom>
          <a:noFill/>
          <a:ln>
            <a:noFill/>
          </a:ln>
        </p:spPr>
      </p:pic>
    </p:spTree>
    <p:extLst>
      <p:ext uri="{BB962C8B-B14F-4D97-AF65-F5344CB8AC3E}">
        <p14:creationId xmlns:p14="http://schemas.microsoft.com/office/powerpoint/2010/main" val="63542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4535A-9439-4BE2-BA43-90BED0C883B5}"/>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54229F91-9990-44E6-9695-A71CF1913215}"/>
              </a:ext>
            </a:extLst>
          </p:cNvPr>
          <p:cNvSpPr>
            <a:spLocks noGrp="1"/>
          </p:cNvSpPr>
          <p:nvPr>
            <p:ph idx="1"/>
          </p:nvPr>
        </p:nvSpPr>
        <p:spPr/>
        <p:txBody>
          <a:bodyPr/>
          <a:lstStyle/>
          <a:p>
            <a:endParaRPr lang="es-PE"/>
          </a:p>
        </p:txBody>
      </p:sp>
      <p:pic>
        <p:nvPicPr>
          <p:cNvPr id="5122" name="Picture 2" descr="Resultado de imagen para gracias">
            <a:extLst>
              <a:ext uri="{FF2B5EF4-FFF2-40B4-BE49-F238E27FC236}">
                <a16:creationId xmlns:a16="http://schemas.microsoft.com/office/drawing/2014/main" id="{A9A30C46-EF07-439C-853E-5A144607F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44" y="304800"/>
            <a:ext cx="9020848"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256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261A0-B5B3-4A28-BB86-AE6F698BEF04}"/>
              </a:ext>
            </a:extLst>
          </p:cNvPr>
          <p:cNvSpPr>
            <a:spLocks noGrp="1"/>
          </p:cNvSpPr>
          <p:nvPr>
            <p:ph type="title"/>
          </p:nvPr>
        </p:nvSpPr>
        <p:spPr/>
        <p:txBody>
          <a:bodyPr/>
          <a:lstStyle/>
          <a:p>
            <a:r>
              <a:rPr lang="es-ES" dirty="0"/>
              <a:t>Diagramas UML de Comportamiento</a:t>
            </a:r>
            <a:endParaRPr lang="es-PE" dirty="0"/>
          </a:p>
        </p:txBody>
      </p:sp>
      <p:sp>
        <p:nvSpPr>
          <p:cNvPr id="3" name="Marcador de contenido 2">
            <a:extLst>
              <a:ext uri="{FF2B5EF4-FFF2-40B4-BE49-F238E27FC236}">
                <a16:creationId xmlns:a16="http://schemas.microsoft.com/office/drawing/2014/main" id="{2F6C2C04-1B83-4D5C-A703-1924BEAA9FAD}"/>
              </a:ext>
            </a:extLst>
          </p:cNvPr>
          <p:cNvSpPr>
            <a:spLocks noGrp="1"/>
          </p:cNvSpPr>
          <p:nvPr>
            <p:ph idx="1"/>
          </p:nvPr>
        </p:nvSpPr>
        <p:spPr>
          <a:xfrm>
            <a:off x="677334" y="2160589"/>
            <a:ext cx="4282593" cy="3880773"/>
          </a:xfrm>
        </p:spPr>
        <p:txBody>
          <a:bodyPr>
            <a:normAutofit/>
          </a:bodyPr>
          <a:lstStyle/>
          <a:p>
            <a:r>
              <a:rPr lang="es-419" sz="2800" dirty="0"/>
              <a:t>Diagrama dinámico que tiene en cuenta elementos como la creación y destrucción de objetos, el paso de mensajes entre ellos y el orden en que deben hacerse.</a:t>
            </a:r>
          </a:p>
        </p:txBody>
      </p:sp>
      <p:pic>
        <p:nvPicPr>
          <p:cNvPr id="2050" name="Picture 2" descr="Resultado de imagen para UML">
            <a:extLst>
              <a:ext uri="{FF2B5EF4-FFF2-40B4-BE49-F238E27FC236}">
                <a16:creationId xmlns:a16="http://schemas.microsoft.com/office/drawing/2014/main" id="{1E14FF16-0304-4EA6-ADAD-A3BE8AC24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8733" y="1560656"/>
            <a:ext cx="2305051" cy="16135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d2slcw3kip6qmk.cloudfront.net/marketing/enterprise/interface@2x.png">
            <a:extLst>
              <a:ext uri="{FF2B5EF4-FFF2-40B4-BE49-F238E27FC236}">
                <a16:creationId xmlns:a16="http://schemas.microsoft.com/office/drawing/2014/main" id="{1EE5D875-E01F-4A6B-91B1-C210454A8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027" y="3603586"/>
            <a:ext cx="3874773" cy="264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85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E1BA6-82DF-4DB1-9D9B-363248F01E2F}"/>
              </a:ext>
            </a:extLst>
          </p:cNvPr>
          <p:cNvSpPr>
            <a:spLocks noGrp="1"/>
          </p:cNvSpPr>
          <p:nvPr>
            <p:ph type="title"/>
          </p:nvPr>
        </p:nvSpPr>
        <p:spPr/>
        <p:txBody>
          <a:bodyPr/>
          <a:lstStyle/>
          <a:p>
            <a:r>
              <a:rPr lang="es-ES" dirty="0"/>
              <a:t>Diagrama de Casos de Uso</a:t>
            </a:r>
            <a:endParaRPr lang="es-PE" dirty="0"/>
          </a:p>
        </p:txBody>
      </p:sp>
      <p:sp>
        <p:nvSpPr>
          <p:cNvPr id="3" name="Marcador de contenido 2">
            <a:extLst>
              <a:ext uri="{FF2B5EF4-FFF2-40B4-BE49-F238E27FC236}">
                <a16:creationId xmlns:a16="http://schemas.microsoft.com/office/drawing/2014/main" id="{BDDA9411-031E-40C0-BD9E-8E0CB009E7E8}"/>
              </a:ext>
            </a:extLst>
          </p:cNvPr>
          <p:cNvSpPr>
            <a:spLocks noGrp="1"/>
          </p:cNvSpPr>
          <p:nvPr>
            <p:ph idx="1"/>
          </p:nvPr>
        </p:nvSpPr>
        <p:spPr>
          <a:xfrm>
            <a:off x="677334" y="1606408"/>
            <a:ext cx="9228666" cy="1320801"/>
          </a:xfrm>
        </p:spPr>
        <p:txBody>
          <a:bodyPr>
            <a:normAutofit lnSpcReduction="10000"/>
          </a:bodyPr>
          <a:lstStyle/>
          <a:p>
            <a:r>
              <a:rPr lang="es-419" sz="2800" dirty="0"/>
              <a:t>Los diagramas de caso de uso modelan la funcionalidad del sistema usando actores y casos de uso. </a:t>
            </a:r>
            <a:endParaRPr lang="es-PE" sz="2800" dirty="0"/>
          </a:p>
        </p:txBody>
      </p:sp>
      <p:pic>
        <p:nvPicPr>
          <p:cNvPr id="4" name="Imagen 3">
            <a:extLst>
              <a:ext uri="{FF2B5EF4-FFF2-40B4-BE49-F238E27FC236}">
                <a16:creationId xmlns:a16="http://schemas.microsoft.com/office/drawing/2014/main" id="{653A11CB-1455-4F16-9B3E-09A39D4BAB16}"/>
              </a:ext>
            </a:extLst>
          </p:cNvPr>
          <p:cNvPicPr/>
          <p:nvPr/>
        </p:nvPicPr>
        <p:blipFill>
          <a:blip r:embed="rId2">
            <a:extLst>
              <a:ext uri="{28A0092B-C50C-407E-A947-70E740481C1C}">
                <a14:useLocalDpi xmlns:a14="http://schemas.microsoft.com/office/drawing/2010/main" val="0"/>
              </a:ext>
            </a:extLst>
          </a:blip>
          <a:stretch>
            <a:fillRect/>
          </a:stretch>
        </p:blipFill>
        <p:spPr>
          <a:xfrm>
            <a:off x="3245581" y="2969922"/>
            <a:ext cx="3473874" cy="3278478"/>
          </a:xfrm>
          <a:prstGeom prst="rect">
            <a:avLst/>
          </a:prstGeom>
        </p:spPr>
      </p:pic>
    </p:spTree>
    <p:extLst>
      <p:ext uri="{BB962C8B-B14F-4D97-AF65-F5344CB8AC3E}">
        <p14:creationId xmlns:p14="http://schemas.microsoft.com/office/powerpoint/2010/main" val="2016342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333AED-D9E2-4480-89B3-7BBE1A088F04}"/>
              </a:ext>
            </a:extLst>
          </p:cNvPr>
          <p:cNvSpPr>
            <a:spLocks noGrp="1"/>
          </p:cNvSpPr>
          <p:nvPr>
            <p:ph type="title"/>
          </p:nvPr>
        </p:nvSpPr>
        <p:spPr/>
        <p:txBody>
          <a:bodyPr>
            <a:normAutofit fontScale="90000"/>
          </a:bodyPr>
          <a:lstStyle/>
          <a:p>
            <a:r>
              <a:rPr lang="es-PE" b="1" dirty="0"/>
              <a:t>Diagramas casos de uso</a:t>
            </a:r>
            <a:br>
              <a:rPr lang="es-PE" b="1" dirty="0"/>
            </a:br>
            <a:r>
              <a:rPr lang="es-PE" b="1" dirty="0"/>
              <a:t>	Elementos Gráficos:</a:t>
            </a:r>
            <a:br>
              <a:rPr lang="es-PE" b="1" dirty="0"/>
            </a:br>
            <a:endParaRPr lang="es-PE" dirty="0"/>
          </a:p>
        </p:txBody>
      </p:sp>
      <p:sp>
        <p:nvSpPr>
          <p:cNvPr id="3" name="Marcador de contenido 2">
            <a:extLst>
              <a:ext uri="{FF2B5EF4-FFF2-40B4-BE49-F238E27FC236}">
                <a16:creationId xmlns:a16="http://schemas.microsoft.com/office/drawing/2014/main" id="{BDC59FE4-5B2E-4C42-BCA1-D123E9A91B69}"/>
              </a:ext>
            </a:extLst>
          </p:cNvPr>
          <p:cNvSpPr>
            <a:spLocks noGrp="1"/>
          </p:cNvSpPr>
          <p:nvPr>
            <p:ph idx="1"/>
          </p:nvPr>
        </p:nvSpPr>
        <p:spPr>
          <a:xfrm>
            <a:off x="677335" y="2160589"/>
            <a:ext cx="2398275" cy="3131847"/>
          </a:xfrm>
        </p:spPr>
        <p:txBody>
          <a:bodyPr/>
          <a:lstStyle/>
          <a:p>
            <a:r>
              <a:rPr lang="es-419" dirty="0"/>
              <a:t>Sistema:</a:t>
            </a:r>
          </a:p>
          <a:p>
            <a:endParaRPr lang="es-PE" dirty="0"/>
          </a:p>
        </p:txBody>
      </p:sp>
      <p:pic>
        <p:nvPicPr>
          <p:cNvPr id="4" name="Imagen 3">
            <a:extLst>
              <a:ext uri="{FF2B5EF4-FFF2-40B4-BE49-F238E27FC236}">
                <a16:creationId xmlns:a16="http://schemas.microsoft.com/office/drawing/2014/main" id="{1C65AC67-58B7-485B-923B-2AC626B91F3F}"/>
              </a:ext>
            </a:extLst>
          </p:cNvPr>
          <p:cNvPicPr/>
          <p:nvPr/>
        </p:nvPicPr>
        <p:blipFill>
          <a:blip r:embed="rId2">
            <a:extLst>
              <a:ext uri="{28A0092B-C50C-407E-A947-70E740481C1C}">
                <a14:useLocalDpi xmlns:a14="http://schemas.microsoft.com/office/drawing/2010/main" val="0"/>
              </a:ext>
            </a:extLst>
          </a:blip>
          <a:stretch>
            <a:fillRect/>
          </a:stretch>
        </p:blipFill>
        <p:spPr>
          <a:xfrm>
            <a:off x="654102" y="2720469"/>
            <a:ext cx="2398275" cy="3131847"/>
          </a:xfrm>
          <a:prstGeom prst="rect">
            <a:avLst/>
          </a:prstGeom>
        </p:spPr>
      </p:pic>
      <p:sp>
        <p:nvSpPr>
          <p:cNvPr id="5" name="Marcador de contenido 2">
            <a:extLst>
              <a:ext uri="{FF2B5EF4-FFF2-40B4-BE49-F238E27FC236}">
                <a16:creationId xmlns:a16="http://schemas.microsoft.com/office/drawing/2014/main" id="{DF436F13-B437-4BAC-80D7-8899C4122ED3}"/>
              </a:ext>
            </a:extLst>
          </p:cNvPr>
          <p:cNvSpPr txBox="1">
            <a:spLocks/>
          </p:cNvSpPr>
          <p:nvPr/>
        </p:nvSpPr>
        <p:spPr>
          <a:xfrm>
            <a:off x="3075610" y="2160589"/>
            <a:ext cx="302039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419" dirty="0"/>
              <a:t>Caso de Uso:</a:t>
            </a:r>
          </a:p>
          <a:p>
            <a:endParaRPr lang="es-PE" dirty="0"/>
          </a:p>
        </p:txBody>
      </p:sp>
      <p:sp>
        <p:nvSpPr>
          <p:cNvPr id="6" name="Elipse 5">
            <a:extLst>
              <a:ext uri="{FF2B5EF4-FFF2-40B4-BE49-F238E27FC236}">
                <a16:creationId xmlns:a16="http://schemas.microsoft.com/office/drawing/2014/main" id="{7DB9D27D-0458-43FB-A1F8-91B5FD81C811}"/>
              </a:ext>
            </a:extLst>
          </p:cNvPr>
          <p:cNvSpPr/>
          <p:nvPr/>
        </p:nvSpPr>
        <p:spPr>
          <a:xfrm>
            <a:off x="3568172" y="3119437"/>
            <a:ext cx="1882480" cy="102307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PE"/>
          </a:p>
        </p:txBody>
      </p:sp>
      <p:sp>
        <p:nvSpPr>
          <p:cNvPr id="7" name="Cuadro de texto 2">
            <a:extLst>
              <a:ext uri="{FF2B5EF4-FFF2-40B4-BE49-F238E27FC236}">
                <a16:creationId xmlns:a16="http://schemas.microsoft.com/office/drawing/2014/main" id="{9024378B-987E-43BF-AE99-50FE97D5F040}"/>
              </a:ext>
            </a:extLst>
          </p:cNvPr>
          <p:cNvSpPr txBox="1"/>
          <p:nvPr/>
        </p:nvSpPr>
        <p:spPr>
          <a:xfrm>
            <a:off x="3740625" y="3429000"/>
            <a:ext cx="1510248" cy="353291"/>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s-ES" sz="1600" b="1" dirty="0">
                <a:effectLst/>
                <a:latin typeface="Calibri" panose="020F0502020204030204" pitchFamily="34" charset="0"/>
                <a:ea typeface="Calibri" panose="020F0502020204030204" pitchFamily="34" charset="0"/>
                <a:cs typeface="Times New Roman" panose="02020603050405020304" pitchFamily="18" charset="0"/>
              </a:rPr>
              <a:t>Función</a:t>
            </a:r>
            <a:endParaRPr lang="es-PE"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Marcador de contenido 2">
            <a:extLst>
              <a:ext uri="{FF2B5EF4-FFF2-40B4-BE49-F238E27FC236}">
                <a16:creationId xmlns:a16="http://schemas.microsoft.com/office/drawing/2014/main" id="{4075A357-588E-44CA-8EE7-C083BA0526D2}"/>
              </a:ext>
            </a:extLst>
          </p:cNvPr>
          <p:cNvSpPr txBox="1">
            <a:spLocks/>
          </p:cNvSpPr>
          <p:nvPr/>
        </p:nvSpPr>
        <p:spPr>
          <a:xfrm>
            <a:off x="5785810" y="2160588"/>
            <a:ext cx="1622429"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419" dirty="0"/>
              <a:t>Actor:</a:t>
            </a:r>
          </a:p>
          <a:p>
            <a:endParaRPr lang="es-PE" dirty="0"/>
          </a:p>
        </p:txBody>
      </p:sp>
      <p:pic>
        <p:nvPicPr>
          <p:cNvPr id="9" name="Imagen 8">
            <a:extLst>
              <a:ext uri="{FF2B5EF4-FFF2-40B4-BE49-F238E27FC236}">
                <a16:creationId xmlns:a16="http://schemas.microsoft.com/office/drawing/2014/main" id="{AF979D0F-CAB7-46B0-BD0B-967525659399}"/>
              </a:ext>
            </a:extLst>
          </p:cNvPr>
          <p:cNvPicPr/>
          <p:nvPr/>
        </p:nvPicPr>
        <p:blipFill>
          <a:blip r:embed="rId3">
            <a:extLst>
              <a:ext uri="{28A0092B-C50C-407E-A947-70E740481C1C}">
                <a14:useLocalDpi xmlns:a14="http://schemas.microsoft.com/office/drawing/2010/main" val="0"/>
              </a:ext>
            </a:extLst>
          </a:blip>
          <a:stretch>
            <a:fillRect/>
          </a:stretch>
        </p:blipFill>
        <p:spPr>
          <a:xfrm>
            <a:off x="5868339" y="3119437"/>
            <a:ext cx="1457372" cy="1511011"/>
          </a:xfrm>
          <a:prstGeom prst="rect">
            <a:avLst/>
          </a:prstGeom>
        </p:spPr>
      </p:pic>
      <p:sp>
        <p:nvSpPr>
          <p:cNvPr id="10" name="Marcador de contenido 2">
            <a:extLst>
              <a:ext uri="{FF2B5EF4-FFF2-40B4-BE49-F238E27FC236}">
                <a16:creationId xmlns:a16="http://schemas.microsoft.com/office/drawing/2014/main" id="{7405C52D-E6D4-49D8-A4CE-620560468831}"/>
              </a:ext>
            </a:extLst>
          </p:cNvPr>
          <p:cNvSpPr txBox="1">
            <a:spLocks/>
          </p:cNvSpPr>
          <p:nvPr/>
        </p:nvSpPr>
        <p:spPr>
          <a:xfrm>
            <a:off x="7408239" y="2160588"/>
            <a:ext cx="2574542"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419" dirty="0"/>
              <a:t>Relaciones:</a:t>
            </a:r>
          </a:p>
          <a:p>
            <a:endParaRPr lang="es-PE" dirty="0"/>
          </a:p>
        </p:txBody>
      </p:sp>
      <p:pic>
        <p:nvPicPr>
          <p:cNvPr id="11" name="Imagen 10">
            <a:extLst>
              <a:ext uri="{FF2B5EF4-FFF2-40B4-BE49-F238E27FC236}">
                <a16:creationId xmlns:a16="http://schemas.microsoft.com/office/drawing/2014/main" id="{A6FB208B-7392-437E-B200-FACBC56AEE2C}"/>
              </a:ext>
            </a:extLst>
          </p:cNvPr>
          <p:cNvPicPr/>
          <p:nvPr/>
        </p:nvPicPr>
        <p:blipFill>
          <a:blip r:embed="rId4">
            <a:extLst>
              <a:ext uri="{28A0092B-C50C-407E-A947-70E740481C1C}">
                <a14:useLocalDpi xmlns:a14="http://schemas.microsoft.com/office/drawing/2010/main" val="0"/>
              </a:ext>
            </a:extLst>
          </a:blip>
          <a:stretch>
            <a:fillRect/>
          </a:stretch>
        </p:blipFill>
        <p:spPr>
          <a:xfrm>
            <a:off x="7325711" y="2898112"/>
            <a:ext cx="3480834" cy="3350288"/>
          </a:xfrm>
          <a:prstGeom prst="rect">
            <a:avLst/>
          </a:prstGeom>
        </p:spPr>
      </p:pic>
    </p:spTree>
    <p:extLst>
      <p:ext uri="{BB962C8B-B14F-4D97-AF65-F5344CB8AC3E}">
        <p14:creationId xmlns:p14="http://schemas.microsoft.com/office/powerpoint/2010/main" val="3938830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DA5C10-C184-4F43-B1DE-EEF2557314F7}"/>
              </a:ext>
            </a:extLst>
          </p:cNvPr>
          <p:cNvSpPr>
            <a:spLocks noGrp="1"/>
          </p:cNvSpPr>
          <p:nvPr>
            <p:ph type="title"/>
          </p:nvPr>
        </p:nvSpPr>
        <p:spPr>
          <a:xfrm>
            <a:off x="511079" y="221673"/>
            <a:ext cx="8596668" cy="1320800"/>
          </a:xfrm>
        </p:spPr>
        <p:txBody>
          <a:bodyPr/>
          <a:lstStyle/>
          <a:p>
            <a:r>
              <a:rPr lang="es-ES" dirty="0"/>
              <a:t>Ejemplo Diagrama Caso de Uso</a:t>
            </a:r>
            <a:endParaRPr lang="es-PE" dirty="0"/>
          </a:p>
        </p:txBody>
      </p:sp>
      <p:pic>
        <p:nvPicPr>
          <p:cNvPr id="5" name="Marcador de contenido 4">
            <a:extLst>
              <a:ext uri="{FF2B5EF4-FFF2-40B4-BE49-F238E27FC236}">
                <a16:creationId xmlns:a16="http://schemas.microsoft.com/office/drawing/2014/main" id="{E677AD1A-A558-4245-9C3C-B343012798B6}"/>
              </a:ext>
            </a:extLst>
          </p:cNvPr>
          <p:cNvPicPr>
            <a:picLocks noGrp="1" noChangeAspect="1"/>
          </p:cNvPicPr>
          <p:nvPr>
            <p:ph idx="1"/>
          </p:nvPr>
        </p:nvPicPr>
        <p:blipFill>
          <a:blip r:embed="rId2"/>
          <a:stretch>
            <a:fillRect/>
          </a:stretch>
        </p:blipFill>
        <p:spPr>
          <a:xfrm>
            <a:off x="1003103" y="882073"/>
            <a:ext cx="7891515" cy="5657272"/>
          </a:xfrm>
        </p:spPr>
      </p:pic>
    </p:spTree>
    <p:extLst>
      <p:ext uri="{BB962C8B-B14F-4D97-AF65-F5344CB8AC3E}">
        <p14:creationId xmlns:p14="http://schemas.microsoft.com/office/powerpoint/2010/main" val="1256561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99366-B006-4B98-A1AB-DBF15016574C}"/>
              </a:ext>
            </a:extLst>
          </p:cNvPr>
          <p:cNvSpPr>
            <a:spLocks noGrp="1"/>
          </p:cNvSpPr>
          <p:nvPr>
            <p:ph type="title"/>
          </p:nvPr>
        </p:nvSpPr>
        <p:spPr/>
        <p:txBody>
          <a:bodyPr/>
          <a:lstStyle/>
          <a:p>
            <a:r>
              <a:rPr lang="es-ES" dirty="0"/>
              <a:t>Diagrama de Actividad</a:t>
            </a:r>
            <a:endParaRPr lang="es-PE" dirty="0"/>
          </a:p>
        </p:txBody>
      </p:sp>
      <p:sp>
        <p:nvSpPr>
          <p:cNvPr id="3" name="Marcador de contenido 2">
            <a:extLst>
              <a:ext uri="{FF2B5EF4-FFF2-40B4-BE49-F238E27FC236}">
                <a16:creationId xmlns:a16="http://schemas.microsoft.com/office/drawing/2014/main" id="{35F19816-3714-4C79-8E87-E3935D699FF8}"/>
              </a:ext>
            </a:extLst>
          </p:cNvPr>
          <p:cNvSpPr>
            <a:spLocks noGrp="1"/>
          </p:cNvSpPr>
          <p:nvPr>
            <p:ph idx="1"/>
          </p:nvPr>
        </p:nvSpPr>
        <p:spPr>
          <a:xfrm>
            <a:off x="802025" y="1772663"/>
            <a:ext cx="8596668" cy="1164502"/>
          </a:xfrm>
        </p:spPr>
        <p:txBody>
          <a:bodyPr>
            <a:normAutofit/>
          </a:bodyPr>
          <a:lstStyle/>
          <a:p>
            <a:r>
              <a:rPr lang="es-ES" sz="2400" dirty="0"/>
              <a:t>Diseñado para mostrar una visión simplificada de lo que ocurre en una operación o proceso.</a:t>
            </a:r>
            <a:endParaRPr lang="es-PE" sz="2400" dirty="0"/>
          </a:p>
        </p:txBody>
      </p:sp>
      <p:pic>
        <p:nvPicPr>
          <p:cNvPr id="4" name="Imagen 3" descr="Estados de Acción">
            <a:extLst>
              <a:ext uri="{FF2B5EF4-FFF2-40B4-BE49-F238E27FC236}">
                <a16:creationId xmlns:a16="http://schemas.microsoft.com/office/drawing/2014/main" id="{7A1DBB9B-BEC2-46B8-A3CB-47A3BF7143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41342" y="2980088"/>
            <a:ext cx="7250257" cy="3268312"/>
          </a:xfrm>
          <a:prstGeom prst="rect">
            <a:avLst/>
          </a:prstGeom>
          <a:noFill/>
          <a:ln>
            <a:noFill/>
          </a:ln>
        </p:spPr>
      </p:pic>
    </p:spTree>
    <p:extLst>
      <p:ext uri="{BB962C8B-B14F-4D97-AF65-F5344CB8AC3E}">
        <p14:creationId xmlns:p14="http://schemas.microsoft.com/office/powerpoint/2010/main" val="506942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72361F-DDC0-46C2-8E4E-4CA9C721F963}"/>
              </a:ext>
            </a:extLst>
          </p:cNvPr>
          <p:cNvSpPr>
            <a:spLocks noGrp="1"/>
          </p:cNvSpPr>
          <p:nvPr>
            <p:ph type="title"/>
          </p:nvPr>
        </p:nvSpPr>
        <p:spPr/>
        <p:txBody>
          <a:bodyPr/>
          <a:lstStyle/>
          <a:p>
            <a:r>
              <a:rPr lang="es-ES" dirty="0"/>
              <a:t>Diagrama de Actividad</a:t>
            </a:r>
            <a:br>
              <a:rPr lang="es-ES" dirty="0"/>
            </a:br>
            <a:r>
              <a:rPr lang="es-ES" dirty="0"/>
              <a:t>	</a:t>
            </a:r>
            <a:r>
              <a:rPr lang="es-ES" sz="3200" dirty="0"/>
              <a:t>Elementos</a:t>
            </a:r>
            <a:endParaRPr lang="es-PE" dirty="0"/>
          </a:p>
        </p:txBody>
      </p:sp>
      <p:sp>
        <p:nvSpPr>
          <p:cNvPr id="3" name="Marcador de contenido 2">
            <a:extLst>
              <a:ext uri="{FF2B5EF4-FFF2-40B4-BE49-F238E27FC236}">
                <a16:creationId xmlns:a16="http://schemas.microsoft.com/office/drawing/2014/main" id="{042D6849-17E9-4E47-8439-E9D87DA0AAC7}"/>
              </a:ext>
            </a:extLst>
          </p:cNvPr>
          <p:cNvSpPr>
            <a:spLocks noGrp="1"/>
          </p:cNvSpPr>
          <p:nvPr>
            <p:ph idx="1"/>
          </p:nvPr>
        </p:nvSpPr>
        <p:spPr>
          <a:xfrm>
            <a:off x="4821382" y="2297634"/>
            <a:ext cx="3839248" cy="3880773"/>
          </a:xfrm>
        </p:spPr>
        <p:txBody>
          <a:bodyPr/>
          <a:lstStyle/>
          <a:p>
            <a:r>
              <a:rPr lang="es-ES" dirty="0"/>
              <a:t>División y unión:</a:t>
            </a:r>
          </a:p>
          <a:p>
            <a:endParaRPr lang="es-PE" dirty="0"/>
          </a:p>
        </p:txBody>
      </p:sp>
      <p:pic>
        <p:nvPicPr>
          <p:cNvPr id="4" name="Imagen 3">
            <a:extLst>
              <a:ext uri="{FF2B5EF4-FFF2-40B4-BE49-F238E27FC236}">
                <a16:creationId xmlns:a16="http://schemas.microsoft.com/office/drawing/2014/main" id="{41BC8773-E7A8-41D7-9498-3FB6F68FC18A}"/>
              </a:ext>
            </a:extLst>
          </p:cNvPr>
          <p:cNvPicPr/>
          <p:nvPr/>
        </p:nvPicPr>
        <p:blipFill>
          <a:blip r:embed="rId2">
            <a:extLst>
              <a:ext uri="{28A0092B-C50C-407E-A947-70E740481C1C}">
                <a14:useLocalDpi xmlns:a14="http://schemas.microsoft.com/office/drawing/2010/main" val="0"/>
              </a:ext>
            </a:extLst>
          </a:blip>
          <a:stretch>
            <a:fillRect/>
          </a:stretch>
        </p:blipFill>
        <p:spPr>
          <a:xfrm>
            <a:off x="677334" y="3081800"/>
            <a:ext cx="4210368" cy="1320800"/>
          </a:xfrm>
          <a:prstGeom prst="rect">
            <a:avLst/>
          </a:prstGeom>
        </p:spPr>
      </p:pic>
      <p:pic>
        <p:nvPicPr>
          <p:cNvPr id="5" name="Imagen 4" descr=" División y unión">
            <a:extLst>
              <a:ext uri="{FF2B5EF4-FFF2-40B4-BE49-F238E27FC236}">
                <a16:creationId xmlns:a16="http://schemas.microsoft.com/office/drawing/2014/main" id="{B430F0F7-0702-4C12-BAFE-1C4F1312186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40102" y="2964873"/>
            <a:ext cx="4233899" cy="3103417"/>
          </a:xfrm>
          <a:prstGeom prst="rect">
            <a:avLst/>
          </a:prstGeom>
          <a:noFill/>
          <a:ln>
            <a:noFill/>
          </a:ln>
        </p:spPr>
      </p:pic>
      <p:sp>
        <p:nvSpPr>
          <p:cNvPr id="6" name="Marcador de contenido 2">
            <a:extLst>
              <a:ext uri="{FF2B5EF4-FFF2-40B4-BE49-F238E27FC236}">
                <a16:creationId xmlns:a16="http://schemas.microsoft.com/office/drawing/2014/main" id="{02F5E875-0837-4907-8A2C-E496C53BD569}"/>
              </a:ext>
            </a:extLst>
          </p:cNvPr>
          <p:cNvSpPr txBox="1">
            <a:spLocks/>
          </p:cNvSpPr>
          <p:nvPr/>
        </p:nvSpPr>
        <p:spPr>
          <a:xfrm>
            <a:off x="829734" y="2312989"/>
            <a:ext cx="383924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dirty="0"/>
              <a:t>Nodos de Inicio y Terminación:</a:t>
            </a:r>
          </a:p>
          <a:p>
            <a:endParaRPr lang="es-PE" dirty="0"/>
          </a:p>
        </p:txBody>
      </p:sp>
    </p:spTree>
    <p:extLst>
      <p:ext uri="{BB962C8B-B14F-4D97-AF65-F5344CB8AC3E}">
        <p14:creationId xmlns:p14="http://schemas.microsoft.com/office/powerpoint/2010/main" val="946999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72361F-DDC0-46C2-8E4E-4CA9C721F963}"/>
              </a:ext>
            </a:extLst>
          </p:cNvPr>
          <p:cNvSpPr>
            <a:spLocks noGrp="1"/>
          </p:cNvSpPr>
          <p:nvPr>
            <p:ph type="title"/>
          </p:nvPr>
        </p:nvSpPr>
        <p:spPr/>
        <p:txBody>
          <a:bodyPr/>
          <a:lstStyle/>
          <a:p>
            <a:r>
              <a:rPr lang="es-ES" dirty="0"/>
              <a:t>Diagrama de Actividad</a:t>
            </a:r>
            <a:br>
              <a:rPr lang="es-ES" dirty="0"/>
            </a:br>
            <a:r>
              <a:rPr lang="es-ES" dirty="0"/>
              <a:t>	</a:t>
            </a:r>
            <a:r>
              <a:rPr lang="es-ES" sz="3200" dirty="0"/>
              <a:t>Elementos</a:t>
            </a:r>
            <a:endParaRPr lang="es-PE" dirty="0"/>
          </a:p>
        </p:txBody>
      </p:sp>
      <p:sp>
        <p:nvSpPr>
          <p:cNvPr id="3" name="Marcador de contenido 2">
            <a:extLst>
              <a:ext uri="{FF2B5EF4-FFF2-40B4-BE49-F238E27FC236}">
                <a16:creationId xmlns:a16="http://schemas.microsoft.com/office/drawing/2014/main" id="{042D6849-17E9-4E47-8439-E9D87DA0AAC7}"/>
              </a:ext>
            </a:extLst>
          </p:cNvPr>
          <p:cNvSpPr>
            <a:spLocks noGrp="1"/>
          </p:cNvSpPr>
          <p:nvPr>
            <p:ph idx="1"/>
          </p:nvPr>
        </p:nvSpPr>
        <p:spPr>
          <a:xfrm>
            <a:off x="5603396" y="2312988"/>
            <a:ext cx="3839248" cy="3880773"/>
          </a:xfrm>
        </p:spPr>
        <p:txBody>
          <a:bodyPr/>
          <a:lstStyle/>
          <a:p>
            <a:r>
              <a:rPr lang="es-ES" dirty="0"/>
              <a:t>Estados de Actividad y de acción:</a:t>
            </a:r>
          </a:p>
          <a:p>
            <a:endParaRPr lang="es-PE" dirty="0"/>
          </a:p>
        </p:txBody>
      </p:sp>
      <p:sp>
        <p:nvSpPr>
          <p:cNvPr id="6" name="Marcador de contenido 2">
            <a:extLst>
              <a:ext uri="{FF2B5EF4-FFF2-40B4-BE49-F238E27FC236}">
                <a16:creationId xmlns:a16="http://schemas.microsoft.com/office/drawing/2014/main" id="{02F5E875-0837-4907-8A2C-E496C53BD569}"/>
              </a:ext>
            </a:extLst>
          </p:cNvPr>
          <p:cNvSpPr txBox="1">
            <a:spLocks/>
          </p:cNvSpPr>
          <p:nvPr/>
        </p:nvSpPr>
        <p:spPr>
          <a:xfrm>
            <a:off x="829734" y="2312989"/>
            <a:ext cx="383924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dirty="0"/>
              <a:t>Bifurcaciones:</a:t>
            </a:r>
          </a:p>
          <a:p>
            <a:endParaRPr lang="es-PE" dirty="0"/>
          </a:p>
        </p:txBody>
      </p:sp>
      <p:pic>
        <p:nvPicPr>
          <p:cNvPr id="7" name="Imagen 6" descr="Bifurcaciones">
            <a:extLst>
              <a:ext uri="{FF2B5EF4-FFF2-40B4-BE49-F238E27FC236}">
                <a16:creationId xmlns:a16="http://schemas.microsoft.com/office/drawing/2014/main" id="{73BC6D03-898F-4207-A074-48E4FE474E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0875" y="3235036"/>
            <a:ext cx="5276965" cy="2749407"/>
          </a:xfrm>
          <a:prstGeom prst="rect">
            <a:avLst/>
          </a:prstGeom>
          <a:noFill/>
          <a:ln>
            <a:noFill/>
          </a:ln>
        </p:spPr>
      </p:pic>
      <p:pic>
        <p:nvPicPr>
          <p:cNvPr id="8" name="Imagen 7" descr="Submaquinas">
            <a:extLst>
              <a:ext uri="{FF2B5EF4-FFF2-40B4-BE49-F238E27FC236}">
                <a16:creationId xmlns:a16="http://schemas.microsoft.com/office/drawing/2014/main" id="{CE52CF01-B69E-42A2-9A26-E6DE29CFF8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65655" y="3362354"/>
            <a:ext cx="2905125" cy="828675"/>
          </a:xfrm>
          <a:prstGeom prst="rect">
            <a:avLst/>
          </a:prstGeom>
          <a:noFill/>
          <a:ln>
            <a:noFill/>
          </a:ln>
        </p:spPr>
      </p:pic>
    </p:spTree>
    <p:extLst>
      <p:ext uri="{BB962C8B-B14F-4D97-AF65-F5344CB8AC3E}">
        <p14:creationId xmlns:p14="http://schemas.microsoft.com/office/powerpoint/2010/main" val="607561267"/>
      </p:ext>
    </p:extLst>
  </p:cSld>
  <p:clrMapOvr>
    <a:masterClrMapping/>
  </p:clrMapOvr>
</p:sld>
</file>

<file path=ppt/theme/theme1.xml><?xml version="1.0" encoding="utf-8"?>
<a:theme xmlns:a="http://schemas.openxmlformats.org/drawingml/2006/main" name="Faceta">
  <a:themeElements>
    <a:clrScheme name="Rojo naranja">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493</TotalTime>
  <Words>595</Words>
  <Application>Microsoft Office PowerPoint</Application>
  <PresentationFormat>Panorámica</PresentationFormat>
  <Paragraphs>77</Paragraphs>
  <Slides>29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Calibri</vt:lpstr>
      <vt:lpstr>Trebuchet MS</vt:lpstr>
      <vt:lpstr>Wingdings 3</vt:lpstr>
      <vt:lpstr>Faceta</vt:lpstr>
      <vt:lpstr>TIPOS DE DIAGRAMAS(UML)</vt:lpstr>
      <vt:lpstr>Tipos de Diagramas (UML)</vt:lpstr>
      <vt:lpstr>Diagramas UML de Comportamiento</vt:lpstr>
      <vt:lpstr>Diagrama de Casos de Uso</vt:lpstr>
      <vt:lpstr>Diagramas casos de uso  Elementos Gráficos: </vt:lpstr>
      <vt:lpstr>Ejemplo Diagrama Caso de Uso</vt:lpstr>
      <vt:lpstr>Diagrama de Actividad</vt:lpstr>
      <vt:lpstr>Diagrama de Actividad  Elementos</vt:lpstr>
      <vt:lpstr>Diagrama de Actividad  Elementos</vt:lpstr>
      <vt:lpstr>Diagrama de Actividad  Elementos</vt:lpstr>
      <vt:lpstr>Ejemplo Diagrama de Actividad</vt:lpstr>
      <vt:lpstr>Diagrama de Maquinas de estado</vt:lpstr>
      <vt:lpstr>Diagrama de Maquina de Estado  Elementos</vt:lpstr>
      <vt:lpstr>Diagrama de Maquina de Estado  Elementos</vt:lpstr>
      <vt:lpstr>Ejemplo de Diagrama de maquina de estado</vt:lpstr>
      <vt:lpstr>Diagrama de interacciones</vt:lpstr>
      <vt:lpstr>Diagrama de Secuencia</vt:lpstr>
      <vt:lpstr>Diagrama de secuencia  Elementos</vt:lpstr>
      <vt:lpstr>Diagrama de secuencia  Elementos</vt:lpstr>
      <vt:lpstr>Ejemplo de Diagrama de secuencia</vt:lpstr>
      <vt:lpstr>Diagrama de Comunicación</vt:lpstr>
      <vt:lpstr>Diagrama de Comunicación  Elementos</vt:lpstr>
      <vt:lpstr>Diagrama de Comunicación  Elementos</vt:lpstr>
      <vt:lpstr>Ejemplo de Diagrama de Comunicación</vt:lpstr>
      <vt:lpstr>Diagrama de Tiempo</vt:lpstr>
      <vt:lpstr>Diagrama de tiempo  Línea de vida  del estado</vt:lpstr>
      <vt:lpstr>Diagrama de tiempo  Línea de vida  del valor</vt:lpstr>
      <vt:lpstr>Diagrama de tiempo  Ubicar todo junto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DIAGRAMAS(UML)</dc:title>
  <dc:creator>mxcat tutoriales</dc:creator>
  <cp:lastModifiedBy>mxcat tutoriales</cp:lastModifiedBy>
  <cp:revision>11</cp:revision>
  <dcterms:created xsi:type="dcterms:W3CDTF">2019-05-03T19:10:04Z</dcterms:created>
  <dcterms:modified xsi:type="dcterms:W3CDTF">2019-05-04T03:23:05Z</dcterms:modified>
</cp:coreProperties>
</file>