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2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930900" y="6384927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124200" y="6477002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9437C84E-76F3-4267-9439-578F39FF6323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500" b="1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1"/>
            <a:ext cx="64008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gray">
          <a:xfrm>
            <a:off x="6019800" y="5934076"/>
            <a:ext cx="28321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2100" b="1" i="1">
                <a:solidFill>
                  <a:schemeClr val="accent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94813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0A4B6-AAB0-41C5-9804-8756CD214A7D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5542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FC534-0E6B-4747-A5A8-7FA35511300C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7110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BB0A3A5-1342-4859-85FC-C4B1A0F7D0B6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854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CD069-A075-478A-AB1C-8C8ED51F80DD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5113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8BBC8-602A-45DF-9D90-FCB643586441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454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D6F4B-BACC-4801-A58A-9A286E275B1F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7514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973DC-67E1-4C25-8BB8-CA3973C699CE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2522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0A3A5-1342-4859-85FC-C4B1A0F7D0B6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1923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383F9-394C-4FC4-AA21-E558B018B647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2445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9F5BF-C2EC-4F35-9F27-7F61E17251FB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6632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FBA4F-FEF7-4EB8-94C5-F6D587445107}" type="slidenum">
              <a:rPr lang="es-ES" altLang="en-US" smtClean="0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3049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1350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135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BB0A3A5-1342-4859-85FC-C4B1A0F7D0B6}" type="slidenum">
              <a:rPr lang="es-ES" altLang="en-US" smtClean="0"/>
              <a:pPr/>
              <a:t>‹Nº›</a:t>
            </a:fld>
            <a:endParaRPr lang="es-E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white">
          <a:xfrm>
            <a:off x="7196139" y="5943601"/>
            <a:ext cx="16430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2100" b="1" i="1">
                <a:solidFill>
                  <a:schemeClr val="accent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957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sz="4800" dirty="0" smtClean="0">
                <a:solidFill>
                  <a:srgbClr val="FF0000"/>
                </a:solidFill>
              </a:rPr>
              <a:t>SERVIDOR DHCP</a:t>
            </a:r>
            <a:endParaRPr lang="es-ES" sz="4800" dirty="0" smtClean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Qué es DHCP?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96852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" sz="2000" dirty="0" smtClean="0"/>
              <a:t>DHCP (acrónimo de </a:t>
            </a:r>
            <a:r>
              <a:rPr lang="es-ES" sz="2000" dirty="0" err="1" smtClean="0"/>
              <a:t>Dynamic</a:t>
            </a:r>
            <a:r>
              <a:rPr lang="es-ES" sz="2000" dirty="0" smtClean="0"/>
              <a:t> Host </a:t>
            </a:r>
            <a:r>
              <a:rPr lang="es-ES" sz="2000" dirty="0" err="1" smtClean="0"/>
              <a:t>Configuration</a:t>
            </a:r>
            <a:r>
              <a:rPr lang="es-ES" sz="2000" dirty="0" smtClean="0"/>
              <a:t> </a:t>
            </a:r>
            <a:r>
              <a:rPr lang="es-ES" sz="2000" dirty="0" err="1" smtClean="0"/>
              <a:t>Protocol</a:t>
            </a:r>
            <a:r>
              <a:rPr lang="es-ES" sz="2000" dirty="0" smtClean="0"/>
              <a:t> que se traduce Protocolo de configuración dinámica de servidores).</a:t>
            </a:r>
          </a:p>
          <a:p>
            <a:pPr eaLnBrk="1" hangingPunct="1">
              <a:lnSpc>
                <a:spcPct val="120000"/>
              </a:lnSpc>
            </a:pPr>
            <a:endParaRPr lang="es-ES" sz="2000" dirty="0" smtClean="0"/>
          </a:p>
          <a:p>
            <a:pPr eaLnBrk="1" hangingPunct="1">
              <a:lnSpc>
                <a:spcPct val="120000"/>
              </a:lnSpc>
            </a:pPr>
            <a:r>
              <a:rPr lang="es-ES" sz="2000" dirty="0" smtClean="0"/>
              <a:t>Es </a:t>
            </a:r>
            <a:r>
              <a:rPr lang="es-ES" sz="2000" dirty="0" smtClean="0"/>
              <a:t>un protocolo que permite a dispositivos individuales en una red de direcciones IP obtener su propia información de configuración de red (dirección IP; máscara de sub-red, puerta de enlace, etc.) a partir de un servidor DHCP. </a:t>
            </a:r>
          </a:p>
          <a:p>
            <a:pPr eaLnBrk="1" hangingPunct="1">
              <a:lnSpc>
                <a:spcPct val="120000"/>
              </a:lnSpc>
            </a:pPr>
            <a:endParaRPr lang="es-ES" sz="2000" dirty="0" smtClean="0"/>
          </a:p>
          <a:p>
            <a:pPr eaLnBrk="1" hangingPunct="1">
              <a:lnSpc>
                <a:spcPct val="120000"/>
              </a:lnSpc>
            </a:pPr>
            <a:r>
              <a:rPr lang="es-ES" sz="2000" dirty="0" smtClean="0"/>
              <a:t>Su </a:t>
            </a:r>
            <a:r>
              <a:rPr lang="es-ES" sz="2000" dirty="0" smtClean="0"/>
              <a:t>propósito principal es hacer más fáciles de administrar las redes grandes. DHCP existe desde 1993 como protocolo estándar y se describe a detalle en el RFC 2131.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1143000"/>
          </a:xfrm>
        </p:spPr>
        <p:txBody>
          <a:bodyPr/>
          <a:lstStyle/>
          <a:p>
            <a:pPr eaLnBrk="1" hangingPunct="1"/>
            <a:r>
              <a:rPr lang="es-ES" dirty="0" smtClean="0"/>
              <a:t>                   Archivo </a:t>
            </a:r>
            <a:r>
              <a:rPr lang="es-ES" dirty="0" smtClean="0"/>
              <a:t>de configuración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100" dirty="0" smtClean="0"/>
              <a:t>El archivo de configuración se encuentra en </a:t>
            </a:r>
            <a:r>
              <a:rPr lang="es-ES" sz="2100" dirty="0" smtClean="0">
                <a:solidFill>
                  <a:srgbClr val="FF0000"/>
                </a:solidFill>
              </a:rPr>
              <a:t>/</a:t>
            </a:r>
            <a:r>
              <a:rPr lang="es-ES" sz="2100" dirty="0" err="1" smtClean="0">
                <a:solidFill>
                  <a:srgbClr val="FF0000"/>
                </a:solidFill>
              </a:rPr>
              <a:t>etc</a:t>
            </a:r>
            <a:r>
              <a:rPr lang="es-ES" sz="2100" dirty="0" smtClean="0">
                <a:solidFill>
                  <a:srgbClr val="FF0000"/>
                </a:solidFill>
              </a:rPr>
              <a:t>/</a:t>
            </a:r>
            <a:r>
              <a:rPr lang="es-ES" sz="2100" dirty="0" err="1" smtClean="0">
                <a:solidFill>
                  <a:srgbClr val="FF0000"/>
                </a:solidFill>
              </a:rPr>
              <a:t>dhcpd.conf</a:t>
            </a:r>
            <a:endParaRPr lang="es-ES" sz="21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ES" sz="21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100" dirty="0" smtClean="0"/>
              <a:t>Es importante definir dentro de la configuración todos los valores requeridos para configurar una conexión de red de una cliente: red, dirección IP, máscara, </a:t>
            </a:r>
            <a:r>
              <a:rPr lang="es-ES" sz="2100" dirty="0" err="1" smtClean="0"/>
              <a:t>gateway</a:t>
            </a:r>
            <a:r>
              <a:rPr lang="es-ES" sz="2100" dirty="0" smtClean="0"/>
              <a:t>, servidores de nombre</a:t>
            </a:r>
          </a:p>
          <a:p>
            <a:pPr>
              <a:lnSpc>
                <a:spcPct val="90000"/>
              </a:lnSpc>
            </a:pPr>
            <a:r>
              <a:rPr lang="es-ES" sz="2100" dirty="0" smtClean="0"/>
              <a:t>Para </a:t>
            </a:r>
            <a:r>
              <a:rPr lang="es-ES" sz="2100" dirty="0" smtClean="0"/>
              <a:t>proteger </a:t>
            </a:r>
            <a:r>
              <a:rPr lang="es-ES" sz="2100" dirty="0" smtClean="0"/>
              <a:t>la </a:t>
            </a:r>
            <a:r>
              <a:rPr lang="es-ES" sz="2100" dirty="0" smtClean="0"/>
              <a:t>red es importante garantizar que el servicio corra únicamente para la interfaz de red de nuestra red LAN. Para hacerlo, es necesario editar el </a:t>
            </a:r>
            <a:r>
              <a:rPr lang="es-ES" sz="2100" dirty="0" smtClean="0"/>
              <a:t>siguiente archivo:</a:t>
            </a:r>
            <a:r>
              <a:rPr lang="es-ES" sz="2100" dirty="0" smtClean="0"/>
              <a:t/>
            </a:r>
            <a:br>
              <a:rPr lang="es-ES" sz="2100" dirty="0" smtClean="0"/>
            </a:br>
            <a:r>
              <a:rPr lang="es-ES" sz="2100" dirty="0" smtClean="0"/>
              <a:t/>
            </a:r>
            <a:br>
              <a:rPr lang="es-ES" sz="2100" dirty="0" smtClean="0"/>
            </a:br>
            <a:r>
              <a:rPr lang="es-ES" sz="2400" dirty="0" smtClean="0">
                <a:solidFill>
                  <a:srgbClr val="FF0000"/>
                </a:solidFill>
              </a:rPr>
              <a:t># </a:t>
            </a:r>
            <a:r>
              <a:rPr lang="es-ES" sz="2400" dirty="0" smtClean="0">
                <a:solidFill>
                  <a:srgbClr val="FF0000"/>
                </a:solidFill>
              </a:rPr>
              <a:t>vi /</a:t>
            </a:r>
            <a:r>
              <a:rPr lang="es-ES" sz="2400" dirty="0" err="1" smtClean="0">
                <a:solidFill>
                  <a:srgbClr val="FF0000"/>
                </a:solidFill>
              </a:rPr>
              <a:t>etc</a:t>
            </a:r>
            <a:r>
              <a:rPr lang="es-ES" sz="2400" dirty="0" smtClean="0">
                <a:solidFill>
                  <a:srgbClr val="FF0000"/>
                </a:solidFill>
              </a:rPr>
              <a:t>/</a:t>
            </a:r>
            <a:r>
              <a:rPr lang="es-ES" sz="2400" dirty="0" err="1" smtClean="0">
                <a:solidFill>
                  <a:srgbClr val="FF0000"/>
                </a:solidFill>
              </a:rPr>
              <a:t>sysconfig</a:t>
            </a:r>
            <a:r>
              <a:rPr lang="es-ES" sz="2400" dirty="0" smtClean="0">
                <a:solidFill>
                  <a:srgbClr val="FF0000"/>
                </a:solidFill>
              </a:rPr>
              <a:t>/</a:t>
            </a:r>
            <a:r>
              <a:rPr lang="es-ES" sz="2400" dirty="0" err="1" smtClean="0">
                <a:solidFill>
                  <a:srgbClr val="FF0000"/>
                </a:solidFill>
              </a:rPr>
              <a:t>dhcpd</a:t>
            </a:r>
            <a:r>
              <a:rPr lang="es-ES" sz="2400" dirty="0" smtClean="0">
                <a:solidFill>
                  <a:srgbClr val="FF0000"/>
                </a:solidFill>
              </a:rPr>
              <a:t/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0070C0"/>
                </a:solidFill>
              </a:rPr>
              <a:t>y </a:t>
            </a:r>
            <a:r>
              <a:rPr lang="es-ES" sz="2400" dirty="0">
                <a:solidFill>
                  <a:srgbClr val="0070C0"/>
                </a:solidFill>
              </a:rPr>
              <a:t>agregar la siguiente línea:</a:t>
            </a:r>
            <a:r>
              <a:rPr lang="es-ES" sz="2400" dirty="0" smtClean="0">
                <a:solidFill>
                  <a:srgbClr val="FF0000"/>
                </a:solidFill>
              </a:rPr>
              <a:t/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DHCPDARGS=eth0 (ojo es la  tarjeta de su equipo)</a:t>
            </a:r>
            <a:endParaRPr lang="es-E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ES" sz="2100" dirty="0" smtClean="0"/>
          </a:p>
          <a:p>
            <a:pPr eaLnBrk="1" hangingPunct="1">
              <a:lnSpc>
                <a:spcPct val="90000"/>
              </a:lnSpc>
            </a:pPr>
            <a:endParaRPr lang="es-ES" sz="21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Ejemplo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11578"/>
            <a:ext cx="8229600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sz="2000" dirty="0" smtClean="0"/>
              <a:t>Se </a:t>
            </a:r>
            <a:r>
              <a:rPr lang="es-ES" sz="2000" dirty="0" smtClean="0"/>
              <a:t>tiene una red local con las siguientes características:</a:t>
            </a:r>
            <a:br>
              <a:rPr lang="es-ES" sz="2000" dirty="0" smtClean="0"/>
            </a:b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Número de red </a:t>
            </a:r>
            <a:r>
              <a:rPr lang="es-ES" sz="2000" dirty="0" smtClean="0"/>
              <a:t>192.168.0.0</a:t>
            </a:r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Máscara </a:t>
            </a:r>
            <a:r>
              <a:rPr lang="es-ES" sz="2000" dirty="0" smtClean="0"/>
              <a:t>de sub-red: </a:t>
            </a:r>
            <a:r>
              <a:rPr lang="es-ES" sz="2000" dirty="0" smtClean="0"/>
              <a:t>255.255.255.0</a:t>
            </a:r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Puerta </a:t>
            </a:r>
            <a:r>
              <a:rPr lang="es-ES" sz="2000" dirty="0" smtClean="0"/>
              <a:t>de enlace: 192.168.0.1</a:t>
            </a:r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Servidor </a:t>
            </a:r>
            <a:r>
              <a:rPr lang="es-ES" sz="2000" dirty="0" smtClean="0"/>
              <a:t>de nombres: </a:t>
            </a:r>
            <a:r>
              <a:rPr lang="es-ES" sz="2000" dirty="0" smtClean="0"/>
              <a:t>192.168.0.1</a:t>
            </a:r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Servidor </a:t>
            </a:r>
            <a:r>
              <a:rPr lang="es-ES" sz="2000" dirty="0" err="1" smtClean="0"/>
              <a:t>Wins</a:t>
            </a:r>
            <a:r>
              <a:rPr lang="es-ES" sz="2000" dirty="0" smtClean="0"/>
              <a:t>: </a:t>
            </a:r>
            <a:r>
              <a:rPr lang="es-ES" sz="2000" dirty="0" smtClean="0"/>
              <a:t>192.168.0.1</a:t>
            </a:r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Rango </a:t>
            </a:r>
            <a:r>
              <a:rPr lang="es-ES" sz="2000" dirty="0" smtClean="0"/>
              <a:t>de direcciones IP a asignar de modo dinámico: </a:t>
            </a: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192.168.0.11-192.168.0.199</a:t>
            </a: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318"/>
            <a:ext cx="8229600" cy="504825"/>
          </a:xfrm>
        </p:spPr>
        <p:txBody>
          <a:bodyPr/>
          <a:lstStyle/>
          <a:p>
            <a:r>
              <a:rPr lang="es-ES" sz="2700" dirty="0" smtClean="0"/>
              <a:t>		    	</a:t>
            </a:r>
            <a:r>
              <a:rPr lang="es-ES" dirty="0" smtClean="0"/>
              <a:t>Ejemplo 1: </a:t>
            </a:r>
            <a:r>
              <a:rPr lang="es-ES" dirty="0" smtClean="0">
                <a:solidFill>
                  <a:srgbClr val="FF0000"/>
                </a:solidFill>
              </a:rPr>
              <a:t>vi  /</a:t>
            </a:r>
            <a:r>
              <a:rPr lang="es-ES" dirty="0" err="1" smtClean="0">
                <a:solidFill>
                  <a:srgbClr val="FF0000"/>
                </a:solidFill>
              </a:rPr>
              <a:t>etc</a:t>
            </a:r>
            <a:r>
              <a:rPr lang="es-ES" dirty="0" smtClean="0">
                <a:solidFill>
                  <a:srgbClr val="FF0000"/>
                </a:solidFill>
              </a:rPr>
              <a:t>/</a:t>
            </a:r>
            <a:r>
              <a:rPr lang="es-ES" dirty="0" err="1" smtClean="0">
                <a:solidFill>
                  <a:srgbClr val="FF0000"/>
                </a:solidFill>
              </a:rPr>
              <a:t>dhcp</a:t>
            </a:r>
            <a:r>
              <a:rPr lang="es-ES" dirty="0" smtClean="0">
                <a:solidFill>
                  <a:srgbClr val="FF0000"/>
                </a:solidFill>
              </a:rPr>
              <a:t>/</a:t>
            </a:r>
            <a:r>
              <a:rPr lang="es-ES" dirty="0" err="1" smtClean="0">
                <a:solidFill>
                  <a:srgbClr val="FF0000"/>
                </a:solidFill>
              </a:rPr>
              <a:t>dhcpd.conf</a:t>
            </a:r>
            <a:r>
              <a:rPr lang="es-ES" dirty="0" smtClean="0">
                <a:solidFill>
                  <a:srgbClr val="FF0000"/>
                </a:solidFill>
              </a:rPr>
              <a:t/>
            </a:r>
            <a:br>
              <a:rPr lang="es-ES" dirty="0" smtClean="0">
                <a:solidFill>
                  <a:srgbClr val="FF0000"/>
                </a:solidFill>
              </a:rPr>
            </a:br>
            <a:r>
              <a:rPr lang="es-ES" dirty="0" smtClean="0">
                <a:solidFill>
                  <a:srgbClr val="FF0000"/>
                </a:solidFill>
              </a:rPr>
              <a:t>		</a:t>
            </a:r>
            <a:r>
              <a:rPr lang="es-MX" dirty="0" smtClean="0">
                <a:solidFill>
                  <a:srgbClr val="FF0000"/>
                </a:solidFill>
              </a:rPr>
              <a:t>Asignación </a:t>
            </a:r>
            <a:r>
              <a:rPr lang="es-MX" dirty="0">
                <a:solidFill>
                  <a:srgbClr val="FF0000"/>
                </a:solidFill>
              </a:rPr>
              <a:t>de direcciones IP </a:t>
            </a:r>
            <a:r>
              <a:rPr lang="es-MX" dirty="0" smtClean="0">
                <a:solidFill>
                  <a:srgbClr val="FF0000"/>
                </a:solidFill>
              </a:rPr>
              <a:t>Dinámicas.</a:t>
            </a: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709669"/>
            <a:ext cx="7488832" cy="4608512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ES" sz="2000" b="1" dirty="0" err="1"/>
              <a:t>ddns-update-style</a:t>
            </a:r>
            <a:r>
              <a:rPr lang="es-ES" sz="2000" b="1" dirty="0"/>
              <a:t> </a:t>
            </a:r>
            <a:r>
              <a:rPr lang="es-ES" sz="2000" b="1" dirty="0" err="1"/>
              <a:t>interim</a:t>
            </a:r>
            <a:r>
              <a:rPr lang="es-ES" sz="2000" b="1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ignore </a:t>
            </a:r>
            <a:r>
              <a:rPr lang="es-ES" sz="2000" b="1" dirty="0" err="1"/>
              <a:t>client-updates</a:t>
            </a:r>
            <a:r>
              <a:rPr lang="es-ES" sz="2000" b="1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 err="1"/>
              <a:t>authoritative</a:t>
            </a:r>
            <a:r>
              <a:rPr lang="es-ES" sz="2000" b="1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default-</a:t>
            </a:r>
            <a:r>
              <a:rPr lang="es-ES" sz="2000" b="1" dirty="0" err="1"/>
              <a:t>lease</a:t>
            </a:r>
            <a:r>
              <a:rPr lang="es-ES" sz="2000" b="1" dirty="0"/>
              <a:t>-time 900;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 err="1"/>
              <a:t>max</a:t>
            </a:r>
            <a:r>
              <a:rPr lang="es-ES" sz="2000" b="1" dirty="0"/>
              <a:t>-</a:t>
            </a:r>
            <a:r>
              <a:rPr lang="es-ES" sz="2000" b="1" dirty="0" err="1"/>
              <a:t>lease</a:t>
            </a:r>
            <a:r>
              <a:rPr lang="es-ES" sz="2000" b="1" dirty="0"/>
              <a:t>-time 7200;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 err="1"/>
              <a:t>option</a:t>
            </a:r>
            <a:r>
              <a:rPr lang="es-ES" sz="2000" b="1" dirty="0"/>
              <a:t> </a:t>
            </a:r>
            <a:r>
              <a:rPr lang="es-ES" sz="2000" b="1" dirty="0" err="1"/>
              <a:t>ip-forwarding</a:t>
            </a:r>
            <a:r>
              <a:rPr lang="es-ES" sz="2000" b="1" dirty="0"/>
              <a:t> off;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 err="1"/>
              <a:t>option</a:t>
            </a:r>
            <a:r>
              <a:rPr lang="es-ES" sz="2000" b="1" dirty="0"/>
              <a:t> </a:t>
            </a:r>
            <a:r>
              <a:rPr lang="es-ES" sz="2000" b="1" dirty="0" err="1"/>
              <a:t>domain-name</a:t>
            </a:r>
            <a:r>
              <a:rPr lang="es-ES" sz="2000" b="1" dirty="0"/>
              <a:t> </a:t>
            </a:r>
            <a:r>
              <a:rPr lang="es-ES" sz="2000" b="1" dirty="0" smtClean="0"/>
              <a:t>"sabancaya.com</a:t>
            </a:r>
            <a:r>
              <a:rPr lang="es-ES" sz="2000" b="1" dirty="0"/>
              <a:t>";</a:t>
            </a:r>
          </a:p>
          <a:p>
            <a:pPr>
              <a:lnSpc>
                <a:spcPct val="80000"/>
              </a:lnSpc>
              <a:buNone/>
            </a:pPr>
            <a:endParaRPr lang="es-ES" sz="2000" b="1" dirty="0"/>
          </a:p>
          <a:p>
            <a:pPr>
              <a:lnSpc>
                <a:spcPct val="80000"/>
              </a:lnSpc>
              <a:buNone/>
            </a:pPr>
            <a:r>
              <a:rPr lang="es-ES" sz="2000" b="1" dirty="0" err="1"/>
              <a:t>shared-network</a:t>
            </a:r>
            <a:r>
              <a:rPr lang="es-ES" sz="2000" b="1" dirty="0"/>
              <a:t> </a:t>
            </a:r>
            <a:r>
              <a:rPr lang="es-ES" sz="2000" b="1" dirty="0" err="1"/>
              <a:t>redlocal</a:t>
            </a:r>
            <a:r>
              <a:rPr lang="es-ES" sz="2000" b="1" dirty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        </a:t>
            </a:r>
            <a:r>
              <a:rPr lang="es-ES" sz="2000" b="1" dirty="0" err="1"/>
              <a:t>subnet</a:t>
            </a:r>
            <a:r>
              <a:rPr lang="es-ES" sz="2000" b="1" dirty="0"/>
              <a:t> 192.168.1.0 </a:t>
            </a:r>
            <a:r>
              <a:rPr lang="es-ES" sz="2000" b="1" dirty="0" err="1"/>
              <a:t>netmask</a:t>
            </a:r>
            <a:r>
              <a:rPr lang="es-ES" sz="2000" b="1" dirty="0"/>
              <a:t> 255.255.255.0 {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                </a:t>
            </a:r>
            <a:r>
              <a:rPr lang="es-ES" sz="2000" b="1" dirty="0" err="1"/>
              <a:t>option</a:t>
            </a:r>
            <a:r>
              <a:rPr lang="es-ES" sz="2000" b="1" dirty="0"/>
              <a:t> </a:t>
            </a:r>
            <a:r>
              <a:rPr lang="es-ES" sz="2000" b="1" dirty="0" err="1"/>
              <a:t>routers</a:t>
            </a:r>
            <a:r>
              <a:rPr lang="es-ES" sz="2000" b="1" dirty="0"/>
              <a:t> 192.168.1.10;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                </a:t>
            </a:r>
            <a:r>
              <a:rPr lang="es-ES" sz="2000" b="1" dirty="0" err="1"/>
              <a:t>option</a:t>
            </a:r>
            <a:r>
              <a:rPr lang="es-ES" sz="2000" b="1" dirty="0"/>
              <a:t> </a:t>
            </a:r>
            <a:r>
              <a:rPr lang="es-ES" sz="2000" b="1" dirty="0" err="1"/>
              <a:t>subnet-mask</a:t>
            </a:r>
            <a:r>
              <a:rPr lang="es-ES" sz="2000" b="1" dirty="0"/>
              <a:t> 255.255.255.0;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                </a:t>
            </a:r>
            <a:r>
              <a:rPr lang="es-ES" sz="2000" b="1" dirty="0" err="1"/>
              <a:t>option</a:t>
            </a:r>
            <a:r>
              <a:rPr lang="es-ES" sz="2000" b="1" dirty="0"/>
              <a:t> </a:t>
            </a:r>
            <a:r>
              <a:rPr lang="es-ES" sz="2000" b="1" dirty="0" err="1"/>
              <a:t>broadcast-address</a:t>
            </a:r>
            <a:r>
              <a:rPr lang="es-ES" sz="2000" b="1" dirty="0"/>
              <a:t> 192.168.1.255;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                </a:t>
            </a:r>
            <a:r>
              <a:rPr lang="es-ES" sz="2000" b="1" dirty="0" err="1"/>
              <a:t>option</a:t>
            </a:r>
            <a:r>
              <a:rPr lang="es-ES" sz="2000" b="1" dirty="0"/>
              <a:t> </a:t>
            </a:r>
            <a:r>
              <a:rPr lang="es-ES" sz="2000" b="1" dirty="0" err="1"/>
              <a:t>domain</a:t>
            </a:r>
            <a:r>
              <a:rPr lang="es-ES" sz="2000" b="1" dirty="0"/>
              <a:t>-</a:t>
            </a:r>
            <a:r>
              <a:rPr lang="es-ES" sz="2000" b="1" dirty="0" err="1"/>
              <a:t>name</a:t>
            </a:r>
            <a:r>
              <a:rPr lang="es-ES" sz="2000" b="1" dirty="0"/>
              <a:t>-servers 192.168.1.10;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                </a:t>
            </a:r>
            <a:r>
              <a:rPr lang="es-ES" sz="2000" b="1" dirty="0" err="1"/>
              <a:t>option</a:t>
            </a:r>
            <a:r>
              <a:rPr lang="es-ES" sz="2000" b="1" dirty="0"/>
              <a:t> </a:t>
            </a:r>
            <a:r>
              <a:rPr lang="es-ES" sz="2000" b="1" dirty="0" err="1"/>
              <a:t>netbios</a:t>
            </a:r>
            <a:r>
              <a:rPr lang="es-ES" sz="2000" b="1" dirty="0"/>
              <a:t>-</a:t>
            </a:r>
            <a:r>
              <a:rPr lang="es-ES" sz="2000" b="1" dirty="0" err="1"/>
              <a:t>name</a:t>
            </a:r>
            <a:r>
              <a:rPr lang="es-ES" sz="2000" b="1" dirty="0"/>
              <a:t>-servers 192.168.1.10;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                </a:t>
            </a:r>
            <a:r>
              <a:rPr lang="es-ES" sz="2000" b="1" dirty="0" err="1"/>
              <a:t>range</a:t>
            </a:r>
            <a:r>
              <a:rPr lang="es-ES" sz="2000" b="1" dirty="0"/>
              <a:t> 192.168.1.20 192.168.1.50;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sz="15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Comandos Inicio  y  Monitoreo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65376" y="935104"/>
            <a:ext cx="8229600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Para reiniciar el servicio después de realizar cambios:</a:t>
            </a:r>
            <a:br>
              <a:rPr lang="es-ES" sz="2000" dirty="0" smtClean="0"/>
            </a:b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800" dirty="0" err="1" smtClean="0">
                <a:solidFill>
                  <a:srgbClr val="FF0000"/>
                </a:solidFill>
              </a:rPr>
              <a:t>service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dhcpd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restart</a:t>
            </a:r>
            <a:endParaRPr lang="es-E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Para visualizar los sucesos del servicio: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sz="2400" dirty="0" smtClean="0">
                <a:solidFill>
                  <a:srgbClr val="FF0000"/>
                </a:solidFill>
              </a:rPr>
              <a:t/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err="1" smtClean="0">
                <a:solidFill>
                  <a:srgbClr val="FF0000"/>
                </a:solidFill>
              </a:rPr>
              <a:t>tail</a:t>
            </a:r>
            <a:r>
              <a:rPr lang="es-ES" sz="2400" dirty="0" smtClean="0">
                <a:solidFill>
                  <a:srgbClr val="FF0000"/>
                </a:solidFill>
              </a:rPr>
              <a:t> –f /</a:t>
            </a:r>
            <a:r>
              <a:rPr lang="es-ES" sz="2400" dirty="0" err="1" smtClean="0">
                <a:solidFill>
                  <a:srgbClr val="FF0000"/>
                </a:solidFill>
              </a:rPr>
              <a:t>var</a:t>
            </a:r>
            <a:r>
              <a:rPr lang="es-ES" sz="2400" dirty="0" smtClean="0">
                <a:solidFill>
                  <a:srgbClr val="FF0000"/>
                </a:solidFill>
              </a:rPr>
              <a:t>/log/</a:t>
            </a:r>
            <a:r>
              <a:rPr lang="es-ES" sz="2400" dirty="0" err="1" smtClean="0">
                <a:solidFill>
                  <a:srgbClr val="FF0000"/>
                </a:solidFill>
              </a:rPr>
              <a:t>messages</a:t>
            </a:r>
            <a:endParaRPr lang="es-E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Para visualizar a que equipos se le brindo  la IP por DHCP:</a:t>
            </a:r>
            <a:br>
              <a:rPr lang="es-ES" sz="2000" dirty="0" smtClean="0"/>
            </a:b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dirty="0" err="1">
                <a:solidFill>
                  <a:srgbClr val="FF0000"/>
                </a:solidFill>
              </a:rPr>
              <a:t>t</a:t>
            </a:r>
            <a:r>
              <a:rPr lang="es-ES" sz="2800" dirty="0" err="1" smtClean="0">
                <a:solidFill>
                  <a:srgbClr val="FF0000"/>
                </a:solidFill>
              </a:rPr>
              <a:t>ail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smtClean="0">
                <a:solidFill>
                  <a:srgbClr val="FF0000"/>
                </a:solidFill>
              </a:rPr>
              <a:t>–f /</a:t>
            </a:r>
            <a:r>
              <a:rPr lang="es-ES" sz="2800" dirty="0" err="1" smtClean="0">
                <a:solidFill>
                  <a:srgbClr val="FF0000"/>
                </a:solidFill>
              </a:rPr>
              <a:t>var</a:t>
            </a:r>
            <a:r>
              <a:rPr lang="es-ES" sz="2800" dirty="0" smtClean="0">
                <a:solidFill>
                  <a:srgbClr val="FF0000"/>
                </a:solidFill>
              </a:rPr>
              <a:t>/</a:t>
            </a:r>
            <a:r>
              <a:rPr lang="es-ES" sz="2800" dirty="0" err="1" smtClean="0">
                <a:solidFill>
                  <a:srgbClr val="FF0000"/>
                </a:solidFill>
              </a:rPr>
              <a:t>lib</a:t>
            </a:r>
            <a:r>
              <a:rPr lang="es-ES" sz="2800" dirty="0" smtClean="0">
                <a:solidFill>
                  <a:srgbClr val="FF0000"/>
                </a:solidFill>
              </a:rPr>
              <a:t>/</a:t>
            </a:r>
            <a:r>
              <a:rPr lang="es-ES" sz="2800" dirty="0" err="1" smtClean="0">
                <a:solidFill>
                  <a:srgbClr val="FF0000"/>
                </a:solidFill>
              </a:rPr>
              <a:t>dhcpd</a:t>
            </a:r>
            <a:r>
              <a:rPr lang="es-ES" sz="2800" dirty="0" smtClean="0">
                <a:solidFill>
                  <a:srgbClr val="FF0000"/>
                </a:solidFill>
              </a:rPr>
              <a:t>/</a:t>
            </a:r>
            <a:r>
              <a:rPr lang="es-ES" sz="2800" dirty="0" err="1" smtClean="0">
                <a:solidFill>
                  <a:srgbClr val="FF0000"/>
                </a:solidFill>
              </a:rPr>
              <a:t>dhcpd.leases</a:t>
            </a: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smtClean="0"/>
              <a:t>Hecho lo anterior solo bastará con configurar como interfaces DHCP las estaciones de trabajo que sean necesarias sin importar que sistema operativo utilicen.</a:t>
            </a:r>
          </a:p>
          <a:p>
            <a:pPr eaLnBrk="1" hangingPunct="1">
              <a:lnSpc>
                <a:spcPct val="80000"/>
              </a:lnSpc>
            </a:pP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229600" cy="504825"/>
          </a:xfrm>
        </p:spPr>
        <p:txBody>
          <a:bodyPr/>
          <a:lstStyle/>
          <a:p>
            <a:pPr eaLnBrk="1" hangingPunct="1"/>
            <a:r>
              <a:rPr lang="es-ES" sz="2700" dirty="0"/>
              <a:t>	</a:t>
            </a:r>
            <a:r>
              <a:rPr lang="es-ES" sz="2700" dirty="0" smtClean="0"/>
              <a:t>	Autoridad de números asignados</a:t>
            </a:r>
            <a:endParaRPr lang="es-ES" sz="27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7481"/>
            <a:ext cx="5987008" cy="554384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sz="1500" dirty="0" smtClean="0"/>
          </a:p>
          <a:p>
            <a:pPr>
              <a:lnSpc>
                <a:spcPct val="80000"/>
              </a:lnSpc>
              <a:buNone/>
            </a:pPr>
            <a:r>
              <a:rPr lang="es-MX" sz="1600" b="1" dirty="0"/>
              <a:t>DHCP </a:t>
            </a:r>
            <a:r>
              <a:rPr lang="es-MX" sz="1600" b="1" dirty="0" err="1"/>
              <a:t>Discovery</a:t>
            </a:r>
            <a:endParaRPr lang="es-MX" sz="1600" b="1" dirty="0"/>
          </a:p>
          <a:p>
            <a:pPr algn="just">
              <a:lnSpc>
                <a:spcPct val="80000"/>
              </a:lnSpc>
              <a:buNone/>
            </a:pPr>
            <a:r>
              <a:rPr lang="es-MX" sz="1600" dirty="0"/>
              <a:t> </a:t>
            </a:r>
            <a:r>
              <a:rPr lang="es-MX" sz="1600" dirty="0" smtClean="0"/>
              <a:t>    Es </a:t>
            </a:r>
            <a:r>
              <a:rPr lang="es-MX" sz="1600" dirty="0"/>
              <a:t>una </a:t>
            </a:r>
            <a:r>
              <a:rPr lang="es-MX" sz="1600" dirty="0" smtClean="0"/>
              <a:t>solicitud </a:t>
            </a:r>
            <a:r>
              <a:rPr lang="es-MX" sz="1600" dirty="0"/>
              <a:t>realizada por un </a:t>
            </a:r>
            <a:r>
              <a:rPr lang="es-MX" sz="1600" dirty="0" smtClean="0"/>
              <a:t>cliente para </a:t>
            </a:r>
            <a:r>
              <a:rPr lang="es-MX" sz="1600" dirty="0"/>
              <a:t>que el servidor DHCP de dicha red de computadoras le asigne una Dirección IP y otros Parámetros DHCP como la máscara de red o el nombre </a:t>
            </a:r>
            <a:r>
              <a:rPr lang="es-MX" sz="1600" dirty="0" smtClean="0"/>
              <a:t>DNS</a:t>
            </a:r>
          </a:p>
          <a:p>
            <a:pPr>
              <a:lnSpc>
                <a:spcPct val="80000"/>
              </a:lnSpc>
              <a:buNone/>
            </a:pPr>
            <a:endParaRPr lang="es-MX" sz="1600" b="1" dirty="0" smtClean="0"/>
          </a:p>
          <a:p>
            <a:pPr>
              <a:lnSpc>
                <a:spcPct val="80000"/>
              </a:lnSpc>
              <a:buNone/>
            </a:pPr>
            <a:r>
              <a:rPr lang="es-MX" sz="1600" b="1" dirty="0" smtClean="0"/>
              <a:t>DHCP </a:t>
            </a:r>
            <a:r>
              <a:rPr lang="es-MX" sz="1600" b="1" dirty="0" err="1"/>
              <a:t>Offer</a:t>
            </a:r>
            <a:endParaRPr lang="es-MX" sz="1600" b="1" dirty="0"/>
          </a:p>
          <a:p>
            <a:pPr algn="just">
              <a:lnSpc>
                <a:spcPct val="80000"/>
              </a:lnSpc>
              <a:buNone/>
            </a:pPr>
            <a:r>
              <a:rPr lang="es-MX" sz="1600" dirty="0" smtClean="0"/>
              <a:t>    Es </a:t>
            </a:r>
            <a:r>
              <a:rPr lang="es-MX" sz="1600" dirty="0"/>
              <a:t>el paquete de respuesta del Servidor DHCP a un cliente DHCP ante su petición de la asignación de los Parámetros DHCP. Para ello involucra su dirección MAC (Media Access Control</a:t>
            </a:r>
            <a:r>
              <a:rPr lang="es-MX" sz="1600" dirty="0" smtClean="0"/>
              <a:t>).</a:t>
            </a:r>
          </a:p>
          <a:p>
            <a:pPr algn="just">
              <a:lnSpc>
                <a:spcPct val="80000"/>
              </a:lnSpc>
              <a:buNone/>
            </a:pPr>
            <a:endParaRPr lang="es-MX" sz="1600" dirty="0" smtClean="0"/>
          </a:p>
          <a:p>
            <a:pPr>
              <a:lnSpc>
                <a:spcPct val="80000"/>
              </a:lnSpc>
              <a:buNone/>
            </a:pPr>
            <a:r>
              <a:rPr lang="es-MX" sz="1600" b="1" dirty="0"/>
              <a:t>DHCP </a:t>
            </a:r>
            <a:r>
              <a:rPr lang="es-MX" sz="1600" b="1" dirty="0" err="1" smtClean="0"/>
              <a:t>Request</a:t>
            </a:r>
            <a:endParaRPr lang="es-MX" sz="1600" b="1" dirty="0" smtClean="0"/>
          </a:p>
          <a:p>
            <a:pPr algn="just">
              <a:lnSpc>
                <a:spcPct val="80000"/>
              </a:lnSpc>
              <a:buNone/>
            </a:pPr>
            <a:r>
              <a:rPr lang="es-MX" sz="1600" dirty="0" smtClean="0"/>
              <a:t>     El </a:t>
            </a:r>
            <a:r>
              <a:rPr lang="es-MX" sz="1600" dirty="0"/>
              <a:t>cliente selecciona la configuración de los paquetes recibidos de </a:t>
            </a:r>
            <a:r>
              <a:rPr lang="es-MX" sz="1600" i="1" dirty="0"/>
              <a:t>DHCP </a:t>
            </a:r>
            <a:r>
              <a:rPr lang="es-MX" sz="1600" i="1" dirty="0" err="1"/>
              <a:t>Offer</a:t>
            </a:r>
            <a:r>
              <a:rPr lang="es-MX" sz="1600" dirty="0"/>
              <a:t>. Una vez más, el cliente solicita una dirección IP específica que indicó el </a:t>
            </a:r>
            <a:r>
              <a:rPr lang="es-MX" sz="1600" dirty="0" smtClean="0"/>
              <a:t>servidor</a:t>
            </a:r>
          </a:p>
          <a:p>
            <a:pPr>
              <a:lnSpc>
                <a:spcPct val="80000"/>
              </a:lnSpc>
              <a:buNone/>
            </a:pPr>
            <a:endParaRPr lang="es-MX" sz="1600" b="1" dirty="0" smtClean="0"/>
          </a:p>
          <a:p>
            <a:pPr>
              <a:lnSpc>
                <a:spcPct val="80000"/>
              </a:lnSpc>
              <a:buNone/>
            </a:pPr>
            <a:r>
              <a:rPr lang="es-MX" sz="1600" b="1" dirty="0" smtClean="0"/>
              <a:t>DHCP </a:t>
            </a:r>
            <a:r>
              <a:rPr lang="es-MX" sz="1600" b="1" dirty="0" err="1"/>
              <a:t>Acknowledge</a:t>
            </a:r>
            <a:endParaRPr lang="es-MX" sz="1600" b="1" dirty="0"/>
          </a:p>
          <a:p>
            <a:pPr algn="just">
              <a:lnSpc>
                <a:spcPct val="80000"/>
              </a:lnSpc>
              <a:buNone/>
            </a:pPr>
            <a:r>
              <a:rPr lang="es-MX" sz="1600" dirty="0" smtClean="0"/>
              <a:t>    Cuando </a:t>
            </a:r>
            <a:r>
              <a:rPr lang="es-MX" sz="1600" dirty="0"/>
              <a:t>el servidor DHCP recibe el mensaje DHCPREQUEST del cliente, se inicia la fase final del proceso de configuración. Esta fase implica el reconocimiento DHCPACK el envío de un paquete al cliente.</a:t>
            </a:r>
            <a:endParaRPr lang="es-ES" sz="15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  <p:pic>
        <p:nvPicPr>
          <p:cNvPr id="21506" name="Picture 2" descr="http://upload.wikimedia.org/wikipedia/commons/thumb/2/28/DHCP_session_en.svg/220px-DHCP_session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68760"/>
            <a:ext cx="256332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2657"/>
            <a:ext cx="8229600" cy="177962"/>
          </a:xfrm>
        </p:spPr>
        <p:txBody>
          <a:bodyPr/>
          <a:lstStyle/>
          <a:p>
            <a:r>
              <a:rPr lang="es-ES" sz="2700" dirty="0" smtClean="0"/>
              <a:t>		</a:t>
            </a:r>
            <a:br>
              <a:rPr lang="es-ES" sz="2700" dirty="0" smtClean="0"/>
            </a:br>
            <a:r>
              <a:rPr lang="es-ES" sz="2700" dirty="0"/>
              <a:t>	</a:t>
            </a:r>
            <a:r>
              <a:rPr lang="es-ES" sz="2700" dirty="0" smtClean="0"/>
              <a:t>	</a:t>
            </a:r>
            <a:br>
              <a:rPr lang="es-ES" sz="2700" dirty="0" smtClean="0"/>
            </a:br>
            <a:r>
              <a:rPr lang="es-ES" sz="2700" dirty="0"/>
              <a:t>	</a:t>
            </a:r>
            <a:r>
              <a:rPr lang="es-ES" sz="2700" dirty="0" smtClean="0"/>
              <a:t>	</a:t>
            </a:r>
            <a:r>
              <a:rPr lang="es-ES" dirty="0" smtClean="0"/>
              <a:t>Ejemplo 2: </a:t>
            </a:r>
            <a:r>
              <a:rPr lang="es-ES" dirty="0" smtClean="0">
                <a:solidFill>
                  <a:srgbClr val="FF0000"/>
                </a:solidFill>
              </a:rPr>
              <a:t>vi  /</a:t>
            </a:r>
            <a:r>
              <a:rPr lang="es-ES" dirty="0" err="1" smtClean="0">
                <a:solidFill>
                  <a:srgbClr val="FF0000"/>
                </a:solidFill>
              </a:rPr>
              <a:t>etc</a:t>
            </a:r>
            <a:r>
              <a:rPr lang="es-ES" dirty="0" smtClean="0">
                <a:solidFill>
                  <a:srgbClr val="FF0000"/>
                </a:solidFill>
              </a:rPr>
              <a:t>/</a:t>
            </a:r>
            <a:r>
              <a:rPr lang="es-ES" dirty="0" err="1" smtClean="0">
                <a:solidFill>
                  <a:srgbClr val="FF0000"/>
                </a:solidFill>
              </a:rPr>
              <a:t>dhcpd</a:t>
            </a:r>
            <a:r>
              <a:rPr lang="es-ES" dirty="0" smtClean="0">
                <a:solidFill>
                  <a:srgbClr val="FF0000"/>
                </a:solidFill>
              </a:rPr>
              <a:t>/</a:t>
            </a:r>
            <a:r>
              <a:rPr lang="es-ES" dirty="0" err="1" smtClean="0">
                <a:solidFill>
                  <a:srgbClr val="FF0000"/>
                </a:solidFill>
              </a:rPr>
              <a:t>dhcpd.conf</a:t>
            </a:r>
            <a:r>
              <a:rPr lang="es-ES" sz="2700" dirty="0" smtClean="0">
                <a:solidFill>
                  <a:srgbClr val="FF0000"/>
                </a:solidFill>
              </a:rPr>
              <a:t/>
            </a:r>
            <a:br>
              <a:rPr lang="es-ES" sz="2700" dirty="0" smtClean="0">
                <a:solidFill>
                  <a:srgbClr val="FF0000"/>
                </a:solidFill>
              </a:rPr>
            </a:br>
            <a:r>
              <a:rPr lang="es-ES" sz="2700" dirty="0" smtClean="0">
                <a:solidFill>
                  <a:srgbClr val="FF0000"/>
                </a:solidFill>
              </a:rPr>
              <a:t>		</a:t>
            </a:r>
            <a:r>
              <a:rPr lang="es-MX" sz="2000" dirty="0" smtClean="0">
                <a:solidFill>
                  <a:srgbClr val="FF0000"/>
                </a:solidFill>
              </a:rPr>
              <a:t>Asignación </a:t>
            </a:r>
            <a:r>
              <a:rPr lang="es-MX" sz="2000" dirty="0">
                <a:solidFill>
                  <a:srgbClr val="FF0000"/>
                </a:solidFill>
              </a:rPr>
              <a:t>de direcciones IP </a:t>
            </a:r>
            <a:r>
              <a:rPr lang="es-MX" sz="2000" dirty="0" smtClean="0">
                <a:solidFill>
                  <a:srgbClr val="FF0000"/>
                </a:solidFill>
              </a:rPr>
              <a:t>estáticas.</a:t>
            </a:r>
            <a:r>
              <a:rPr lang="es-MX" sz="2800" dirty="0"/>
              <a:t/>
            </a:r>
            <a:br>
              <a:rPr lang="es-MX" sz="2800" dirty="0"/>
            </a:br>
            <a:endParaRPr lang="es-ES" sz="2700" dirty="0" smtClean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60177"/>
            <a:ext cx="8162056" cy="4608512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r>
              <a:rPr lang="es-MX" sz="2000" dirty="0" smtClean="0"/>
              <a:t>	Para </a:t>
            </a:r>
            <a:r>
              <a:rPr lang="es-MX" sz="2000" dirty="0"/>
              <a:t>definir equipos con direcciones IP estáticas, </a:t>
            </a:r>
            <a:r>
              <a:rPr lang="es-MX" sz="2000" dirty="0" smtClean="0"/>
              <a:t>añadir en la configuración el </a:t>
            </a:r>
            <a:r>
              <a:rPr lang="es-MX" sz="2000" dirty="0"/>
              <a:t>nombre de anfitrión, dirección MAC y dirección IP</a:t>
            </a:r>
            <a:r>
              <a:rPr lang="es-MX" sz="2000" dirty="0" smtClean="0"/>
              <a:t>:</a:t>
            </a:r>
          </a:p>
          <a:p>
            <a:pPr algn="just">
              <a:lnSpc>
                <a:spcPct val="80000"/>
              </a:lnSpc>
              <a:buNone/>
            </a:pPr>
            <a:r>
              <a:rPr lang="es-MX" sz="2000" b="1" dirty="0" smtClean="0"/>
              <a:t>			</a:t>
            </a:r>
          </a:p>
          <a:p>
            <a:pPr algn="just">
              <a:lnSpc>
                <a:spcPct val="80000"/>
              </a:lnSpc>
              <a:buNone/>
            </a:pPr>
            <a:r>
              <a:rPr lang="es-MX" sz="2000" b="1" dirty="0" smtClean="0">
                <a:solidFill>
                  <a:srgbClr val="FFC000"/>
                </a:solidFill>
              </a:rPr>
              <a:t>	continua del ejemplo anterior….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 smtClean="0"/>
              <a:t>			 </a:t>
            </a:r>
            <a:r>
              <a:rPr lang="es-ES" sz="2000" b="1" dirty="0" err="1"/>
              <a:t>range</a:t>
            </a:r>
            <a:r>
              <a:rPr lang="es-ES" sz="2000" b="1" dirty="0"/>
              <a:t> 192.168.1.20 192.168.1.50</a:t>
            </a:r>
            <a:r>
              <a:rPr lang="es-ES" sz="2000" b="1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2000" b="1" dirty="0" smtClean="0"/>
              <a:t>    	        }</a:t>
            </a:r>
          </a:p>
          <a:p>
            <a:pPr marL="0" indent="0">
              <a:buNone/>
            </a:pPr>
            <a:r>
              <a:rPr lang="es-MX" sz="2000" b="1" dirty="0" smtClean="0"/>
              <a:t>	host </a:t>
            </a:r>
            <a:r>
              <a:rPr lang="es-MX" sz="2000" b="1" dirty="0"/>
              <a:t>cli004 </a:t>
            </a:r>
            <a:r>
              <a:rPr lang="es-MX" sz="2000" b="1" dirty="0" smtClean="0"/>
              <a:t> {</a:t>
            </a:r>
          </a:p>
          <a:p>
            <a:pPr marL="0" indent="0">
              <a:buNone/>
            </a:pPr>
            <a:r>
              <a:rPr lang="es-MX" sz="2000" b="1" dirty="0"/>
              <a:t>	</a:t>
            </a:r>
            <a:r>
              <a:rPr lang="es-MX" sz="2000" b="1" dirty="0" err="1" smtClean="0"/>
              <a:t>option</a:t>
            </a:r>
            <a:r>
              <a:rPr lang="es-MX" sz="2000" b="1" dirty="0" smtClean="0"/>
              <a:t> host-</a:t>
            </a:r>
            <a:r>
              <a:rPr lang="es-MX" sz="2000" b="1" dirty="0" err="1" smtClean="0"/>
              <a:t>name</a:t>
            </a:r>
            <a:r>
              <a:rPr lang="es-MX" sz="2000" b="1" dirty="0" smtClean="0"/>
              <a:t> “cli004.sabancaya.com”;</a:t>
            </a:r>
            <a:endParaRPr lang="es-MX" sz="2000" b="1" dirty="0"/>
          </a:p>
          <a:p>
            <a:pPr marL="0" indent="0">
              <a:buNone/>
            </a:pPr>
            <a:r>
              <a:rPr lang="es-MX" sz="2000" b="1" dirty="0" smtClean="0"/>
              <a:t>	hardware </a:t>
            </a:r>
            <a:r>
              <a:rPr lang="es-MX" sz="2000" b="1" dirty="0" err="1"/>
              <a:t>ethernet</a:t>
            </a:r>
            <a:r>
              <a:rPr lang="es-MX" sz="2000" b="1" dirty="0"/>
              <a:t> 00:50:b3:c5:60:23;</a:t>
            </a:r>
          </a:p>
          <a:p>
            <a:pPr marL="0" indent="0">
              <a:buNone/>
            </a:pPr>
            <a:r>
              <a:rPr lang="es-MX" sz="2000" b="1" dirty="0" smtClean="0"/>
              <a:t>	</a:t>
            </a:r>
            <a:r>
              <a:rPr lang="es-MX" sz="2000" b="1" dirty="0" err="1" smtClean="0"/>
              <a:t>fixed-address</a:t>
            </a:r>
            <a:r>
              <a:rPr lang="es-MX" sz="2000" b="1" dirty="0" smtClean="0"/>
              <a:t> 192.168.1.30</a:t>
            </a:r>
            <a:r>
              <a:rPr lang="es-MX" sz="2000" b="1" dirty="0"/>
              <a:t>;</a:t>
            </a:r>
          </a:p>
          <a:p>
            <a:pPr marL="0" indent="0">
              <a:buNone/>
            </a:pPr>
            <a:r>
              <a:rPr lang="es-MX" sz="2000" b="1" dirty="0" smtClean="0"/>
              <a:t>		}</a:t>
            </a:r>
            <a:endParaRPr lang="es-MX" sz="2000" b="1" dirty="0"/>
          </a:p>
          <a:p>
            <a:pPr>
              <a:lnSpc>
                <a:spcPct val="80000"/>
              </a:lnSpc>
              <a:buNone/>
            </a:pPr>
            <a:r>
              <a:rPr lang="es-ES" sz="2000" b="1" dirty="0" smtClean="0"/>
              <a:t>}</a:t>
            </a:r>
            <a:endParaRPr lang="es-MX" sz="2000" b="1" dirty="0"/>
          </a:p>
          <a:p>
            <a:pPr algn="just">
              <a:lnSpc>
                <a:spcPct val="80000"/>
              </a:lnSpc>
              <a:buNone/>
            </a:pPr>
            <a:endParaRPr lang="es-ES" sz="15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8229600" cy="1143000"/>
          </a:xfrm>
        </p:spPr>
        <p:txBody>
          <a:bodyPr/>
          <a:lstStyle/>
          <a:p>
            <a:pPr eaLnBrk="1" hangingPunct="1"/>
            <a:r>
              <a:rPr lang="es-ES" dirty="0" smtClean="0"/>
              <a:t>Vamos a la </a:t>
            </a:r>
            <a:r>
              <a:rPr lang="es-ES" dirty="0" smtClean="0"/>
              <a:t>práctica……….</a:t>
            </a: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36" y="5517232"/>
            <a:ext cx="935669" cy="110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40">
  <a:themeElements>
    <a:clrScheme name="Tema de Offic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40" id="{961F0447-A2CE-4DDD-9BE6-6A9F95E1C380}" vid="{4B6AEFFB-69ED-4663-8C82-3F5DFA73E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Tema40</Template>
  <TotalTime>235</TotalTime>
  <Words>413</Words>
  <Application>Microsoft Office PowerPoint</Application>
  <PresentationFormat>Presentación en pantalla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Wingdings</vt:lpstr>
      <vt:lpstr>Calibri</vt:lpstr>
      <vt:lpstr>Times New Roman</vt:lpstr>
      <vt:lpstr>Tema40</vt:lpstr>
      <vt:lpstr>SERVIDOR DHCP</vt:lpstr>
      <vt:lpstr>Qué es DHCP?</vt:lpstr>
      <vt:lpstr>                   Archivo de configuración</vt:lpstr>
      <vt:lpstr>Ejemplo</vt:lpstr>
      <vt:lpstr>       Ejemplo 1: vi  /etc/dhcp/dhcpd.conf   Asignación de direcciones IP Dinámicas.</vt:lpstr>
      <vt:lpstr>Comandos Inicio  y  Monitoreo</vt:lpstr>
      <vt:lpstr>  Autoridad de números asignados</vt:lpstr>
      <vt:lpstr>        Ejemplo 2: vi  /etc/dhcpd/dhcpd.conf   Asignación de direcciones IP estáticas. </vt:lpstr>
      <vt:lpstr>Vamos a la práctica……….</vt:lpstr>
    </vt:vector>
  </TitlesOfParts>
  <Company>Open Soluciones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de DHCP</dc:title>
  <dc:creator>Open Soluciones</dc:creator>
  <cp:lastModifiedBy>Luis Roman</cp:lastModifiedBy>
  <cp:revision>19</cp:revision>
  <dcterms:created xsi:type="dcterms:W3CDTF">2006-12-11T13:53:17Z</dcterms:created>
  <dcterms:modified xsi:type="dcterms:W3CDTF">2013-11-08T17:51:52Z</dcterms:modified>
</cp:coreProperties>
</file>