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5" r:id="rId10"/>
    <p:sldId id="273"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CEA9080-CDB9-4B38-8BB6-6B7ED6A8FA3A}" type="slidenum">
              <a:rPr lang="es-ES" smtClean="0"/>
              <a:pPr/>
              <a:t>‹Nº›</a:t>
            </a:fld>
            <a:endParaRPr lang="es-ES"/>
          </a:p>
        </p:txBody>
      </p:sp>
    </p:spTree>
    <p:extLst>
      <p:ext uri="{BB962C8B-B14F-4D97-AF65-F5344CB8AC3E}">
        <p14:creationId xmlns:p14="http://schemas.microsoft.com/office/powerpoint/2010/main" val="3971000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DDD43B1-4BBF-4AC0-A646-6C0BD090011A}" type="slidenum">
              <a:rPr lang="es-ES" smtClean="0"/>
              <a:pPr/>
              <a:t>‹Nº›</a:t>
            </a:fld>
            <a:endParaRPr lang="es-ES"/>
          </a:p>
        </p:txBody>
      </p:sp>
    </p:spTree>
    <p:extLst>
      <p:ext uri="{BB962C8B-B14F-4D97-AF65-F5344CB8AC3E}">
        <p14:creationId xmlns:p14="http://schemas.microsoft.com/office/powerpoint/2010/main" val="10335883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215B28E-F3B7-4E10-A071-4DF4849DF3FB}" type="slidenum">
              <a:rPr lang="es-ES" smtClean="0"/>
              <a:pPr/>
              <a:t>‹Nº›</a:t>
            </a:fld>
            <a:endParaRPr lang="es-ES"/>
          </a:p>
        </p:txBody>
      </p:sp>
    </p:spTree>
    <p:extLst>
      <p:ext uri="{BB962C8B-B14F-4D97-AF65-F5344CB8AC3E}">
        <p14:creationId xmlns:p14="http://schemas.microsoft.com/office/powerpoint/2010/main" val="22174544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36789F9-FBDF-479A-8725-FC979F53DF2F}" type="slidenum">
              <a:rPr lang="es-ES" smtClean="0"/>
              <a:pPr/>
              <a:t>‹Nº›</a:t>
            </a:fld>
            <a:endParaRPr lang="es-ES"/>
          </a:p>
        </p:txBody>
      </p:sp>
    </p:spTree>
    <p:extLst>
      <p:ext uri="{BB962C8B-B14F-4D97-AF65-F5344CB8AC3E}">
        <p14:creationId xmlns:p14="http://schemas.microsoft.com/office/powerpoint/2010/main" val="34006198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6AE6EA7-D164-40A8-9F2A-DE72448C8643}" type="slidenum">
              <a:rPr lang="es-ES" smtClean="0"/>
              <a:pPr/>
              <a:t>‹Nº›</a:t>
            </a:fld>
            <a:endParaRPr lang="es-ES"/>
          </a:p>
        </p:txBody>
      </p:sp>
    </p:spTree>
    <p:extLst>
      <p:ext uri="{BB962C8B-B14F-4D97-AF65-F5344CB8AC3E}">
        <p14:creationId xmlns:p14="http://schemas.microsoft.com/office/powerpoint/2010/main" val="199941874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5621CDA-5EE5-44BF-8E0B-7ACCE6F36698}" type="slidenum">
              <a:rPr lang="es-ES" smtClean="0"/>
              <a:pPr/>
              <a:t>‹Nº›</a:t>
            </a:fld>
            <a:endParaRPr lang="es-ES"/>
          </a:p>
        </p:txBody>
      </p:sp>
    </p:spTree>
    <p:extLst>
      <p:ext uri="{BB962C8B-B14F-4D97-AF65-F5344CB8AC3E}">
        <p14:creationId xmlns:p14="http://schemas.microsoft.com/office/powerpoint/2010/main" val="269592284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56C5B6B-315E-4887-86B5-1742E30339E3}" type="slidenum">
              <a:rPr lang="es-ES" smtClean="0"/>
              <a:pPr/>
              <a:t>‹Nº›</a:t>
            </a:fld>
            <a:endParaRPr lang="es-ES"/>
          </a:p>
        </p:txBody>
      </p:sp>
    </p:spTree>
    <p:extLst>
      <p:ext uri="{BB962C8B-B14F-4D97-AF65-F5344CB8AC3E}">
        <p14:creationId xmlns:p14="http://schemas.microsoft.com/office/powerpoint/2010/main" val="301166127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7AADF78-9D64-4E90-9F6F-6A2F6E2A3C19}" type="slidenum">
              <a:rPr lang="es-ES" smtClean="0"/>
              <a:pPr/>
              <a:t>‹Nº›</a:t>
            </a:fld>
            <a:endParaRPr lang="es-ES"/>
          </a:p>
        </p:txBody>
      </p:sp>
    </p:spTree>
    <p:extLst>
      <p:ext uri="{BB962C8B-B14F-4D97-AF65-F5344CB8AC3E}">
        <p14:creationId xmlns:p14="http://schemas.microsoft.com/office/powerpoint/2010/main" val="235004104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405B568-D14E-4972-9886-3A93555F1D83}" type="slidenum">
              <a:rPr lang="es-ES" smtClean="0"/>
              <a:pPr/>
              <a:t>‹Nº›</a:t>
            </a:fld>
            <a:endParaRPr lang="es-ES"/>
          </a:p>
        </p:txBody>
      </p:sp>
    </p:spTree>
    <p:extLst>
      <p:ext uri="{BB962C8B-B14F-4D97-AF65-F5344CB8AC3E}">
        <p14:creationId xmlns:p14="http://schemas.microsoft.com/office/powerpoint/2010/main" val="366540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4FB244D-E77D-47D4-8D11-8D1DE85B4A1A}" type="slidenum">
              <a:rPr lang="es-ES" smtClean="0"/>
              <a:pPr/>
              <a:t>‹Nº›</a:t>
            </a:fld>
            <a:endParaRPr lang="es-ES"/>
          </a:p>
        </p:txBody>
      </p:sp>
    </p:spTree>
    <p:extLst>
      <p:ext uri="{BB962C8B-B14F-4D97-AF65-F5344CB8AC3E}">
        <p14:creationId xmlns:p14="http://schemas.microsoft.com/office/powerpoint/2010/main" val="33373847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9CFECE-9084-41CD-B629-CD6288ECF75B}" type="slidenum">
              <a:rPr lang="es-ES" smtClean="0"/>
              <a:pPr/>
              <a:t>‹Nº›</a:t>
            </a:fld>
            <a:endParaRPr lang="es-ES"/>
          </a:p>
        </p:txBody>
      </p:sp>
    </p:spTree>
    <p:extLst>
      <p:ext uri="{BB962C8B-B14F-4D97-AF65-F5344CB8AC3E}">
        <p14:creationId xmlns:p14="http://schemas.microsoft.com/office/powerpoint/2010/main" val="2912322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C9384-329D-4A39-9A21-D1B7AB42DDF4}" type="slidenum">
              <a:rPr lang="es-ES" smtClean="0"/>
              <a:pPr/>
              <a:t>‹Nº›</a:t>
            </a:fld>
            <a:endParaRPr lang="es-ES"/>
          </a:p>
        </p:txBody>
      </p:sp>
    </p:spTree>
    <p:extLst>
      <p:ext uri="{BB962C8B-B14F-4D97-AF65-F5344CB8AC3E}">
        <p14:creationId xmlns:p14="http://schemas.microsoft.com/office/powerpoint/2010/main" val="17114683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ángulo 2"/>
          <p:cNvSpPr>
            <a:spLocks noGrp="1" noChangeArrowheads="1"/>
          </p:cNvSpPr>
          <p:nvPr>
            <p:ph type="ctrTitle"/>
          </p:nvPr>
        </p:nvSpPr>
        <p:spPr/>
        <p:txBody>
          <a:bodyPr/>
          <a:lstStyle/>
          <a:p>
            <a:r>
              <a:rPr lang="es-ES" dirty="0">
                <a:solidFill>
                  <a:schemeClr val="bg1"/>
                </a:solidFill>
              </a:rPr>
              <a:t>discos independientes (RAID) </a:t>
            </a: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ángulo 3"/>
          <p:cNvSpPr>
            <a:spLocks noGrp="1" noChangeArrowheads="1"/>
          </p:cNvSpPr>
          <p:nvPr>
            <p:ph idx="1"/>
          </p:nvPr>
        </p:nvSpPr>
        <p:spPr/>
        <p:txBody>
          <a:bodyPr/>
          <a:lstStyle/>
          <a:p>
            <a:pPr algn="ctr">
              <a:buFont typeface="Wingdings" pitchFamily="2" charset="2"/>
              <a:buNone/>
            </a:pPr>
            <a:r>
              <a:rPr lang="es-ES" sz="10000" dirty="0">
                <a:solidFill>
                  <a:schemeClr val="bg1"/>
                </a:solidFill>
              </a:rPr>
              <a:t>FIN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9699">
                                            <p:txEl>
                                              <p:pRg st="0" end="0"/>
                                            </p:txEl>
                                          </p:spTgt>
                                        </p:tgtEl>
                                      </p:cBhvr>
                                    </p:animEffect>
                                    <p:anim calcmode="lin" valueType="num">
                                      <p:cBhvr>
                                        <p:cTn id="7" dur="1822" tmFilter="0,0; 0.14,0.31; 0.43,0.73; 0.71,0.91; 1.0,1.0">
                                          <p:stCondLst>
                                            <p:cond delay="0"/>
                                          </p:stCondLst>
                                        </p:cTn>
                                        <p:tgtEl>
                                          <p:spTgt spid="29699">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9699">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9699">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9699">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9699">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9699">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29699">
                                            <p:txEl>
                                              <p:pRg st="0" end="0"/>
                                            </p:txEl>
                                          </p:spTgt>
                                        </p:tgtEl>
                                      </p:cBhvr>
                                      <p:to x="100000" y="60000"/>
                                    </p:animScale>
                                    <p:animScale>
                                      <p:cBhvr>
                                        <p:cTn id="15" dur="166" decel="50000">
                                          <p:stCondLst>
                                            <p:cond delay="646"/>
                                          </p:stCondLst>
                                        </p:cTn>
                                        <p:tgtEl>
                                          <p:spTgt spid="29699">
                                            <p:txEl>
                                              <p:pRg st="0" end="0"/>
                                            </p:txEl>
                                          </p:spTgt>
                                        </p:tgtEl>
                                      </p:cBhvr>
                                      <p:to x="100000" y="100000"/>
                                    </p:animScale>
                                    <p:animScale>
                                      <p:cBhvr>
                                        <p:cTn id="16" dur="26">
                                          <p:stCondLst>
                                            <p:cond delay="1312"/>
                                          </p:stCondLst>
                                        </p:cTn>
                                        <p:tgtEl>
                                          <p:spTgt spid="29699">
                                            <p:txEl>
                                              <p:pRg st="0" end="0"/>
                                            </p:txEl>
                                          </p:spTgt>
                                        </p:tgtEl>
                                      </p:cBhvr>
                                      <p:to x="100000" y="80000"/>
                                    </p:animScale>
                                    <p:animScale>
                                      <p:cBhvr>
                                        <p:cTn id="17" dur="166" decel="50000">
                                          <p:stCondLst>
                                            <p:cond delay="1338"/>
                                          </p:stCondLst>
                                        </p:cTn>
                                        <p:tgtEl>
                                          <p:spTgt spid="29699">
                                            <p:txEl>
                                              <p:pRg st="0" end="0"/>
                                            </p:txEl>
                                          </p:spTgt>
                                        </p:tgtEl>
                                      </p:cBhvr>
                                      <p:to x="100000" y="100000"/>
                                    </p:animScale>
                                    <p:animScale>
                                      <p:cBhvr>
                                        <p:cTn id="18" dur="26">
                                          <p:stCondLst>
                                            <p:cond delay="1642"/>
                                          </p:stCondLst>
                                        </p:cTn>
                                        <p:tgtEl>
                                          <p:spTgt spid="29699">
                                            <p:txEl>
                                              <p:pRg st="0" end="0"/>
                                            </p:txEl>
                                          </p:spTgt>
                                        </p:tgtEl>
                                      </p:cBhvr>
                                      <p:to x="100000" y="90000"/>
                                    </p:animScale>
                                    <p:animScale>
                                      <p:cBhvr>
                                        <p:cTn id="19" dur="166" decel="50000">
                                          <p:stCondLst>
                                            <p:cond delay="1668"/>
                                          </p:stCondLst>
                                        </p:cTn>
                                        <p:tgtEl>
                                          <p:spTgt spid="29699">
                                            <p:txEl>
                                              <p:pRg st="0" end="0"/>
                                            </p:txEl>
                                          </p:spTgt>
                                        </p:tgtEl>
                                      </p:cBhvr>
                                      <p:to x="100000" y="100000"/>
                                    </p:animScale>
                                    <p:animScale>
                                      <p:cBhvr>
                                        <p:cTn id="20" dur="26">
                                          <p:stCondLst>
                                            <p:cond delay="1808"/>
                                          </p:stCondLst>
                                        </p:cTn>
                                        <p:tgtEl>
                                          <p:spTgt spid="29699">
                                            <p:txEl>
                                              <p:pRg st="0" end="0"/>
                                            </p:txEl>
                                          </p:spTgt>
                                        </p:tgtEl>
                                      </p:cBhvr>
                                      <p:to x="100000" y="95000"/>
                                    </p:animScale>
                                    <p:animScale>
                                      <p:cBhvr>
                                        <p:cTn id="21" dur="166" decel="50000">
                                          <p:stCondLst>
                                            <p:cond delay="1834"/>
                                          </p:stCondLst>
                                        </p:cTn>
                                        <p:tgtEl>
                                          <p:spTgt spid="29699">
                                            <p:txEl>
                                              <p:pRg st="0" end="0"/>
                                            </p:txEl>
                                          </p:spTgt>
                                        </p:tgtEl>
                                      </p:cBhvr>
                                      <p:to x="100000" y="100000"/>
                                    </p:animScale>
                                    <p:set>
                                      <p:cBhvr>
                                        <p:cTn id="22" dur="1" fill="hold">
                                          <p:stCondLst>
                                            <p:cond delay="1999"/>
                                          </p:stCondLst>
                                        </p:cTn>
                                        <p:tgtEl>
                                          <p:spTgt spid="2969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ángulo 2"/>
          <p:cNvSpPr>
            <a:spLocks noGrp="1" noChangeArrowheads="1"/>
          </p:cNvSpPr>
          <p:nvPr>
            <p:ph type="title"/>
          </p:nvPr>
        </p:nvSpPr>
        <p:spPr/>
        <p:txBody>
          <a:bodyPr/>
          <a:lstStyle/>
          <a:p>
            <a:r>
              <a:rPr lang="es-ES" dirty="0">
                <a:solidFill>
                  <a:schemeClr val="bg1"/>
                </a:solidFill>
              </a:rPr>
              <a:t>¿Por qué RAID? </a:t>
            </a:r>
          </a:p>
        </p:txBody>
      </p:sp>
      <p:sp>
        <p:nvSpPr>
          <p:cNvPr id="13315" name="Rectángulo 3"/>
          <p:cNvSpPr>
            <a:spLocks noGrp="1" noChangeArrowheads="1"/>
          </p:cNvSpPr>
          <p:nvPr>
            <p:ph idx="1"/>
          </p:nvPr>
        </p:nvSpPr>
        <p:spPr>
          <a:xfrm>
            <a:off x="468313" y="1268413"/>
            <a:ext cx="8229600" cy="4968875"/>
          </a:xfrm>
        </p:spPr>
        <p:txBody>
          <a:bodyPr/>
          <a:lstStyle/>
          <a:p>
            <a:pPr>
              <a:lnSpc>
                <a:spcPct val="90000"/>
              </a:lnSpc>
            </a:pPr>
            <a:r>
              <a:rPr lang="es-ES" sz="2800" dirty="0">
                <a:solidFill>
                  <a:schemeClr val="bg1"/>
                </a:solidFill>
              </a:rPr>
              <a:t>Puede haber muchas buenas razones para usar RAID. Unas pocas son: </a:t>
            </a:r>
          </a:p>
          <a:p>
            <a:pPr>
              <a:lnSpc>
                <a:spcPct val="90000"/>
              </a:lnSpc>
            </a:pPr>
            <a:r>
              <a:rPr lang="es-ES" sz="2800" dirty="0">
                <a:solidFill>
                  <a:schemeClr val="bg1"/>
                </a:solidFill>
              </a:rPr>
              <a:t>la posibilidad de combinar varios discos físicos en un único dispositivo «virtual» más grande, o mejoras en el rendimiento y redundancia. </a:t>
            </a:r>
          </a:p>
          <a:p>
            <a:pPr>
              <a:lnSpc>
                <a:spcPct val="90000"/>
              </a:lnSpc>
            </a:pPr>
            <a:r>
              <a:rPr lang="es-ES" sz="2800" dirty="0">
                <a:solidFill>
                  <a:schemeClr val="bg1"/>
                </a:solidFill>
              </a:rPr>
              <a:t>RAID se basa en la combinación de múltiples unidades de disco pequeñas y baratas que se agrupan en un conjunto de discos para llevar a cabo acciones que no se pueden realizar con unidades grandes y costosas.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ángulo 2"/>
          <p:cNvSpPr>
            <a:spLocks noGrp="1" noChangeArrowheads="1"/>
          </p:cNvSpPr>
          <p:nvPr>
            <p:ph type="title"/>
          </p:nvPr>
        </p:nvSpPr>
        <p:spPr/>
        <p:txBody>
          <a:bodyPr/>
          <a:lstStyle/>
          <a:p>
            <a:r>
              <a:rPr lang="es-ES" dirty="0">
                <a:solidFill>
                  <a:schemeClr val="bg1"/>
                </a:solidFill>
              </a:rPr>
              <a:t>Detalles técnicos </a:t>
            </a:r>
          </a:p>
        </p:txBody>
      </p:sp>
      <p:sp>
        <p:nvSpPr>
          <p:cNvPr id="14339" name="Rectángulo 3"/>
          <p:cNvSpPr>
            <a:spLocks noGrp="1" noChangeArrowheads="1"/>
          </p:cNvSpPr>
          <p:nvPr>
            <p:ph idx="1"/>
          </p:nvPr>
        </p:nvSpPr>
        <p:spPr/>
        <p:txBody>
          <a:bodyPr/>
          <a:lstStyle/>
          <a:p>
            <a:r>
              <a:rPr lang="es-ES" dirty="0">
                <a:solidFill>
                  <a:schemeClr val="bg1"/>
                </a:solidFill>
              </a:rPr>
              <a:t>El RAID de Linux puede funcionar sobre la mayoría de los dispositivos de bloque. No importa si usa dispositivos IDE, SCSI o una mezcla de ambos. Incluso algunas personas han usado dispositivo de bloque en red (Network Block </a:t>
            </a:r>
            <a:r>
              <a:rPr lang="es-ES" dirty="0" err="1">
                <a:solidFill>
                  <a:schemeClr val="bg1"/>
                </a:solidFill>
              </a:rPr>
              <a:t>Device</a:t>
            </a:r>
            <a:r>
              <a:rPr lang="es-ES" dirty="0">
                <a:solidFill>
                  <a:schemeClr val="bg1"/>
                </a:solidFill>
              </a:rPr>
              <a:t>, NBD) con diferentes grados de éxito.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ángulo 2"/>
          <p:cNvSpPr>
            <a:spLocks noGrp="1" noChangeArrowheads="1"/>
          </p:cNvSpPr>
          <p:nvPr>
            <p:ph type="title"/>
          </p:nvPr>
        </p:nvSpPr>
        <p:spPr/>
        <p:txBody>
          <a:bodyPr/>
          <a:lstStyle/>
          <a:p>
            <a:r>
              <a:rPr lang="es-ES" dirty="0">
                <a:solidFill>
                  <a:schemeClr val="bg1"/>
                </a:solidFill>
              </a:rPr>
              <a:t>Niveles RAID </a:t>
            </a:r>
          </a:p>
        </p:txBody>
      </p:sp>
      <p:sp>
        <p:nvSpPr>
          <p:cNvPr id="15363" name="Rectángulo 3"/>
          <p:cNvSpPr>
            <a:spLocks noGrp="1" noChangeArrowheads="1"/>
          </p:cNvSpPr>
          <p:nvPr>
            <p:ph idx="1"/>
          </p:nvPr>
        </p:nvSpPr>
        <p:spPr>
          <a:xfrm>
            <a:off x="457200" y="1600200"/>
            <a:ext cx="8229600" cy="4924425"/>
          </a:xfrm>
        </p:spPr>
        <p:txBody>
          <a:bodyPr/>
          <a:lstStyle/>
          <a:p>
            <a:pPr>
              <a:lnSpc>
                <a:spcPct val="90000"/>
              </a:lnSpc>
            </a:pPr>
            <a:r>
              <a:rPr lang="es-ES" sz="2800" b="1" dirty="0">
                <a:solidFill>
                  <a:schemeClr val="bg1"/>
                </a:solidFill>
              </a:rPr>
              <a:t>Modo Lineal (Linear </a:t>
            </a:r>
            <a:r>
              <a:rPr lang="es-ES" sz="2800" b="1" dirty="0" err="1">
                <a:solidFill>
                  <a:schemeClr val="bg1"/>
                </a:solidFill>
              </a:rPr>
              <a:t>mode</a:t>
            </a:r>
            <a:r>
              <a:rPr lang="es-ES" sz="2800" b="1" dirty="0">
                <a:solidFill>
                  <a:schemeClr val="bg1"/>
                </a:solidFill>
              </a:rPr>
              <a:t>)</a:t>
            </a:r>
            <a:r>
              <a:rPr lang="es-ES" sz="2800" dirty="0">
                <a:solidFill>
                  <a:schemeClr val="bg1"/>
                </a:solidFill>
              </a:rPr>
              <a:t> </a:t>
            </a:r>
          </a:p>
          <a:p>
            <a:pPr>
              <a:lnSpc>
                <a:spcPct val="90000"/>
              </a:lnSpc>
            </a:pPr>
            <a:r>
              <a:rPr lang="es-ES" sz="2800" dirty="0">
                <a:solidFill>
                  <a:schemeClr val="bg1"/>
                </a:solidFill>
              </a:rPr>
              <a:t>Dos o más discos se combinan en un único dispositivo físico. </a:t>
            </a:r>
          </a:p>
          <a:p>
            <a:pPr>
              <a:lnSpc>
                <a:spcPct val="90000"/>
              </a:lnSpc>
            </a:pPr>
            <a:r>
              <a:rPr lang="es-ES" sz="2800" dirty="0">
                <a:solidFill>
                  <a:schemeClr val="bg1"/>
                </a:solidFill>
              </a:rPr>
              <a:t>Los discos se «adjuntan» unos a otros de tal manera que las escrituras en el dispositivo RAID primero llenarán el disco 0, a continuación el disco 1 y así sucesivamente. </a:t>
            </a:r>
          </a:p>
          <a:p>
            <a:pPr>
              <a:lnSpc>
                <a:spcPct val="90000"/>
              </a:lnSpc>
            </a:pPr>
            <a:r>
              <a:rPr lang="es-ES" sz="2800" dirty="0">
                <a:solidFill>
                  <a:schemeClr val="bg1"/>
                </a:solidFill>
              </a:rPr>
              <a:t>Los discos no tienen porqué ser del mismo tamaño. De hecho, los tamaños no importan para nada aquí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ángulo 2"/>
          <p:cNvSpPr>
            <a:spLocks noGrp="1" noChangeArrowheads="1"/>
          </p:cNvSpPr>
          <p:nvPr>
            <p:ph type="title"/>
          </p:nvPr>
        </p:nvSpPr>
        <p:spPr/>
        <p:txBody>
          <a:bodyPr/>
          <a:lstStyle/>
          <a:p>
            <a:r>
              <a:rPr lang="es-ES" b="1" dirty="0">
                <a:solidFill>
                  <a:schemeClr val="bg1"/>
                </a:solidFill>
              </a:rPr>
              <a:t>RAID-0</a:t>
            </a:r>
            <a:r>
              <a:rPr lang="es-ES" dirty="0">
                <a:solidFill>
                  <a:schemeClr val="bg1"/>
                </a:solidFill>
              </a:rPr>
              <a:t> </a:t>
            </a:r>
          </a:p>
        </p:txBody>
      </p:sp>
      <p:sp>
        <p:nvSpPr>
          <p:cNvPr id="16387" name="Rectángulo 3"/>
          <p:cNvSpPr>
            <a:spLocks noGrp="1" noChangeArrowheads="1"/>
          </p:cNvSpPr>
          <p:nvPr>
            <p:ph idx="1"/>
          </p:nvPr>
        </p:nvSpPr>
        <p:spPr>
          <a:xfrm>
            <a:off x="468313" y="1268413"/>
            <a:ext cx="8229600" cy="5400675"/>
          </a:xfrm>
        </p:spPr>
        <p:txBody>
          <a:bodyPr/>
          <a:lstStyle/>
          <a:p>
            <a:pPr>
              <a:lnSpc>
                <a:spcPct val="80000"/>
              </a:lnSpc>
            </a:pPr>
            <a:r>
              <a:rPr lang="es-ES" sz="2800" dirty="0">
                <a:solidFill>
                  <a:schemeClr val="bg1"/>
                </a:solidFill>
              </a:rPr>
              <a:t>También llamado modo </a:t>
            </a:r>
            <a:r>
              <a:rPr lang="es-ES" sz="2800" i="1" dirty="0" err="1">
                <a:solidFill>
                  <a:schemeClr val="bg1"/>
                </a:solidFill>
              </a:rPr>
              <a:t>striping</a:t>
            </a:r>
            <a:r>
              <a:rPr lang="es-ES" sz="2800" dirty="0">
                <a:solidFill>
                  <a:schemeClr val="bg1"/>
                </a:solidFill>
              </a:rPr>
              <a:t> o de distribución por bandas. </a:t>
            </a:r>
          </a:p>
          <a:p>
            <a:pPr>
              <a:lnSpc>
                <a:spcPct val="80000"/>
              </a:lnSpc>
            </a:pPr>
            <a:r>
              <a:rPr lang="es-ES" sz="2800" dirty="0">
                <a:solidFill>
                  <a:schemeClr val="bg1"/>
                </a:solidFill>
              </a:rPr>
              <a:t>Éstos deben tener aproximadamente el mismo tamaño. Puesto que todos los accesos se realizan en paralelo, los discos se llenan por igual. </a:t>
            </a:r>
          </a:p>
          <a:p>
            <a:pPr>
              <a:lnSpc>
                <a:spcPct val="80000"/>
              </a:lnSpc>
            </a:pPr>
            <a:r>
              <a:rPr lang="es-ES" sz="2800" dirty="0">
                <a:solidFill>
                  <a:schemeClr val="bg1"/>
                </a:solidFill>
              </a:rPr>
              <a:t>Como en el modo lineal, tampoco hay redundancia en este nivel. A diferencia del modo lineal, no será capaz de recuperar ningún dato si un disco falla. Si elimina un disco de un grupo RAID-0, el dispositivo RAID no perderá simplemente un bloque consecutivo de datos, sino que se llenará con pequeños agujeros por todo el dispositivo. </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ángulo 2"/>
          <p:cNvSpPr>
            <a:spLocks noGrp="1" noChangeArrowheads="1"/>
          </p:cNvSpPr>
          <p:nvPr>
            <p:ph type="title"/>
          </p:nvPr>
        </p:nvSpPr>
        <p:spPr/>
        <p:txBody>
          <a:bodyPr/>
          <a:lstStyle/>
          <a:p>
            <a:r>
              <a:rPr lang="es-ES" b="1" dirty="0">
                <a:solidFill>
                  <a:schemeClr val="bg1"/>
                </a:solidFill>
              </a:rPr>
              <a:t>RAID-1</a:t>
            </a:r>
            <a:r>
              <a:rPr lang="es-ES" dirty="0">
                <a:solidFill>
                  <a:schemeClr val="bg1"/>
                </a:solidFill>
              </a:rPr>
              <a:t> </a:t>
            </a:r>
          </a:p>
        </p:txBody>
      </p:sp>
      <p:sp>
        <p:nvSpPr>
          <p:cNvPr id="17411" name="Rectángulo 3"/>
          <p:cNvSpPr>
            <a:spLocks noGrp="1" noChangeArrowheads="1"/>
          </p:cNvSpPr>
          <p:nvPr>
            <p:ph idx="1"/>
          </p:nvPr>
        </p:nvSpPr>
        <p:spPr>
          <a:xfrm>
            <a:off x="468313" y="1196975"/>
            <a:ext cx="8229600" cy="5256213"/>
          </a:xfrm>
        </p:spPr>
        <p:txBody>
          <a:bodyPr/>
          <a:lstStyle/>
          <a:p>
            <a:pPr>
              <a:lnSpc>
                <a:spcPct val="80000"/>
              </a:lnSpc>
            </a:pPr>
            <a:r>
              <a:rPr lang="es-ES" sz="2400" dirty="0">
                <a:solidFill>
                  <a:schemeClr val="bg1"/>
                </a:solidFill>
              </a:rPr>
              <a:t>Este es el primer modo que realmente tiene redundancia. RAID-1 se puede usar en dos o más discos con cero o más discos de reserva. </a:t>
            </a:r>
          </a:p>
          <a:p>
            <a:pPr>
              <a:lnSpc>
                <a:spcPct val="80000"/>
              </a:lnSpc>
            </a:pPr>
            <a:r>
              <a:rPr lang="es-ES" sz="2400" dirty="0">
                <a:solidFill>
                  <a:schemeClr val="bg1"/>
                </a:solidFill>
              </a:rPr>
              <a:t>Este modo mantiene en un disco un duplicado exacto de la información del otro(s) disco(s). Por supuesto, los discos deben ser del mismo tamaño. Si un disco es mayor que otro, su dispositivo RAID será del tamaño del disco más pequeño. </a:t>
            </a:r>
          </a:p>
          <a:p>
            <a:r>
              <a:rPr lang="es-ES" sz="2400" dirty="0">
                <a:solidFill>
                  <a:schemeClr val="bg1"/>
                </a:solidFill>
              </a:rPr>
              <a:t>no perderemos datos, ya que tenemos redundancia. </a:t>
            </a:r>
          </a:p>
          <a:p>
            <a:r>
              <a:rPr lang="es-ES" sz="2400" dirty="0">
                <a:solidFill>
                  <a:schemeClr val="bg1"/>
                </a:solidFill>
              </a:rPr>
              <a:t>el sistema seguirá funcionando. Mientras sobreviva un disco el sistema no se cae. </a:t>
            </a:r>
          </a:p>
          <a:p>
            <a:r>
              <a:rPr lang="es-ES" sz="2400" dirty="0">
                <a:solidFill>
                  <a:schemeClr val="bg1"/>
                </a:solidFill>
              </a:rPr>
              <a:t>el sistema podrá </a:t>
            </a:r>
            <a:r>
              <a:rPr lang="es-ES" sz="2400" dirty="0" err="1">
                <a:solidFill>
                  <a:schemeClr val="bg1"/>
                </a:solidFill>
              </a:rPr>
              <a:t>bootear</a:t>
            </a:r>
            <a:r>
              <a:rPr lang="es-ES" sz="2400" dirty="0">
                <a:solidFill>
                  <a:schemeClr val="bg1"/>
                </a:solidFill>
              </a:rPr>
              <a:t>, ya que arranca desde el RAID y desde cualquiera de los discos.</a:t>
            </a:r>
            <a:r>
              <a:rPr lang="es-ES" dirty="0">
                <a:solidFill>
                  <a:schemeClr val="bg1"/>
                </a:solidFill>
              </a:rPr>
              <a:t>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ángulo 2"/>
          <p:cNvSpPr>
            <a:spLocks noGrp="1" noChangeArrowheads="1"/>
          </p:cNvSpPr>
          <p:nvPr>
            <p:ph type="title"/>
          </p:nvPr>
        </p:nvSpPr>
        <p:spPr/>
        <p:txBody>
          <a:bodyPr/>
          <a:lstStyle/>
          <a:p>
            <a:r>
              <a:rPr lang="es-ES" b="1" dirty="0">
                <a:solidFill>
                  <a:schemeClr val="bg1"/>
                </a:solidFill>
              </a:rPr>
              <a:t>RAID-4</a:t>
            </a:r>
            <a:r>
              <a:rPr lang="es-ES" dirty="0"/>
              <a:t> </a:t>
            </a:r>
          </a:p>
        </p:txBody>
      </p:sp>
      <p:sp>
        <p:nvSpPr>
          <p:cNvPr id="18435" name="Rectángulo 3"/>
          <p:cNvSpPr>
            <a:spLocks noGrp="1" noChangeArrowheads="1"/>
          </p:cNvSpPr>
          <p:nvPr>
            <p:ph idx="1"/>
          </p:nvPr>
        </p:nvSpPr>
        <p:spPr>
          <a:xfrm>
            <a:off x="468313" y="1268413"/>
            <a:ext cx="8229600" cy="5040312"/>
          </a:xfrm>
        </p:spPr>
        <p:txBody>
          <a:bodyPr/>
          <a:lstStyle/>
          <a:p>
            <a:pPr>
              <a:lnSpc>
                <a:spcPct val="90000"/>
              </a:lnSpc>
            </a:pPr>
            <a:r>
              <a:rPr lang="es-ES" sz="2400" dirty="0">
                <a:solidFill>
                  <a:schemeClr val="bg1"/>
                </a:solidFill>
              </a:rPr>
              <a:t>Este nivel de RAID no se usa con mucha frecuencia. Se puede usar sobre 3 o más discos. </a:t>
            </a:r>
          </a:p>
          <a:p>
            <a:pPr>
              <a:lnSpc>
                <a:spcPct val="90000"/>
              </a:lnSpc>
            </a:pPr>
            <a:r>
              <a:rPr lang="es-ES" sz="2400" dirty="0">
                <a:solidFill>
                  <a:schemeClr val="bg1"/>
                </a:solidFill>
              </a:rPr>
              <a:t>En lugar de duplicar completamente la información, guarda información de paridad en un único disco y escribe datos a los otros discos de forma parecida a un RAID-0. </a:t>
            </a:r>
          </a:p>
          <a:p>
            <a:pPr>
              <a:lnSpc>
                <a:spcPct val="90000"/>
              </a:lnSpc>
            </a:pPr>
            <a:r>
              <a:rPr lang="es-ES" sz="2400" dirty="0">
                <a:solidFill>
                  <a:schemeClr val="bg1"/>
                </a:solidFill>
              </a:rPr>
              <a:t>Si un disco falla, </a:t>
            </a:r>
            <a:r>
              <a:rPr lang="es-ES" sz="2400" b="1" dirty="0">
                <a:solidFill>
                  <a:schemeClr val="bg1"/>
                </a:solidFill>
              </a:rPr>
              <a:t>y no es el de paridad</a:t>
            </a:r>
            <a:r>
              <a:rPr lang="es-ES" sz="2400" dirty="0">
                <a:solidFill>
                  <a:schemeClr val="bg1"/>
                </a:solidFill>
              </a:rPr>
              <a:t>, se puede usar la información de paridad para reconstruir todos los datos. Si dos discos fallan, se perderá toda la información. </a:t>
            </a:r>
          </a:p>
          <a:p>
            <a:pPr>
              <a:lnSpc>
                <a:spcPct val="90000"/>
              </a:lnSpc>
            </a:pPr>
            <a:r>
              <a:rPr lang="es-ES" sz="2400" dirty="0">
                <a:solidFill>
                  <a:schemeClr val="bg1"/>
                </a:solidFill>
              </a:rPr>
              <a:t>La razón por la que este nivel no se usa con mucha frecuencia es que la información de paridad se guarda en un único disco.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ángulo 2"/>
          <p:cNvSpPr>
            <a:spLocks noGrp="1" noChangeArrowheads="1"/>
          </p:cNvSpPr>
          <p:nvPr>
            <p:ph type="title"/>
          </p:nvPr>
        </p:nvSpPr>
        <p:spPr/>
        <p:txBody>
          <a:bodyPr/>
          <a:lstStyle/>
          <a:p>
            <a:r>
              <a:rPr lang="es-ES" b="1" dirty="0">
                <a:solidFill>
                  <a:schemeClr val="bg1"/>
                </a:solidFill>
              </a:rPr>
              <a:t>RAID-5</a:t>
            </a:r>
            <a:r>
              <a:rPr lang="es-ES" dirty="0">
                <a:solidFill>
                  <a:schemeClr val="bg1"/>
                </a:solidFill>
              </a:rPr>
              <a:t> </a:t>
            </a:r>
          </a:p>
        </p:txBody>
      </p:sp>
      <p:sp>
        <p:nvSpPr>
          <p:cNvPr id="19459" name="Rectángulo 3"/>
          <p:cNvSpPr>
            <a:spLocks noGrp="1" noChangeArrowheads="1"/>
          </p:cNvSpPr>
          <p:nvPr>
            <p:ph idx="1"/>
          </p:nvPr>
        </p:nvSpPr>
        <p:spPr>
          <a:xfrm>
            <a:off x="468313" y="1196975"/>
            <a:ext cx="8229600" cy="5472113"/>
          </a:xfrm>
        </p:spPr>
        <p:txBody>
          <a:bodyPr/>
          <a:lstStyle/>
          <a:p>
            <a:pPr>
              <a:lnSpc>
                <a:spcPct val="80000"/>
              </a:lnSpc>
            </a:pPr>
            <a:r>
              <a:rPr lang="es-ES" sz="2800" dirty="0">
                <a:solidFill>
                  <a:schemeClr val="bg1"/>
                </a:solidFill>
              </a:rPr>
              <a:t>Este es quizás el modo RAID más útil cuando uno desea combinar un mayor número de discos físicos y todavía conservar alguna redundancia. RAID-5 se puede usar sobre 3 o más discos, con cero o más discos de reserva. </a:t>
            </a:r>
          </a:p>
          <a:p>
            <a:pPr>
              <a:lnSpc>
                <a:spcPct val="80000"/>
              </a:lnSpc>
            </a:pPr>
            <a:r>
              <a:rPr lang="es-ES" sz="2800" dirty="0">
                <a:solidFill>
                  <a:schemeClr val="bg1"/>
                </a:solidFill>
              </a:rPr>
              <a:t>Si uno de los discos falla, todos los datos permanecerán intactos, gracias a la información de paridad. Si existen discos de reserva disponibles, la reconstrucción comenzará inmediatamente después del fallo del dispositivo. </a:t>
            </a:r>
          </a:p>
          <a:p>
            <a:pPr>
              <a:lnSpc>
                <a:spcPct val="80000"/>
              </a:lnSpc>
            </a:pPr>
            <a:r>
              <a:rPr lang="es-ES" sz="2800" dirty="0">
                <a:solidFill>
                  <a:schemeClr val="bg1"/>
                </a:solidFill>
              </a:rPr>
              <a:t>Normalmente, el rendimiento de las lecturas y las escrituras se incrementará, pero es difícil predecir en qué medida.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ángulo 2"/>
          <p:cNvSpPr>
            <a:spLocks noGrp="1" noChangeArrowheads="1"/>
          </p:cNvSpPr>
          <p:nvPr>
            <p:ph type="title"/>
          </p:nvPr>
        </p:nvSpPr>
        <p:spPr/>
        <p:txBody>
          <a:bodyPr/>
          <a:lstStyle/>
          <a:p>
            <a:r>
              <a:rPr lang="es-ES" sz="4000" dirty="0">
                <a:solidFill>
                  <a:schemeClr val="bg1"/>
                </a:solidFill>
              </a:rPr>
              <a:t>Configuración de Software RAID </a:t>
            </a:r>
          </a:p>
        </p:txBody>
      </p:sp>
      <p:pic>
        <p:nvPicPr>
          <p:cNvPr id="3" name="raid.wm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58875" y="1341438"/>
            <a:ext cx="6034088" cy="4525962"/>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292929" mc:Ignorable=""/>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xmlns:mc="http://schemas.openxmlformats.org/markup-compatibility/2006" xmlns:a14="http://schemas.microsoft.com/office/drawing/2010/main" val="C0C0C0" mc:Ignorable=""/>
            </a:contourClr>
          </a:sp3d>
        </p:spPr>
      </p:pic>
    </p:spTree>
  </p:cSld>
  <p:clrMapOvr>
    <a:masterClrMapping/>
  </p:clrMapOvr>
  <p:timing>
    <p:tnLst>
      <p:par>
        <p:cTn xmlns:p14="http://schemas.microsoft.com/office/powerpoint/2010/main" id="1" dur="indefinite" restart="never" nodeType="tmRoot">
          <p:childTnLst>
            <p:video>
              <p:cMediaNode vol="80000">
                <p:cTn id="2" fill="hold" display="0">
                  <p:stCondLst>
                    <p:cond delay="indefinite"/>
                  </p:stCondLst>
                </p:cTn>
                <p:tgtEl>
                  <p:spTgt spid="3"/>
                </p:tgtEl>
              </p:cMediaNode>
            </p:video>
          </p:childTnLst>
        </p:cTn>
      </p:par>
    </p:tnLst>
  </p:timing>
</p:sld>
</file>

<file path=ppt/theme/theme1.xml><?xml version="1.0" encoding="utf-8"?>
<a:theme xmlns:a="http://schemas.openxmlformats.org/drawingml/2006/main" name="Filosofia GNU">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Filosofia GNU</Template>
  <TotalTime>354</TotalTime>
  <Words>650</Words>
  <Application>Microsoft Office PowerPoint</Application>
  <PresentationFormat>Presentación en pantalla (4:3)</PresentationFormat>
  <Paragraphs>33</Paragraphs>
  <Slides>10</Slides>
  <Notes>0</Notes>
  <HiddenSlides>0</HiddenSlides>
  <MMClips>1</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Filosofia GNU</vt:lpstr>
      <vt:lpstr>discos independientes (RAID) </vt:lpstr>
      <vt:lpstr>¿Por qué RAID? </vt:lpstr>
      <vt:lpstr>Detalles técnicos </vt:lpstr>
      <vt:lpstr>Niveles RAID </vt:lpstr>
      <vt:lpstr>RAID-0 </vt:lpstr>
      <vt:lpstr>RAID-1 </vt:lpstr>
      <vt:lpstr>RAID-4 </vt:lpstr>
      <vt:lpstr>RAID-5 </vt:lpstr>
      <vt:lpstr>Configuración de Software RAID </vt:lpstr>
      <vt:lpstr>Presentación de PowerPoint</vt:lpstr>
    </vt:vector>
  </TitlesOfParts>
  <Company>Luis Roman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discos independientes (RAID)</dc:title>
  <dc:creator>sabancaya</dc:creator>
  <cp:lastModifiedBy>hp</cp:lastModifiedBy>
  <cp:revision>9</cp:revision>
  <dcterms:created xsi:type="dcterms:W3CDTF">2007-08-21T01:19:42Z</dcterms:created>
  <dcterms:modified xsi:type="dcterms:W3CDTF">2010-06-13T01:16:46Z</dcterms:modified>
</cp:coreProperties>
</file>