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6"/>
  </p:notesMasterIdLst>
  <p:sldIdLst>
    <p:sldId id="256" r:id="rId2"/>
    <p:sldId id="295" r:id="rId3"/>
    <p:sldId id="296" r:id="rId4"/>
    <p:sldId id="297" r:id="rId5"/>
    <p:sldId id="298" r:id="rId6"/>
    <p:sldId id="264" r:id="rId7"/>
    <p:sldId id="257" r:id="rId8"/>
    <p:sldId id="261" r:id="rId9"/>
    <p:sldId id="262" r:id="rId10"/>
    <p:sldId id="260" r:id="rId11"/>
    <p:sldId id="263" r:id="rId12"/>
    <p:sldId id="268" r:id="rId13"/>
    <p:sldId id="258" r:id="rId14"/>
    <p:sldId id="265" r:id="rId15"/>
    <p:sldId id="266" r:id="rId16"/>
    <p:sldId id="267" r:id="rId17"/>
    <p:sldId id="271" r:id="rId18"/>
    <p:sldId id="272" r:id="rId19"/>
    <p:sldId id="273" r:id="rId20"/>
    <p:sldId id="299" r:id="rId21"/>
    <p:sldId id="274" r:id="rId22"/>
    <p:sldId id="275" r:id="rId23"/>
    <p:sldId id="270" r:id="rId24"/>
    <p:sldId id="290" r:id="rId25"/>
    <p:sldId id="280" r:id="rId26"/>
    <p:sldId id="277" r:id="rId27"/>
    <p:sldId id="278" r:id="rId28"/>
    <p:sldId id="291" r:id="rId29"/>
    <p:sldId id="292" r:id="rId30"/>
    <p:sldId id="284" r:id="rId31"/>
    <p:sldId id="285" r:id="rId32"/>
    <p:sldId id="286" r:id="rId33"/>
    <p:sldId id="276" r:id="rId34"/>
    <p:sldId id="293" r:id="rId35"/>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B771BE-CCCB-4DD9-9E86-0D3994F44C3F}" type="doc">
      <dgm:prSet loTypeId="urn:microsoft.com/office/officeart/2005/8/layout/hProcess7" loCatId="list" qsTypeId="urn:microsoft.com/office/officeart/2005/8/quickstyle/simple1" qsCatId="simple" csTypeId="urn:microsoft.com/office/officeart/2005/8/colors/colorful1" csCatId="colorful" phldr="1"/>
      <dgm:spPr/>
      <dgm:t>
        <a:bodyPr/>
        <a:lstStyle/>
        <a:p>
          <a:endParaRPr lang="es-PE"/>
        </a:p>
      </dgm:t>
    </dgm:pt>
    <dgm:pt modelId="{A759E8AD-D0DF-4B90-B249-6BCA0F1D6601}">
      <dgm:prSet phldrT="[Texto]"/>
      <dgm:spPr/>
      <dgm:t>
        <a:bodyPr/>
        <a:lstStyle/>
        <a:p>
          <a:r>
            <a:rPr lang="es-PE" dirty="0">
              <a:solidFill>
                <a:srgbClr val="002060"/>
              </a:solidFill>
            </a:rPr>
            <a:t>La cita textual </a:t>
          </a:r>
        </a:p>
      </dgm:t>
    </dgm:pt>
    <dgm:pt modelId="{1629ABC7-3F88-40F0-ACC3-7882F1D931AD}" type="parTrans" cxnId="{AE086D86-CC93-4DDD-8CB3-B0F51C4C4FEE}">
      <dgm:prSet/>
      <dgm:spPr/>
      <dgm:t>
        <a:bodyPr/>
        <a:lstStyle/>
        <a:p>
          <a:endParaRPr lang="es-PE"/>
        </a:p>
      </dgm:t>
    </dgm:pt>
    <dgm:pt modelId="{B6D85A7B-A726-4ACC-BE05-C0044A049F23}" type="sibTrans" cxnId="{AE086D86-CC93-4DDD-8CB3-B0F51C4C4FEE}">
      <dgm:prSet/>
      <dgm:spPr/>
      <dgm:t>
        <a:bodyPr/>
        <a:lstStyle/>
        <a:p>
          <a:endParaRPr lang="es-PE"/>
        </a:p>
      </dgm:t>
    </dgm:pt>
    <dgm:pt modelId="{128CDD81-E476-410C-BFD5-B0B297E68DA1}">
      <dgm:prSet phldrT="[Texto]"/>
      <dgm:spPr/>
      <dgm:t>
        <a:bodyPr/>
        <a:lstStyle/>
        <a:p>
          <a:r>
            <a:rPr lang="es-PE" b="0" dirty="0">
              <a:solidFill>
                <a:schemeClr val="tx1"/>
              </a:solidFill>
            </a:rPr>
            <a:t>Sobre las pinturas rupestres, </a:t>
          </a:r>
          <a:r>
            <a:rPr lang="es-PE" b="0" dirty="0" err="1">
              <a:solidFill>
                <a:schemeClr val="tx1"/>
              </a:solidFill>
            </a:rPr>
            <a:t>Bataille</a:t>
          </a:r>
          <a:r>
            <a:rPr lang="es-PE" b="0" dirty="0">
              <a:solidFill>
                <a:schemeClr val="tx1"/>
              </a:solidFill>
            </a:rPr>
            <a:t>  (2010, p. 77)  afirma lo siguiente: «En las cavernas, se concede el primer lugar a la caza, en razón del valor mágico de las pinturas, o también, acaso, de la belleza de las figuraciones: eran tan eficaces como bellas».</a:t>
          </a:r>
        </a:p>
      </dgm:t>
    </dgm:pt>
    <dgm:pt modelId="{FFCA9C0B-D235-42AA-BD36-355B60497326}" type="parTrans" cxnId="{5FEB0C29-E73F-4124-8B7A-93F840D394D4}">
      <dgm:prSet/>
      <dgm:spPr/>
      <dgm:t>
        <a:bodyPr/>
        <a:lstStyle/>
        <a:p>
          <a:endParaRPr lang="es-PE"/>
        </a:p>
      </dgm:t>
    </dgm:pt>
    <dgm:pt modelId="{E93F8E87-275E-450E-BD1B-37B023C601F9}" type="sibTrans" cxnId="{5FEB0C29-E73F-4124-8B7A-93F840D394D4}">
      <dgm:prSet/>
      <dgm:spPr/>
      <dgm:t>
        <a:bodyPr/>
        <a:lstStyle/>
        <a:p>
          <a:endParaRPr lang="es-PE"/>
        </a:p>
      </dgm:t>
    </dgm:pt>
    <dgm:pt modelId="{F0D18247-D5F8-4358-BC0F-44D660821881}">
      <dgm:prSet phldrT="[Texto]"/>
      <dgm:spPr/>
      <dgm:t>
        <a:bodyPr/>
        <a:lstStyle/>
        <a:p>
          <a:r>
            <a:rPr lang="es-PE" dirty="0">
              <a:solidFill>
                <a:srgbClr val="002060"/>
              </a:solidFill>
            </a:rPr>
            <a:t>La cita indirecta</a:t>
          </a:r>
        </a:p>
      </dgm:t>
    </dgm:pt>
    <dgm:pt modelId="{3A37D318-BEB8-48E0-BEE4-8E3DBFE4329B}" type="parTrans" cxnId="{B32CA5CB-7786-4187-ACBB-8601C1525FFF}">
      <dgm:prSet/>
      <dgm:spPr/>
      <dgm:t>
        <a:bodyPr/>
        <a:lstStyle/>
        <a:p>
          <a:endParaRPr lang="es-PE"/>
        </a:p>
      </dgm:t>
    </dgm:pt>
    <dgm:pt modelId="{937C9F45-7D72-4957-BAD9-CE7584D814FC}" type="sibTrans" cxnId="{B32CA5CB-7786-4187-ACBB-8601C1525FFF}">
      <dgm:prSet/>
      <dgm:spPr/>
      <dgm:t>
        <a:bodyPr/>
        <a:lstStyle/>
        <a:p>
          <a:endParaRPr lang="es-PE"/>
        </a:p>
      </dgm:t>
    </dgm:pt>
    <dgm:pt modelId="{45FB230A-9CB3-470B-807C-A24A12281FFA}">
      <dgm:prSet phldrT="[Texto]"/>
      <dgm:spPr/>
      <dgm:t>
        <a:bodyPr/>
        <a:lstStyle/>
        <a:p>
          <a:r>
            <a:rPr lang="es-PE" dirty="0" err="1">
              <a:solidFill>
                <a:schemeClr val="tx1"/>
              </a:solidFill>
            </a:rPr>
            <a:t>Bataille</a:t>
          </a:r>
          <a:r>
            <a:rPr lang="es-PE" dirty="0">
              <a:solidFill>
                <a:schemeClr val="tx1"/>
              </a:solidFill>
            </a:rPr>
            <a:t> </a:t>
          </a:r>
          <a:r>
            <a:rPr lang="es-PE" b="1" dirty="0">
              <a:solidFill>
                <a:schemeClr val="tx1"/>
              </a:solidFill>
            </a:rPr>
            <a:t>(2010, p. 77) </a:t>
          </a:r>
          <a:r>
            <a:rPr lang="es-PE" dirty="0">
              <a:solidFill>
                <a:schemeClr val="tx1"/>
              </a:solidFill>
            </a:rPr>
            <a:t>opinaba que las pinturas rupestres cumplían una doble función: además de un contenido estético, manifestaban las creencias de sus autores.</a:t>
          </a:r>
        </a:p>
      </dgm:t>
    </dgm:pt>
    <dgm:pt modelId="{BB18FC99-7A05-493C-B975-7A35B3DA925F}" type="parTrans" cxnId="{BC49C09C-BCC4-4288-B907-BE215AC514C0}">
      <dgm:prSet/>
      <dgm:spPr/>
      <dgm:t>
        <a:bodyPr/>
        <a:lstStyle/>
        <a:p>
          <a:endParaRPr lang="es-PE"/>
        </a:p>
      </dgm:t>
    </dgm:pt>
    <dgm:pt modelId="{F7669061-1785-4551-B2CA-5D68A47E731B}" type="sibTrans" cxnId="{BC49C09C-BCC4-4288-B907-BE215AC514C0}">
      <dgm:prSet/>
      <dgm:spPr/>
      <dgm:t>
        <a:bodyPr/>
        <a:lstStyle/>
        <a:p>
          <a:endParaRPr lang="es-PE"/>
        </a:p>
      </dgm:t>
    </dgm:pt>
    <dgm:pt modelId="{C7C5FE77-E22C-4AA3-A49A-8CA0040D8F49}" type="pres">
      <dgm:prSet presAssocID="{7BB771BE-CCCB-4DD9-9E86-0D3994F44C3F}" presName="Name0" presStyleCnt="0">
        <dgm:presLayoutVars>
          <dgm:dir/>
          <dgm:animLvl val="lvl"/>
          <dgm:resizeHandles val="exact"/>
        </dgm:presLayoutVars>
      </dgm:prSet>
      <dgm:spPr/>
      <dgm:t>
        <a:bodyPr/>
        <a:lstStyle/>
        <a:p>
          <a:endParaRPr lang="es-PE"/>
        </a:p>
      </dgm:t>
    </dgm:pt>
    <dgm:pt modelId="{610E6983-D06B-4031-B35D-3AF9741A9818}" type="pres">
      <dgm:prSet presAssocID="{A759E8AD-D0DF-4B90-B249-6BCA0F1D6601}" presName="compositeNode" presStyleCnt="0">
        <dgm:presLayoutVars>
          <dgm:bulletEnabled val="1"/>
        </dgm:presLayoutVars>
      </dgm:prSet>
      <dgm:spPr/>
    </dgm:pt>
    <dgm:pt modelId="{73903F0D-1CFB-47AC-98A2-E9F493E615C9}" type="pres">
      <dgm:prSet presAssocID="{A759E8AD-D0DF-4B90-B249-6BCA0F1D6601}" presName="bgRect" presStyleLbl="node1" presStyleIdx="0" presStyleCnt="2"/>
      <dgm:spPr/>
      <dgm:t>
        <a:bodyPr/>
        <a:lstStyle/>
        <a:p>
          <a:endParaRPr lang="es-PE"/>
        </a:p>
      </dgm:t>
    </dgm:pt>
    <dgm:pt modelId="{A6A98909-D17B-4BA1-82D1-DC92B4AC2BCD}" type="pres">
      <dgm:prSet presAssocID="{A759E8AD-D0DF-4B90-B249-6BCA0F1D6601}" presName="parentNode" presStyleLbl="node1" presStyleIdx="0" presStyleCnt="2">
        <dgm:presLayoutVars>
          <dgm:chMax val="0"/>
          <dgm:bulletEnabled val="1"/>
        </dgm:presLayoutVars>
      </dgm:prSet>
      <dgm:spPr/>
      <dgm:t>
        <a:bodyPr/>
        <a:lstStyle/>
        <a:p>
          <a:endParaRPr lang="es-PE"/>
        </a:p>
      </dgm:t>
    </dgm:pt>
    <dgm:pt modelId="{551CCDB0-2F16-4267-9D31-D1D0C95F288F}" type="pres">
      <dgm:prSet presAssocID="{A759E8AD-D0DF-4B90-B249-6BCA0F1D6601}" presName="childNode" presStyleLbl="node1" presStyleIdx="0" presStyleCnt="2">
        <dgm:presLayoutVars>
          <dgm:bulletEnabled val="1"/>
        </dgm:presLayoutVars>
      </dgm:prSet>
      <dgm:spPr/>
      <dgm:t>
        <a:bodyPr/>
        <a:lstStyle/>
        <a:p>
          <a:endParaRPr lang="es-PE"/>
        </a:p>
      </dgm:t>
    </dgm:pt>
    <dgm:pt modelId="{D1A0E3E0-1C34-4A86-9BBF-8B2FE2AC7111}" type="pres">
      <dgm:prSet presAssocID="{B6D85A7B-A726-4ACC-BE05-C0044A049F23}" presName="hSp" presStyleCnt="0"/>
      <dgm:spPr/>
    </dgm:pt>
    <dgm:pt modelId="{94C3C46A-F34D-4FA2-ACF1-132E38A69C67}" type="pres">
      <dgm:prSet presAssocID="{B6D85A7B-A726-4ACC-BE05-C0044A049F23}" presName="vProcSp" presStyleCnt="0"/>
      <dgm:spPr/>
    </dgm:pt>
    <dgm:pt modelId="{7B1C9309-B8F9-41A9-BF98-792BD27F36B1}" type="pres">
      <dgm:prSet presAssocID="{B6D85A7B-A726-4ACC-BE05-C0044A049F23}" presName="vSp1" presStyleCnt="0"/>
      <dgm:spPr/>
    </dgm:pt>
    <dgm:pt modelId="{D32349EE-D3DC-4175-8B8B-AE49677A27C5}" type="pres">
      <dgm:prSet presAssocID="{B6D85A7B-A726-4ACC-BE05-C0044A049F23}" presName="simulatedConn" presStyleLbl="solidFgAcc1" presStyleIdx="0" presStyleCnt="1"/>
      <dgm:spPr/>
    </dgm:pt>
    <dgm:pt modelId="{8B30115D-D9B8-4D83-995C-04DBBA76B9E0}" type="pres">
      <dgm:prSet presAssocID="{B6D85A7B-A726-4ACC-BE05-C0044A049F23}" presName="vSp2" presStyleCnt="0"/>
      <dgm:spPr/>
    </dgm:pt>
    <dgm:pt modelId="{3DBAA850-000B-47D9-8A2D-DA486AA0CCE7}" type="pres">
      <dgm:prSet presAssocID="{B6D85A7B-A726-4ACC-BE05-C0044A049F23}" presName="sibTrans" presStyleCnt="0"/>
      <dgm:spPr/>
    </dgm:pt>
    <dgm:pt modelId="{B6009CD3-FA1F-407F-8C12-311ABB1C73FC}" type="pres">
      <dgm:prSet presAssocID="{F0D18247-D5F8-4358-BC0F-44D660821881}" presName="compositeNode" presStyleCnt="0">
        <dgm:presLayoutVars>
          <dgm:bulletEnabled val="1"/>
        </dgm:presLayoutVars>
      </dgm:prSet>
      <dgm:spPr/>
    </dgm:pt>
    <dgm:pt modelId="{EF5EB36E-AB07-4592-97AC-3634F9A7B085}" type="pres">
      <dgm:prSet presAssocID="{F0D18247-D5F8-4358-BC0F-44D660821881}" presName="bgRect" presStyleLbl="node1" presStyleIdx="1" presStyleCnt="2"/>
      <dgm:spPr/>
      <dgm:t>
        <a:bodyPr/>
        <a:lstStyle/>
        <a:p>
          <a:endParaRPr lang="es-PE"/>
        </a:p>
      </dgm:t>
    </dgm:pt>
    <dgm:pt modelId="{D64F05F9-6498-4A90-8BF1-6CCF4413BC2C}" type="pres">
      <dgm:prSet presAssocID="{F0D18247-D5F8-4358-BC0F-44D660821881}" presName="parentNode" presStyleLbl="node1" presStyleIdx="1" presStyleCnt="2">
        <dgm:presLayoutVars>
          <dgm:chMax val="0"/>
          <dgm:bulletEnabled val="1"/>
        </dgm:presLayoutVars>
      </dgm:prSet>
      <dgm:spPr/>
      <dgm:t>
        <a:bodyPr/>
        <a:lstStyle/>
        <a:p>
          <a:endParaRPr lang="es-PE"/>
        </a:p>
      </dgm:t>
    </dgm:pt>
    <dgm:pt modelId="{725C13BC-9BE5-4A3A-86F4-37020BA78690}" type="pres">
      <dgm:prSet presAssocID="{F0D18247-D5F8-4358-BC0F-44D660821881}" presName="childNode" presStyleLbl="node1" presStyleIdx="1" presStyleCnt="2">
        <dgm:presLayoutVars>
          <dgm:bulletEnabled val="1"/>
        </dgm:presLayoutVars>
      </dgm:prSet>
      <dgm:spPr/>
      <dgm:t>
        <a:bodyPr/>
        <a:lstStyle/>
        <a:p>
          <a:endParaRPr lang="es-PE"/>
        </a:p>
      </dgm:t>
    </dgm:pt>
  </dgm:ptLst>
  <dgm:cxnLst>
    <dgm:cxn modelId="{258A2F9F-95D8-49B3-9068-22AA07C86AEA}" type="presOf" srcId="{A759E8AD-D0DF-4B90-B249-6BCA0F1D6601}" destId="{A6A98909-D17B-4BA1-82D1-DC92B4AC2BCD}" srcOrd="1" destOrd="0" presId="urn:microsoft.com/office/officeart/2005/8/layout/hProcess7"/>
    <dgm:cxn modelId="{BC49C09C-BCC4-4288-B907-BE215AC514C0}" srcId="{F0D18247-D5F8-4358-BC0F-44D660821881}" destId="{45FB230A-9CB3-470B-807C-A24A12281FFA}" srcOrd="0" destOrd="0" parTransId="{BB18FC99-7A05-493C-B975-7A35B3DA925F}" sibTransId="{F7669061-1785-4551-B2CA-5D68A47E731B}"/>
    <dgm:cxn modelId="{50F1EB3B-AFA5-4E48-99E0-B1F5EA5C4DDA}" type="presOf" srcId="{128CDD81-E476-410C-BFD5-B0B297E68DA1}" destId="{551CCDB0-2F16-4267-9D31-D1D0C95F288F}" srcOrd="0" destOrd="0" presId="urn:microsoft.com/office/officeart/2005/8/layout/hProcess7"/>
    <dgm:cxn modelId="{B86902CF-C957-4748-9B3A-17CD5B79315D}" type="presOf" srcId="{F0D18247-D5F8-4358-BC0F-44D660821881}" destId="{EF5EB36E-AB07-4592-97AC-3634F9A7B085}" srcOrd="0" destOrd="0" presId="urn:microsoft.com/office/officeart/2005/8/layout/hProcess7"/>
    <dgm:cxn modelId="{5FEB0C29-E73F-4124-8B7A-93F840D394D4}" srcId="{A759E8AD-D0DF-4B90-B249-6BCA0F1D6601}" destId="{128CDD81-E476-410C-BFD5-B0B297E68DA1}" srcOrd="0" destOrd="0" parTransId="{FFCA9C0B-D235-42AA-BD36-355B60497326}" sibTransId="{E93F8E87-275E-450E-BD1B-37B023C601F9}"/>
    <dgm:cxn modelId="{974EBBD0-DA0C-4C37-A5B6-F60FBD851C10}" type="presOf" srcId="{45FB230A-9CB3-470B-807C-A24A12281FFA}" destId="{725C13BC-9BE5-4A3A-86F4-37020BA78690}" srcOrd="0" destOrd="0" presId="urn:microsoft.com/office/officeart/2005/8/layout/hProcess7"/>
    <dgm:cxn modelId="{8AF989AF-A27A-4540-9146-8AE08CCF6AA7}" type="presOf" srcId="{7BB771BE-CCCB-4DD9-9E86-0D3994F44C3F}" destId="{C7C5FE77-E22C-4AA3-A49A-8CA0040D8F49}" srcOrd="0" destOrd="0" presId="urn:microsoft.com/office/officeart/2005/8/layout/hProcess7"/>
    <dgm:cxn modelId="{4C3BC782-BD16-4671-9582-37BF062521FA}" type="presOf" srcId="{F0D18247-D5F8-4358-BC0F-44D660821881}" destId="{D64F05F9-6498-4A90-8BF1-6CCF4413BC2C}" srcOrd="1" destOrd="0" presId="urn:microsoft.com/office/officeart/2005/8/layout/hProcess7"/>
    <dgm:cxn modelId="{A697E4A0-B081-40EC-BE44-E56BE42FD79F}" type="presOf" srcId="{A759E8AD-D0DF-4B90-B249-6BCA0F1D6601}" destId="{73903F0D-1CFB-47AC-98A2-E9F493E615C9}" srcOrd="0" destOrd="0" presId="urn:microsoft.com/office/officeart/2005/8/layout/hProcess7"/>
    <dgm:cxn modelId="{AE086D86-CC93-4DDD-8CB3-B0F51C4C4FEE}" srcId="{7BB771BE-CCCB-4DD9-9E86-0D3994F44C3F}" destId="{A759E8AD-D0DF-4B90-B249-6BCA0F1D6601}" srcOrd="0" destOrd="0" parTransId="{1629ABC7-3F88-40F0-ACC3-7882F1D931AD}" sibTransId="{B6D85A7B-A726-4ACC-BE05-C0044A049F23}"/>
    <dgm:cxn modelId="{B32CA5CB-7786-4187-ACBB-8601C1525FFF}" srcId="{7BB771BE-CCCB-4DD9-9E86-0D3994F44C3F}" destId="{F0D18247-D5F8-4358-BC0F-44D660821881}" srcOrd="1" destOrd="0" parTransId="{3A37D318-BEB8-48E0-BEE4-8E3DBFE4329B}" sibTransId="{937C9F45-7D72-4957-BAD9-CE7584D814FC}"/>
    <dgm:cxn modelId="{ED58FFC4-B848-4D82-BA53-F3E65E72E2B7}" type="presParOf" srcId="{C7C5FE77-E22C-4AA3-A49A-8CA0040D8F49}" destId="{610E6983-D06B-4031-B35D-3AF9741A9818}" srcOrd="0" destOrd="0" presId="urn:microsoft.com/office/officeart/2005/8/layout/hProcess7"/>
    <dgm:cxn modelId="{3ED5215E-613F-4804-9273-37E6B3F8D306}" type="presParOf" srcId="{610E6983-D06B-4031-B35D-3AF9741A9818}" destId="{73903F0D-1CFB-47AC-98A2-E9F493E615C9}" srcOrd="0" destOrd="0" presId="urn:microsoft.com/office/officeart/2005/8/layout/hProcess7"/>
    <dgm:cxn modelId="{015C3873-3496-4A52-A471-BDB3FE1BA50D}" type="presParOf" srcId="{610E6983-D06B-4031-B35D-3AF9741A9818}" destId="{A6A98909-D17B-4BA1-82D1-DC92B4AC2BCD}" srcOrd="1" destOrd="0" presId="urn:microsoft.com/office/officeart/2005/8/layout/hProcess7"/>
    <dgm:cxn modelId="{66150E36-9560-42F0-945E-CA570E9A30D3}" type="presParOf" srcId="{610E6983-D06B-4031-B35D-3AF9741A9818}" destId="{551CCDB0-2F16-4267-9D31-D1D0C95F288F}" srcOrd="2" destOrd="0" presId="urn:microsoft.com/office/officeart/2005/8/layout/hProcess7"/>
    <dgm:cxn modelId="{1C215AA2-C7CF-4A37-9D6E-4ADB45E5C0B5}" type="presParOf" srcId="{C7C5FE77-E22C-4AA3-A49A-8CA0040D8F49}" destId="{D1A0E3E0-1C34-4A86-9BBF-8B2FE2AC7111}" srcOrd="1" destOrd="0" presId="urn:microsoft.com/office/officeart/2005/8/layout/hProcess7"/>
    <dgm:cxn modelId="{6B5867BA-AFE3-4644-8530-E37EC6656C6D}" type="presParOf" srcId="{C7C5FE77-E22C-4AA3-A49A-8CA0040D8F49}" destId="{94C3C46A-F34D-4FA2-ACF1-132E38A69C67}" srcOrd="2" destOrd="0" presId="urn:microsoft.com/office/officeart/2005/8/layout/hProcess7"/>
    <dgm:cxn modelId="{1C0BA39F-0BB9-4902-A24D-8B2D423C5D47}" type="presParOf" srcId="{94C3C46A-F34D-4FA2-ACF1-132E38A69C67}" destId="{7B1C9309-B8F9-41A9-BF98-792BD27F36B1}" srcOrd="0" destOrd="0" presId="urn:microsoft.com/office/officeart/2005/8/layout/hProcess7"/>
    <dgm:cxn modelId="{2F8C47B3-ED40-4D7F-B5FE-8E405059ABA9}" type="presParOf" srcId="{94C3C46A-F34D-4FA2-ACF1-132E38A69C67}" destId="{D32349EE-D3DC-4175-8B8B-AE49677A27C5}" srcOrd="1" destOrd="0" presId="urn:microsoft.com/office/officeart/2005/8/layout/hProcess7"/>
    <dgm:cxn modelId="{CC3DFD08-4515-4705-8345-2621FF22F4D0}" type="presParOf" srcId="{94C3C46A-F34D-4FA2-ACF1-132E38A69C67}" destId="{8B30115D-D9B8-4D83-995C-04DBBA76B9E0}" srcOrd="2" destOrd="0" presId="urn:microsoft.com/office/officeart/2005/8/layout/hProcess7"/>
    <dgm:cxn modelId="{34289F51-87C6-44A0-9E8C-76028C018071}" type="presParOf" srcId="{C7C5FE77-E22C-4AA3-A49A-8CA0040D8F49}" destId="{3DBAA850-000B-47D9-8A2D-DA486AA0CCE7}" srcOrd="3" destOrd="0" presId="urn:microsoft.com/office/officeart/2005/8/layout/hProcess7"/>
    <dgm:cxn modelId="{E3AA88A2-D886-4F1C-90A7-F56438E6F8E1}" type="presParOf" srcId="{C7C5FE77-E22C-4AA3-A49A-8CA0040D8F49}" destId="{B6009CD3-FA1F-407F-8C12-311ABB1C73FC}" srcOrd="4" destOrd="0" presId="urn:microsoft.com/office/officeart/2005/8/layout/hProcess7"/>
    <dgm:cxn modelId="{302C48E4-299F-48E9-B501-C8DE4408C46F}" type="presParOf" srcId="{B6009CD3-FA1F-407F-8C12-311ABB1C73FC}" destId="{EF5EB36E-AB07-4592-97AC-3634F9A7B085}" srcOrd="0" destOrd="0" presId="urn:microsoft.com/office/officeart/2005/8/layout/hProcess7"/>
    <dgm:cxn modelId="{AC916DDF-CBD6-473E-844B-B96D25292242}" type="presParOf" srcId="{B6009CD3-FA1F-407F-8C12-311ABB1C73FC}" destId="{D64F05F9-6498-4A90-8BF1-6CCF4413BC2C}" srcOrd="1" destOrd="0" presId="urn:microsoft.com/office/officeart/2005/8/layout/hProcess7"/>
    <dgm:cxn modelId="{BFEA012F-782A-413E-AA13-90D5E485FECC}" type="presParOf" srcId="{B6009CD3-FA1F-407F-8C12-311ABB1C73FC}" destId="{725C13BC-9BE5-4A3A-86F4-37020BA78690}"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B771BE-CCCB-4DD9-9E86-0D3994F44C3F}" type="doc">
      <dgm:prSet loTypeId="urn:microsoft.com/office/officeart/2005/8/layout/hProcess7" loCatId="list" qsTypeId="urn:microsoft.com/office/officeart/2005/8/quickstyle/simple1" qsCatId="simple" csTypeId="urn:microsoft.com/office/officeart/2005/8/colors/colorful5" csCatId="colorful" phldr="1"/>
      <dgm:spPr/>
      <dgm:t>
        <a:bodyPr/>
        <a:lstStyle/>
        <a:p>
          <a:endParaRPr lang="es-PE"/>
        </a:p>
      </dgm:t>
    </dgm:pt>
    <dgm:pt modelId="{A759E8AD-D0DF-4B90-B249-6BCA0F1D6601}">
      <dgm:prSet phldrT="[Texto]"/>
      <dgm:spPr/>
      <dgm:t>
        <a:bodyPr/>
        <a:lstStyle/>
        <a:p>
          <a:r>
            <a:rPr lang="es-PE" dirty="0">
              <a:solidFill>
                <a:srgbClr val="002060"/>
              </a:solidFill>
            </a:rPr>
            <a:t>La cita textual </a:t>
          </a:r>
        </a:p>
      </dgm:t>
    </dgm:pt>
    <dgm:pt modelId="{1629ABC7-3F88-40F0-ACC3-7882F1D931AD}" type="parTrans" cxnId="{AE086D86-CC93-4DDD-8CB3-B0F51C4C4FEE}">
      <dgm:prSet/>
      <dgm:spPr/>
      <dgm:t>
        <a:bodyPr/>
        <a:lstStyle/>
        <a:p>
          <a:endParaRPr lang="es-PE"/>
        </a:p>
      </dgm:t>
    </dgm:pt>
    <dgm:pt modelId="{B6D85A7B-A726-4ACC-BE05-C0044A049F23}" type="sibTrans" cxnId="{AE086D86-CC93-4DDD-8CB3-B0F51C4C4FEE}">
      <dgm:prSet/>
      <dgm:spPr/>
      <dgm:t>
        <a:bodyPr/>
        <a:lstStyle/>
        <a:p>
          <a:endParaRPr lang="es-PE"/>
        </a:p>
      </dgm:t>
    </dgm:pt>
    <dgm:pt modelId="{128CDD81-E476-410C-BFD5-B0B297E68DA1}">
      <dgm:prSet phldrT="[Texto]"/>
      <dgm:spPr/>
      <dgm:t>
        <a:bodyPr/>
        <a:lstStyle/>
        <a:p>
          <a:r>
            <a:rPr lang="es-PE" dirty="0">
              <a:solidFill>
                <a:schemeClr val="tx1"/>
              </a:solidFill>
            </a:rPr>
            <a:t>Sobre las pinturas rupestres se </a:t>
          </a:r>
          <a:r>
            <a:rPr lang="es-PE" b="1" dirty="0">
              <a:solidFill>
                <a:schemeClr val="tx1"/>
              </a:solidFill>
            </a:rPr>
            <a:t> </a:t>
          </a:r>
          <a:r>
            <a:rPr lang="es-PE" dirty="0">
              <a:solidFill>
                <a:schemeClr val="tx1"/>
              </a:solidFill>
            </a:rPr>
            <a:t>afirma lo siguiente: «En las cavernas, se concede el primer lugar a la caza, en razón del valor mágico de las pinturas, o también, acaso, de la belleza de las figuraciones: eran tan eficaces como bellas» (</a:t>
          </a:r>
          <a:r>
            <a:rPr lang="es-PE" b="1" dirty="0" err="1">
              <a:solidFill>
                <a:schemeClr val="tx1"/>
              </a:solidFill>
            </a:rPr>
            <a:t>Bataille</a:t>
          </a:r>
          <a:r>
            <a:rPr lang="es-PE" b="1" dirty="0">
              <a:solidFill>
                <a:schemeClr val="tx1"/>
              </a:solidFill>
            </a:rPr>
            <a:t>, 2010, p. 77)</a:t>
          </a:r>
          <a:r>
            <a:rPr lang="es-PE" dirty="0">
              <a:solidFill>
                <a:schemeClr val="tx1"/>
              </a:solidFill>
            </a:rPr>
            <a:t>.</a:t>
          </a:r>
        </a:p>
      </dgm:t>
    </dgm:pt>
    <dgm:pt modelId="{FFCA9C0B-D235-42AA-BD36-355B60497326}" type="parTrans" cxnId="{5FEB0C29-E73F-4124-8B7A-93F840D394D4}">
      <dgm:prSet/>
      <dgm:spPr/>
      <dgm:t>
        <a:bodyPr/>
        <a:lstStyle/>
        <a:p>
          <a:endParaRPr lang="es-PE"/>
        </a:p>
      </dgm:t>
    </dgm:pt>
    <dgm:pt modelId="{E93F8E87-275E-450E-BD1B-37B023C601F9}" type="sibTrans" cxnId="{5FEB0C29-E73F-4124-8B7A-93F840D394D4}">
      <dgm:prSet/>
      <dgm:spPr/>
      <dgm:t>
        <a:bodyPr/>
        <a:lstStyle/>
        <a:p>
          <a:endParaRPr lang="es-PE"/>
        </a:p>
      </dgm:t>
    </dgm:pt>
    <dgm:pt modelId="{F0D18247-D5F8-4358-BC0F-44D660821881}">
      <dgm:prSet phldrT="[Texto]"/>
      <dgm:spPr/>
      <dgm:t>
        <a:bodyPr/>
        <a:lstStyle/>
        <a:p>
          <a:r>
            <a:rPr lang="es-PE" dirty="0">
              <a:solidFill>
                <a:srgbClr val="002060"/>
              </a:solidFill>
            </a:rPr>
            <a:t>La cita indirecta</a:t>
          </a:r>
        </a:p>
      </dgm:t>
    </dgm:pt>
    <dgm:pt modelId="{3A37D318-BEB8-48E0-BEE4-8E3DBFE4329B}" type="parTrans" cxnId="{B32CA5CB-7786-4187-ACBB-8601C1525FFF}">
      <dgm:prSet/>
      <dgm:spPr/>
      <dgm:t>
        <a:bodyPr/>
        <a:lstStyle/>
        <a:p>
          <a:endParaRPr lang="es-PE"/>
        </a:p>
      </dgm:t>
    </dgm:pt>
    <dgm:pt modelId="{937C9F45-7D72-4957-BAD9-CE7584D814FC}" type="sibTrans" cxnId="{B32CA5CB-7786-4187-ACBB-8601C1525FFF}">
      <dgm:prSet/>
      <dgm:spPr/>
      <dgm:t>
        <a:bodyPr/>
        <a:lstStyle/>
        <a:p>
          <a:endParaRPr lang="es-PE"/>
        </a:p>
      </dgm:t>
    </dgm:pt>
    <dgm:pt modelId="{45FB230A-9CB3-470B-807C-A24A12281FFA}">
      <dgm:prSet phldrT="[Texto]"/>
      <dgm:spPr/>
      <dgm:t>
        <a:bodyPr/>
        <a:lstStyle/>
        <a:p>
          <a:pPr algn="just"/>
          <a:r>
            <a:rPr lang="es-PE" dirty="0">
              <a:solidFill>
                <a:schemeClr val="tx1"/>
              </a:solidFill>
            </a:rPr>
            <a:t>Se opinaba que las pinturas rupestres cumplían una doble función: además de un contenido estético, manifestaban las creencias de sus autores </a:t>
          </a:r>
          <a:r>
            <a:rPr lang="es-PE" b="1" dirty="0">
              <a:solidFill>
                <a:schemeClr val="tx1"/>
              </a:solidFill>
            </a:rPr>
            <a:t>(</a:t>
          </a:r>
          <a:r>
            <a:rPr lang="es-PE" b="1" dirty="0" err="1">
              <a:solidFill>
                <a:schemeClr val="tx1"/>
              </a:solidFill>
            </a:rPr>
            <a:t>Bataille</a:t>
          </a:r>
          <a:r>
            <a:rPr lang="es-PE" b="1" dirty="0">
              <a:solidFill>
                <a:schemeClr val="tx1"/>
              </a:solidFill>
            </a:rPr>
            <a:t>, 2010, p. 77). </a:t>
          </a:r>
        </a:p>
      </dgm:t>
    </dgm:pt>
    <dgm:pt modelId="{BB18FC99-7A05-493C-B975-7A35B3DA925F}" type="parTrans" cxnId="{BC49C09C-BCC4-4288-B907-BE215AC514C0}">
      <dgm:prSet/>
      <dgm:spPr/>
      <dgm:t>
        <a:bodyPr/>
        <a:lstStyle/>
        <a:p>
          <a:endParaRPr lang="es-PE"/>
        </a:p>
      </dgm:t>
    </dgm:pt>
    <dgm:pt modelId="{F7669061-1785-4551-B2CA-5D68A47E731B}" type="sibTrans" cxnId="{BC49C09C-BCC4-4288-B907-BE215AC514C0}">
      <dgm:prSet/>
      <dgm:spPr/>
      <dgm:t>
        <a:bodyPr/>
        <a:lstStyle/>
        <a:p>
          <a:endParaRPr lang="es-PE"/>
        </a:p>
      </dgm:t>
    </dgm:pt>
    <dgm:pt modelId="{C7C5FE77-E22C-4AA3-A49A-8CA0040D8F49}" type="pres">
      <dgm:prSet presAssocID="{7BB771BE-CCCB-4DD9-9E86-0D3994F44C3F}" presName="Name0" presStyleCnt="0">
        <dgm:presLayoutVars>
          <dgm:dir/>
          <dgm:animLvl val="lvl"/>
          <dgm:resizeHandles val="exact"/>
        </dgm:presLayoutVars>
      </dgm:prSet>
      <dgm:spPr/>
      <dgm:t>
        <a:bodyPr/>
        <a:lstStyle/>
        <a:p>
          <a:endParaRPr lang="es-PE"/>
        </a:p>
      </dgm:t>
    </dgm:pt>
    <dgm:pt modelId="{610E6983-D06B-4031-B35D-3AF9741A9818}" type="pres">
      <dgm:prSet presAssocID="{A759E8AD-D0DF-4B90-B249-6BCA0F1D6601}" presName="compositeNode" presStyleCnt="0">
        <dgm:presLayoutVars>
          <dgm:bulletEnabled val="1"/>
        </dgm:presLayoutVars>
      </dgm:prSet>
      <dgm:spPr/>
    </dgm:pt>
    <dgm:pt modelId="{73903F0D-1CFB-47AC-98A2-E9F493E615C9}" type="pres">
      <dgm:prSet presAssocID="{A759E8AD-D0DF-4B90-B249-6BCA0F1D6601}" presName="bgRect" presStyleLbl="node1" presStyleIdx="0" presStyleCnt="2"/>
      <dgm:spPr/>
      <dgm:t>
        <a:bodyPr/>
        <a:lstStyle/>
        <a:p>
          <a:endParaRPr lang="es-PE"/>
        </a:p>
      </dgm:t>
    </dgm:pt>
    <dgm:pt modelId="{A6A98909-D17B-4BA1-82D1-DC92B4AC2BCD}" type="pres">
      <dgm:prSet presAssocID="{A759E8AD-D0DF-4B90-B249-6BCA0F1D6601}" presName="parentNode" presStyleLbl="node1" presStyleIdx="0" presStyleCnt="2">
        <dgm:presLayoutVars>
          <dgm:chMax val="0"/>
          <dgm:bulletEnabled val="1"/>
        </dgm:presLayoutVars>
      </dgm:prSet>
      <dgm:spPr/>
      <dgm:t>
        <a:bodyPr/>
        <a:lstStyle/>
        <a:p>
          <a:endParaRPr lang="es-PE"/>
        </a:p>
      </dgm:t>
    </dgm:pt>
    <dgm:pt modelId="{551CCDB0-2F16-4267-9D31-D1D0C95F288F}" type="pres">
      <dgm:prSet presAssocID="{A759E8AD-D0DF-4B90-B249-6BCA0F1D6601}" presName="childNode" presStyleLbl="node1" presStyleIdx="0" presStyleCnt="2">
        <dgm:presLayoutVars>
          <dgm:bulletEnabled val="1"/>
        </dgm:presLayoutVars>
      </dgm:prSet>
      <dgm:spPr/>
      <dgm:t>
        <a:bodyPr/>
        <a:lstStyle/>
        <a:p>
          <a:endParaRPr lang="es-PE"/>
        </a:p>
      </dgm:t>
    </dgm:pt>
    <dgm:pt modelId="{D1A0E3E0-1C34-4A86-9BBF-8B2FE2AC7111}" type="pres">
      <dgm:prSet presAssocID="{B6D85A7B-A726-4ACC-BE05-C0044A049F23}" presName="hSp" presStyleCnt="0"/>
      <dgm:spPr/>
    </dgm:pt>
    <dgm:pt modelId="{94C3C46A-F34D-4FA2-ACF1-132E38A69C67}" type="pres">
      <dgm:prSet presAssocID="{B6D85A7B-A726-4ACC-BE05-C0044A049F23}" presName="vProcSp" presStyleCnt="0"/>
      <dgm:spPr/>
    </dgm:pt>
    <dgm:pt modelId="{7B1C9309-B8F9-41A9-BF98-792BD27F36B1}" type="pres">
      <dgm:prSet presAssocID="{B6D85A7B-A726-4ACC-BE05-C0044A049F23}" presName="vSp1" presStyleCnt="0"/>
      <dgm:spPr/>
    </dgm:pt>
    <dgm:pt modelId="{D32349EE-D3DC-4175-8B8B-AE49677A27C5}" type="pres">
      <dgm:prSet presAssocID="{B6D85A7B-A726-4ACC-BE05-C0044A049F23}" presName="simulatedConn" presStyleLbl="solidFgAcc1" presStyleIdx="0" presStyleCnt="1"/>
      <dgm:spPr/>
    </dgm:pt>
    <dgm:pt modelId="{8B30115D-D9B8-4D83-995C-04DBBA76B9E0}" type="pres">
      <dgm:prSet presAssocID="{B6D85A7B-A726-4ACC-BE05-C0044A049F23}" presName="vSp2" presStyleCnt="0"/>
      <dgm:spPr/>
    </dgm:pt>
    <dgm:pt modelId="{3DBAA850-000B-47D9-8A2D-DA486AA0CCE7}" type="pres">
      <dgm:prSet presAssocID="{B6D85A7B-A726-4ACC-BE05-C0044A049F23}" presName="sibTrans" presStyleCnt="0"/>
      <dgm:spPr/>
    </dgm:pt>
    <dgm:pt modelId="{B6009CD3-FA1F-407F-8C12-311ABB1C73FC}" type="pres">
      <dgm:prSet presAssocID="{F0D18247-D5F8-4358-BC0F-44D660821881}" presName="compositeNode" presStyleCnt="0">
        <dgm:presLayoutVars>
          <dgm:bulletEnabled val="1"/>
        </dgm:presLayoutVars>
      </dgm:prSet>
      <dgm:spPr/>
    </dgm:pt>
    <dgm:pt modelId="{EF5EB36E-AB07-4592-97AC-3634F9A7B085}" type="pres">
      <dgm:prSet presAssocID="{F0D18247-D5F8-4358-BC0F-44D660821881}" presName="bgRect" presStyleLbl="node1" presStyleIdx="1" presStyleCnt="2"/>
      <dgm:spPr/>
      <dgm:t>
        <a:bodyPr/>
        <a:lstStyle/>
        <a:p>
          <a:endParaRPr lang="es-PE"/>
        </a:p>
      </dgm:t>
    </dgm:pt>
    <dgm:pt modelId="{D64F05F9-6498-4A90-8BF1-6CCF4413BC2C}" type="pres">
      <dgm:prSet presAssocID="{F0D18247-D5F8-4358-BC0F-44D660821881}" presName="parentNode" presStyleLbl="node1" presStyleIdx="1" presStyleCnt="2">
        <dgm:presLayoutVars>
          <dgm:chMax val="0"/>
          <dgm:bulletEnabled val="1"/>
        </dgm:presLayoutVars>
      </dgm:prSet>
      <dgm:spPr/>
      <dgm:t>
        <a:bodyPr/>
        <a:lstStyle/>
        <a:p>
          <a:endParaRPr lang="es-PE"/>
        </a:p>
      </dgm:t>
    </dgm:pt>
    <dgm:pt modelId="{725C13BC-9BE5-4A3A-86F4-37020BA78690}" type="pres">
      <dgm:prSet presAssocID="{F0D18247-D5F8-4358-BC0F-44D660821881}" presName="childNode" presStyleLbl="node1" presStyleIdx="1" presStyleCnt="2">
        <dgm:presLayoutVars>
          <dgm:bulletEnabled val="1"/>
        </dgm:presLayoutVars>
      </dgm:prSet>
      <dgm:spPr/>
      <dgm:t>
        <a:bodyPr/>
        <a:lstStyle/>
        <a:p>
          <a:endParaRPr lang="es-PE"/>
        </a:p>
      </dgm:t>
    </dgm:pt>
  </dgm:ptLst>
  <dgm:cxnLst>
    <dgm:cxn modelId="{7ED63F11-72CF-4542-B9C3-AD8C400E22C7}" type="presOf" srcId="{128CDD81-E476-410C-BFD5-B0B297E68DA1}" destId="{551CCDB0-2F16-4267-9D31-D1D0C95F288F}" srcOrd="0" destOrd="0" presId="urn:microsoft.com/office/officeart/2005/8/layout/hProcess7"/>
    <dgm:cxn modelId="{7F7D3BB2-1734-4673-9A93-CA3492B3D593}" type="presOf" srcId="{A759E8AD-D0DF-4B90-B249-6BCA0F1D6601}" destId="{A6A98909-D17B-4BA1-82D1-DC92B4AC2BCD}" srcOrd="1" destOrd="0" presId="urn:microsoft.com/office/officeart/2005/8/layout/hProcess7"/>
    <dgm:cxn modelId="{FABF5556-AA86-4FE1-9558-51904C66870C}" type="presOf" srcId="{F0D18247-D5F8-4358-BC0F-44D660821881}" destId="{EF5EB36E-AB07-4592-97AC-3634F9A7B085}" srcOrd="0" destOrd="0" presId="urn:microsoft.com/office/officeart/2005/8/layout/hProcess7"/>
    <dgm:cxn modelId="{A2A85C6C-7755-4D66-AD53-4D01F901D1D2}" type="presOf" srcId="{A759E8AD-D0DF-4B90-B249-6BCA0F1D6601}" destId="{73903F0D-1CFB-47AC-98A2-E9F493E615C9}" srcOrd="0" destOrd="0" presId="urn:microsoft.com/office/officeart/2005/8/layout/hProcess7"/>
    <dgm:cxn modelId="{B10B4860-1A03-4DD6-8726-583D5F8166D1}" type="presOf" srcId="{45FB230A-9CB3-470B-807C-A24A12281FFA}" destId="{725C13BC-9BE5-4A3A-86F4-37020BA78690}" srcOrd="0" destOrd="0" presId="urn:microsoft.com/office/officeart/2005/8/layout/hProcess7"/>
    <dgm:cxn modelId="{5FEB0C29-E73F-4124-8B7A-93F840D394D4}" srcId="{A759E8AD-D0DF-4B90-B249-6BCA0F1D6601}" destId="{128CDD81-E476-410C-BFD5-B0B297E68DA1}" srcOrd="0" destOrd="0" parTransId="{FFCA9C0B-D235-42AA-BD36-355B60497326}" sibTransId="{E93F8E87-275E-450E-BD1B-37B023C601F9}"/>
    <dgm:cxn modelId="{AE086D86-CC93-4DDD-8CB3-B0F51C4C4FEE}" srcId="{7BB771BE-CCCB-4DD9-9E86-0D3994F44C3F}" destId="{A759E8AD-D0DF-4B90-B249-6BCA0F1D6601}" srcOrd="0" destOrd="0" parTransId="{1629ABC7-3F88-40F0-ACC3-7882F1D931AD}" sibTransId="{B6D85A7B-A726-4ACC-BE05-C0044A049F23}"/>
    <dgm:cxn modelId="{BC49C09C-BCC4-4288-B907-BE215AC514C0}" srcId="{F0D18247-D5F8-4358-BC0F-44D660821881}" destId="{45FB230A-9CB3-470B-807C-A24A12281FFA}" srcOrd="0" destOrd="0" parTransId="{BB18FC99-7A05-493C-B975-7A35B3DA925F}" sibTransId="{F7669061-1785-4551-B2CA-5D68A47E731B}"/>
    <dgm:cxn modelId="{220B09A1-C29A-45AF-9AAD-92E5375DC697}" type="presOf" srcId="{F0D18247-D5F8-4358-BC0F-44D660821881}" destId="{D64F05F9-6498-4A90-8BF1-6CCF4413BC2C}" srcOrd="1" destOrd="0" presId="urn:microsoft.com/office/officeart/2005/8/layout/hProcess7"/>
    <dgm:cxn modelId="{B32CA5CB-7786-4187-ACBB-8601C1525FFF}" srcId="{7BB771BE-CCCB-4DD9-9E86-0D3994F44C3F}" destId="{F0D18247-D5F8-4358-BC0F-44D660821881}" srcOrd="1" destOrd="0" parTransId="{3A37D318-BEB8-48E0-BEE4-8E3DBFE4329B}" sibTransId="{937C9F45-7D72-4957-BAD9-CE7584D814FC}"/>
    <dgm:cxn modelId="{C085ECA1-176A-40F3-8D24-38FB192B81F1}" type="presOf" srcId="{7BB771BE-CCCB-4DD9-9E86-0D3994F44C3F}" destId="{C7C5FE77-E22C-4AA3-A49A-8CA0040D8F49}" srcOrd="0" destOrd="0" presId="urn:microsoft.com/office/officeart/2005/8/layout/hProcess7"/>
    <dgm:cxn modelId="{1CB83498-861D-445D-A868-35B24826AA00}" type="presParOf" srcId="{C7C5FE77-E22C-4AA3-A49A-8CA0040D8F49}" destId="{610E6983-D06B-4031-B35D-3AF9741A9818}" srcOrd="0" destOrd="0" presId="urn:microsoft.com/office/officeart/2005/8/layout/hProcess7"/>
    <dgm:cxn modelId="{34DC7BB4-FB19-4051-AE6E-FF8FA5ABDE55}" type="presParOf" srcId="{610E6983-D06B-4031-B35D-3AF9741A9818}" destId="{73903F0D-1CFB-47AC-98A2-E9F493E615C9}" srcOrd="0" destOrd="0" presId="urn:microsoft.com/office/officeart/2005/8/layout/hProcess7"/>
    <dgm:cxn modelId="{478C26C7-8CAD-484D-972C-23DA90D6DAC3}" type="presParOf" srcId="{610E6983-D06B-4031-B35D-3AF9741A9818}" destId="{A6A98909-D17B-4BA1-82D1-DC92B4AC2BCD}" srcOrd="1" destOrd="0" presId="urn:microsoft.com/office/officeart/2005/8/layout/hProcess7"/>
    <dgm:cxn modelId="{6F778502-1644-4899-820B-B0215753C792}" type="presParOf" srcId="{610E6983-D06B-4031-B35D-3AF9741A9818}" destId="{551CCDB0-2F16-4267-9D31-D1D0C95F288F}" srcOrd="2" destOrd="0" presId="urn:microsoft.com/office/officeart/2005/8/layout/hProcess7"/>
    <dgm:cxn modelId="{E5F9B3C8-6CE3-48DD-9FA2-D3997676F07B}" type="presParOf" srcId="{C7C5FE77-E22C-4AA3-A49A-8CA0040D8F49}" destId="{D1A0E3E0-1C34-4A86-9BBF-8B2FE2AC7111}" srcOrd="1" destOrd="0" presId="urn:microsoft.com/office/officeart/2005/8/layout/hProcess7"/>
    <dgm:cxn modelId="{B34B16EE-5220-467F-A034-44EF9CCA6395}" type="presParOf" srcId="{C7C5FE77-E22C-4AA3-A49A-8CA0040D8F49}" destId="{94C3C46A-F34D-4FA2-ACF1-132E38A69C67}" srcOrd="2" destOrd="0" presId="urn:microsoft.com/office/officeart/2005/8/layout/hProcess7"/>
    <dgm:cxn modelId="{7D14E208-2F9C-43B4-8820-62A61FA2BC2B}" type="presParOf" srcId="{94C3C46A-F34D-4FA2-ACF1-132E38A69C67}" destId="{7B1C9309-B8F9-41A9-BF98-792BD27F36B1}" srcOrd="0" destOrd="0" presId="urn:microsoft.com/office/officeart/2005/8/layout/hProcess7"/>
    <dgm:cxn modelId="{28A89C1F-61DB-4641-AA5F-83AAACAE658D}" type="presParOf" srcId="{94C3C46A-F34D-4FA2-ACF1-132E38A69C67}" destId="{D32349EE-D3DC-4175-8B8B-AE49677A27C5}" srcOrd="1" destOrd="0" presId="urn:microsoft.com/office/officeart/2005/8/layout/hProcess7"/>
    <dgm:cxn modelId="{A257BE11-964A-4700-A1BB-53FA31F3DB32}" type="presParOf" srcId="{94C3C46A-F34D-4FA2-ACF1-132E38A69C67}" destId="{8B30115D-D9B8-4D83-995C-04DBBA76B9E0}" srcOrd="2" destOrd="0" presId="urn:microsoft.com/office/officeart/2005/8/layout/hProcess7"/>
    <dgm:cxn modelId="{8CD0AAD7-A874-4579-B99A-4AF80D2622D5}" type="presParOf" srcId="{C7C5FE77-E22C-4AA3-A49A-8CA0040D8F49}" destId="{3DBAA850-000B-47D9-8A2D-DA486AA0CCE7}" srcOrd="3" destOrd="0" presId="urn:microsoft.com/office/officeart/2005/8/layout/hProcess7"/>
    <dgm:cxn modelId="{06FC3061-F2B0-4139-B7B4-26AAECDFFFE5}" type="presParOf" srcId="{C7C5FE77-E22C-4AA3-A49A-8CA0040D8F49}" destId="{B6009CD3-FA1F-407F-8C12-311ABB1C73FC}" srcOrd="4" destOrd="0" presId="urn:microsoft.com/office/officeart/2005/8/layout/hProcess7"/>
    <dgm:cxn modelId="{50CF5DC5-C6DD-4505-A6ED-2001891F2497}" type="presParOf" srcId="{B6009CD3-FA1F-407F-8C12-311ABB1C73FC}" destId="{EF5EB36E-AB07-4592-97AC-3634F9A7B085}" srcOrd="0" destOrd="0" presId="urn:microsoft.com/office/officeart/2005/8/layout/hProcess7"/>
    <dgm:cxn modelId="{A0DF0BAD-ACA4-4AB7-AE0E-27B29C0B3CFB}" type="presParOf" srcId="{B6009CD3-FA1F-407F-8C12-311ABB1C73FC}" destId="{D64F05F9-6498-4A90-8BF1-6CCF4413BC2C}" srcOrd="1" destOrd="0" presId="urn:microsoft.com/office/officeart/2005/8/layout/hProcess7"/>
    <dgm:cxn modelId="{DEA65CA4-4C7D-46A5-A373-419E33C69AAF}" type="presParOf" srcId="{B6009CD3-FA1F-407F-8C12-311ABB1C73FC}" destId="{725C13BC-9BE5-4A3A-86F4-37020BA78690}"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9AFAD5-1039-4B93-AF98-F390119A0EAA}" type="datetimeFigureOut">
              <a:rPr lang="es-PE" smtClean="0"/>
              <a:t>05/07/2017</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888AC6-490F-4D69-A83E-636D7530EACC}" type="slidenum">
              <a:rPr lang="es-PE" smtClean="0"/>
              <a:t>‹Nº›</a:t>
            </a:fld>
            <a:endParaRPr lang="es-PE"/>
          </a:p>
        </p:txBody>
      </p:sp>
    </p:spTree>
    <p:extLst>
      <p:ext uri="{BB962C8B-B14F-4D97-AF65-F5344CB8AC3E}">
        <p14:creationId xmlns:p14="http://schemas.microsoft.com/office/powerpoint/2010/main" val="2264149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E888AC6-490F-4D69-A83E-636D7530EACC}" type="slidenum">
              <a:rPr lang="es-PE" smtClean="0"/>
              <a:t>4</a:t>
            </a:fld>
            <a:endParaRPr lang="es-PE"/>
          </a:p>
        </p:txBody>
      </p:sp>
    </p:spTree>
    <p:extLst>
      <p:ext uri="{BB962C8B-B14F-4D97-AF65-F5344CB8AC3E}">
        <p14:creationId xmlns:p14="http://schemas.microsoft.com/office/powerpoint/2010/main" val="909815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E888AC6-490F-4D69-A83E-636D7530EACC}" type="slidenum">
              <a:rPr lang="es-PE" smtClean="0"/>
              <a:t>5</a:t>
            </a:fld>
            <a:endParaRPr lang="es-PE"/>
          </a:p>
        </p:txBody>
      </p:sp>
    </p:spTree>
    <p:extLst>
      <p:ext uri="{BB962C8B-B14F-4D97-AF65-F5344CB8AC3E}">
        <p14:creationId xmlns:p14="http://schemas.microsoft.com/office/powerpoint/2010/main" val="112624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E888AC6-490F-4D69-A83E-636D7530EACC}" type="slidenum">
              <a:rPr lang="es-PE" smtClean="0"/>
              <a:t>20</a:t>
            </a:fld>
            <a:endParaRPr lang="es-PE"/>
          </a:p>
        </p:txBody>
      </p:sp>
    </p:spTree>
    <p:extLst>
      <p:ext uri="{BB962C8B-B14F-4D97-AF65-F5344CB8AC3E}">
        <p14:creationId xmlns:p14="http://schemas.microsoft.com/office/powerpoint/2010/main" val="3127998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E888AC6-490F-4D69-A83E-636D7530EACC}" type="slidenum">
              <a:rPr lang="es-PE" smtClean="0"/>
              <a:t>25</a:t>
            </a:fld>
            <a:endParaRPr lang="es-PE"/>
          </a:p>
        </p:txBody>
      </p:sp>
    </p:spTree>
    <p:extLst>
      <p:ext uri="{BB962C8B-B14F-4D97-AF65-F5344CB8AC3E}">
        <p14:creationId xmlns:p14="http://schemas.microsoft.com/office/powerpoint/2010/main" val="1424820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3E888AC6-490F-4D69-A83E-636D7530EACC}" type="slidenum">
              <a:rPr lang="es-PE" smtClean="0"/>
              <a:t>29</a:t>
            </a:fld>
            <a:endParaRPr lang="es-PE"/>
          </a:p>
        </p:txBody>
      </p:sp>
    </p:spTree>
    <p:extLst>
      <p:ext uri="{BB962C8B-B14F-4D97-AF65-F5344CB8AC3E}">
        <p14:creationId xmlns:p14="http://schemas.microsoft.com/office/powerpoint/2010/main" val="3029173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7" name="6 Rectángulo"/>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2362200" y="4038600"/>
            <a:ext cx="6477000" cy="1828800"/>
          </a:xfrm>
        </p:spPr>
        <p:txBody>
          <a:bodyPr anchor="b"/>
          <a:lstStyle>
            <a:lvl1pPr>
              <a:defRPr cap="all" baseline="0"/>
            </a:lvl1pPr>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454E4A6-B345-4BC7-BBE6-ECEA0718C600}" type="datetimeFigureOut">
              <a:rPr lang="es-PE" smtClean="0"/>
              <a:t>05/07/2017</a:t>
            </a:fld>
            <a:endParaRPr lang="es-PE"/>
          </a:p>
        </p:txBody>
      </p:sp>
      <p:sp>
        <p:nvSpPr>
          <p:cNvPr id="17" name="16 Marcador de pie de página"/>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s-PE"/>
          </a:p>
        </p:txBody>
      </p:sp>
      <p:sp>
        <p:nvSpPr>
          <p:cNvPr id="29" name="28 Marcador de número de diapositiva"/>
          <p:cNvSpPr>
            <a:spLocks noGrp="1"/>
          </p:cNvSpPr>
          <p:nvPr>
            <p:ph type="sldNum" sz="quarter" idx="12"/>
          </p:nvPr>
        </p:nvSpPr>
        <p:spPr>
          <a:xfrm>
            <a:off x="8001000" y="228600"/>
            <a:ext cx="838200" cy="381000"/>
          </a:xfrm>
        </p:spPr>
        <p:txBody>
          <a:bodyPr/>
          <a:lstStyle>
            <a:lvl1pPr>
              <a:defRPr>
                <a:solidFill>
                  <a:schemeClr val="tx2"/>
                </a:solidFill>
              </a:defRPr>
            </a:lvl1pPr>
          </a:lstStyle>
          <a:p>
            <a:fld id="{370C4FF8-2411-4D43-B1C9-CCAAB69C772C}" type="slidenum">
              <a:rPr lang="es-PE" smtClean="0"/>
              <a:t>‹Nº›</a:t>
            </a:fld>
            <a:endParaRPr lang="es-PE"/>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1454E4A6-B345-4BC7-BBE6-ECEA0718C600}" type="datetimeFigureOut">
              <a:rPr lang="es-PE" smtClean="0"/>
              <a:t>05/07/2017</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370C4FF8-2411-4D43-B1C9-CCAAB69C772C}"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1"/>
      </p:bgRef>
    </p:bg>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53200" y="609600"/>
            <a:ext cx="2057400" cy="5516563"/>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609600"/>
            <a:ext cx="5562600" cy="5516564"/>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a:xfrm>
            <a:off x="6553200" y="6248402"/>
            <a:ext cx="2209800" cy="365125"/>
          </a:xfrm>
        </p:spPr>
        <p:txBody>
          <a:bodyPr/>
          <a:lstStyle/>
          <a:p>
            <a:fld id="{1454E4A6-B345-4BC7-BBE6-ECEA0718C600}" type="datetimeFigureOut">
              <a:rPr lang="es-PE" smtClean="0"/>
              <a:t>05/07/2017</a:t>
            </a:fld>
            <a:endParaRPr lang="es-PE"/>
          </a:p>
        </p:txBody>
      </p:sp>
      <p:sp>
        <p:nvSpPr>
          <p:cNvPr id="5" name="4 Marcador de pie de página"/>
          <p:cNvSpPr>
            <a:spLocks noGrp="1"/>
          </p:cNvSpPr>
          <p:nvPr>
            <p:ph type="ftr" sz="quarter" idx="11"/>
          </p:nvPr>
        </p:nvSpPr>
        <p:spPr>
          <a:xfrm>
            <a:off x="457201" y="6248207"/>
            <a:ext cx="5573483" cy="365125"/>
          </a:xfrm>
        </p:spPr>
        <p:txBody>
          <a:bodyPr/>
          <a:lstStyle/>
          <a:p>
            <a:endParaRPr lang="es-PE"/>
          </a:p>
        </p:txBody>
      </p:sp>
      <p:sp>
        <p:nvSpPr>
          <p:cNvPr id="7" name="6 Rectángulo"/>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Rectángulo"/>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Rectángulo"/>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Marcador de número de diapositiva"/>
          <p:cNvSpPr>
            <a:spLocks noGrp="1"/>
          </p:cNvSpPr>
          <p:nvPr>
            <p:ph type="sldNum" sz="quarter" idx="12"/>
          </p:nvPr>
        </p:nvSpPr>
        <p:spPr>
          <a:xfrm rot="5400000">
            <a:off x="5989638" y="144462"/>
            <a:ext cx="533400" cy="244476"/>
          </a:xfrm>
        </p:spPr>
        <p:txBody>
          <a:bodyPr/>
          <a:lstStyle/>
          <a:p>
            <a:fld id="{370C4FF8-2411-4D43-B1C9-CCAAB69C772C}" type="slidenum">
              <a:rPr lang="es-PE" smtClean="0"/>
              <a:t>‹Nº›</a:t>
            </a:fld>
            <a:endParaRPr lang="es-PE"/>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12648" y="228600"/>
            <a:ext cx="8153400" cy="990600"/>
          </a:xfrm>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fld id="{1454E4A6-B345-4BC7-BBE6-ECEA0718C600}" type="datetimeFigureOut">
              <a:rPr lang="es-PE" smtClean="0"/>
              <a:t>05/07/2017</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lvl1pPr>
              <a:defRPr>
                <a:solidFill>
                  <a:srgbClr val="FFFFFF"/>
                </a:solidFill>
              </a:defRPr>
            </a:lvl1pPr>
          </a:lstStyle>
          <a:p>
            <a:fld id="{370C4FF8-2411-4D43-B1C9-CCAAB69C772C}" type="slidenum">
              <a:rPr lang="es-PE" smtClean="0"/>
              <a:t>‹Nº›</a:t>
            </a:fld>
            <a:endParaRPr lang="es-PE"/>
          </a:p>
        </p:txBody>
      </p:sp>
      <p:sp>
        <p:nvSpPr>
          <p:cNvPr id="8" name="7 Marcador de contenido"/>
          <p:cNvSpPr>
            <a:spLocks noGrp="1"/>
          </p:cNvSpPr>
          <p:nvPr>
            <p:ph sz="quarter" idx="1"/>
          </p:nvPr>
        </p:nvSpPr>
        <p:spPr>
          <a:xfrm>
            <a:off x="612648" y="1600200"/>
            <a:ext cx="8153400" cy="44958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7" name="6 Rectángulo"/>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s-ES"/>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1454E4A6-B345-4BC7-BBE6-ECEA0718C600}" type="datetimeFigureOut">
              <a:rPr lang="es-PE" smtClean="0"/>
              <a:t>05/07/2017</a:t>
            </a:fld>
            <a:endParaRPr lang="es-PE"/>
          </a:p>
        </p:txBody>
      </p:sp>
      <p:sp>
        <p:nvSpPr>
          <p:cNvPr id="13" name="12 Marcador de número de diapositiva"/>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70C4FF8-2411-4D43-B1C9-CCAAB69C772C}" type="slidenum">
              <a:rPr lang="es-PE" smtClean="0"/>
              <a:t>‹Nº›</a:t>
            </a:fld>
            <a:endParaRPr lang="es-PE"/>
          </a:p>
        </p:txBody>
      </p:sp>
      <p:sp>
        <p:nvSpPr>
          <p:cNvPr id="14" name="13 Marcador de pie de página"/>
          <p:cNvSpPr>
            <a:spLocks noGrp="1"/>
          </p:cNvSpPr>
          <p:nvPr>
            <p:ph type="ftr" sz="quarter" idx="12"/>
          </p:nvPr>
        </p:nvSpPr>
        <p:spPr/>
        <p:txBody>
          <a:bodyPr/>
          <a:lstStyle/>
          <a:p>
            <a:endParaRPr lang="es-P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9" name="8 Marcador de contenido"/>
          <p:cNvSpPr>
            <a:spLocks noGrp="1"/>
          </p:cNvSpPr>
          <p:nvPr>
            <p:ph sz="quarter" idx="1"/>
          </p:nvPr>
        </p:nvSpPr>
        <p:spPr>
          <a:xfrm>
            <a:off x="609600" y="1589567"/>
            <a:ext cx="3886200" cy="4572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844901" y="1589567"/>
            <a:ext cx="3886200" cy="4572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8" name="7 Marcador de fecha"/>
          <p:cNvSpPr>
            <a:spLocks noGrp="1"/>
          </p:cNvSpPr>
          <p:nvPr>
            <p:ph type="dt" sz="half" idx="15"/>
          </p:nvPr>
        </p:nvSpPr>
        <p:spPr/>
        <p:txBody>
          <a:bodyPr rtlCol="0"/>
          <a:lstStyle/>
          <a:p>
            <a:fld id="{1454E4A6-B345-4BC7-BBE6-ECEA0718C600}" type="datetimeFigureOut">
              <a:rPr lang="es-PE" smtClean="0"/>
              <a:t>05/07/2017</a:t>
            </a:fld>
            <a:endParaRPr lang="es-PE"/>
          </a:p>
        </p:txBody>
      </p:sp>
      <p:sp>
        <p:nvSpPr>
          <p:cNvPr id="10" name="9 Marcador de número de diapositiva"/>
          <p:cNvSpPr>
            <a:spLocks noGrp="1"/>
          </p:cNvSpPr>
          <p:nvPr>
            <p:ph type="sldNum" sz="quarter" idx="16"/>
          </p:nvPr>
        </p:nvSpPr>
        <p:spPr/>
        <p:txBody>
          <a:bodyPr rtlCol="0"/>
          <a:lstStyle/>
          <a:p>
            <a:fld id="{370C4FF8-2411-4D43-B1C9-CCAAB69C772C}" type="slidenum">
              <a:rPr lang="es-PE" smtClean="0"/>
              <a:t>‹Nº›</a:t>
            </a:fld>
            <a:endParaRPr lang="es-PE"/>
          </a:p>
        </p:txBody>
      </p:sp>
      <p:sp>
        <p:nvSpPr>
          <p:cNvPr id="12" name="11 Marcador de pie de página"/>
          <p:cNvSpPr>
            <a:spLocks noGrp="1"/>
          </p:cNvSpPr>
          <p:nvPr>
            <p:ph type="ftr" sz="quarter" idx="17"/>
          </p:nvPr>
        </p:nvSpPr>
        <p:spPr/>
        <p:txBody>
          <a:bodyPr rtlCol="0"/>
          <a:lstStyle/>
          <a:p>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33400" y="273050"/>
            <a:ext cx="8153400" cy="869950"/>
          </a:xfrm>
        </p:spPr>
        <p:txBody>
          <a:bodyPr anchor="ctr"/>
          <a:lstStyle>
            <a:lvl1pPr>
              <a:defRPr/>
            </a:lvl1pPr>
          </a:lstStyle>
          <a:p>
            <a:r>
              <a:rPr kumimoji="0" lang="es-ES"/>
              <a:t>Haga clic para modificar el estilo de título del patrón</a:t>
            </a:r>
            <a:endParaRPr kumimoji="0" lang="en-US"/>
          </a:p>
        </p:txBody>
      </p:sp>
      <p:sp>
        <p:nvSpPr>
          <p:cNvPr id="11" name="10 Marcador de contenido"/>
          <p:cNvSpPr>
            <a:spLocks noGrp="1"/>
          </p:cNvSpPr>
          <p:nvPr>
            <p:ph sz="quarter" idx="2"/>
          </p:nvPr>
        </p:nvSpPr>
        <p:spPr>
          <a:xfrm>
            <a:off x="609600" y="2438400"/>
            <a:ext cx="3886200" cy="35814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quarter" idx="4"/>
          </p:nvPr>
        </p:nvSpPr>
        <p:spPr>
          <a:xfrm>
            <a:off x="4800600" y="2438400"/>
            <a:ext cx="3886200" cy="35814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0" name="9 Marcador de fecha"/>
          <p:cNvSpPr>
            <a:spLocks noGrp="1"/>
          </p:cNvSpPr>
          <p:nvPr>
            <p:ph type="dt" sz="half" idx="15"/>
          </p:nvPr>
        </p:nvSpPr>
        <p:spPr/>
        <p:txBody>
          <a:bodyPr rtlCol="0"/>
          <a:lstStyle/>
          <a:p>
            <a:fld id="{1454E4A6-B345-4BC7-BBE6-ECEA0718C600}" type="datetimeFigureOut">
              <a:rPr lang="es-PE" smtClean="0"/>
              <a:t>05/07/2017</a:t>
            </a:fld>
            <a:endParaRPr lang="es-PE"/>
          </a:p>
        </p:txBody>
      </p:sp>
      <p:sp>
        <p:nvSpPr>
          <p:cNvPr id="12" name="11 Marcador de número de diapositiva"/>
          <p:cNvSpPr>
            <a:spLocks noGrp="1"/>
          </p:cNvSpPr>
          <p:nvPr>
            <p:ph type="sldNum" sz="quarter" idx="16"/>
          </p:nvPr>
        </p:nvSpPr>
        <p:spPr/>
        <p:txBody>
          <a:bodyPr rtlCol="0"/>
          <a:lstStyle/>
          <a:p>
            <a:fld id="{370C4FF8-2411-4D43-B1C9-CCAAB69C772C}" type="slidenum">
              <a:rPr lang="es-PE" smtClean="0"/>
              <a:t>‹Nº›</a:t>
            </a:fld>
            <a:endParaRPr lang="es-PE"/>
          </a:p>
        </p:txBody>
      </p:sp>
      <p:sp>
        <p:nvSpPr>
          <p:cNvPr id="14" name="13 Marcador de pie de página"/>
          <p:cNvSpPr>
            <a:spLocks noGrp="1"/>
          </p:cNvSpPr>
          <p:nvPr>
            <p:ph type="ftr" sz="quarter" idx="17"/>
          </p:nvPr>
        </p:nvSpPr>
        <p:spPr/>
        <p:txBody>
          <a:bodyPr rtlCol="0"/>
          <a:lstStyle/>
          <a:p>
            <a:endParaRPr lang="es-PE"/>
          </a:p>
        </p:txBody>
      </p:sp>
      <p:sp>
        <p:nvSpPr>
          <p:cNvPr id="16" name="15 Marcador de texto"/>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s-ES"/>
              <a:t>Haga clic para modificar el estilo de texto del patrón</a:t>
            </a:r>
          </a:p>
        </p:txBody>
      </p:sp>
      <p:sp>
        <p:nvSpPr>
          <p:cNvPr id="15" name="14 Marcador de texto"/>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s-ES"/>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1454E4A6-B345-4BC7-BBE6-ECEA0718C600}" type="datetimeFigureOut">
              <a:rPr lang="es-PE" smtClean="0"/>
              <a:t>05/07/2017</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lvl1pPr>
              <a:defRPr>
                <a:solidFill>
                  <a:srgbClr val="FFFFFF"/>
                </a:solidFill>
              </a:defRPr>
            </a:lvl1pPr>
          </a:lstStyle>
          <a:p>
            <a:fld id="{370C4FF8-2411-4D43-B1C9-CCAAB69C772C}" type="slidenum">
              <a:rPr lang="es-PE" smtClean="0"/>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454E4A6-B345-4BC7-BBE6-ECEA0718C600}" type="datetimeFigureOut">
              <a:rPr lang="es-PE" smtClean="0"/>
              <a:t>05/07/2017</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a:xfrm>
            <a:off x="0" y="6248400"/>
            <a:ext cx="533400" cy="381000"/>
          </a:xfrm>
        </p:spPr>
        <p:txBody>
          <a:bodyPr/>
          <a:lstStyle>
            <a:lvl1pPr>
              <a:defRPr>
                <a:solidFill>
                  <a:schemeClr val="tx2"/>
                </a:solidFill>
              </a:defRPr>
            </a:lvl1pPr>
          </a:lstStyle>
          <a:p>
            <a:fld id="{370C4FF8-2411-4D43-B1C9-CCAAB69C772C}"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3050"/>
            <a:ext cx="8077200" cy="869950"/>
          </a:xfrm>
        </p:spPr>
        <p:txBody>
          <a:bodyPr anchor="ctr"/>
          <a:lstStyle>
            <a:lvl1pPr algn="l">
              <a:buNone/>
              <a:defRPr sz="4400" b="0"/>
            </a:lvl1p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1454E4A6-B345-4BC7-BBE6-ECEA0718C600}" type="datetimeFigureOut">
              <a:rPr lang="es-PE" smtClean="0"/>
              <a:t>05/07/2017</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lvl1pPr>
              <a:defRPr>
                <a:solidFill>
                  <a:srgbClr val="FFFFFF"/>
                </a:solidFill>
              </a:defRPr>
            </a:lvl1pPr>
          </a:lstStyle>
          <a:p>
            <a:fld id="{370C4FF8-2411-4D43-B1C9-CCAAB69C772C}" type="slidenum">
              <a:rPr lang="es-PE" smtClean="0"/>
              <a:t>‹Nº›</a:t>
            </a:fld>
            <a:endParaRPr lang="es-PE"/>
          </a:p>
        </p:txBody>
      </p:sp>
      <p:sp>
        <p:nvSpPr>
          <p:cNvPr id="3" name="2 Marcador de texto"/>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9" name="8 Marcador de contenido"/>
          <p:cNvSpPr>
            <a:spLocks noGrp="1"/>
          </p:cNvSpPr>
          <p:nvPr>
            <p:ph sz="quarter" idx="1"/>
          </p:nvPr>
        </p:nvSpPr>
        <p:spPr>
          <a:xfrm>
            <a:off x="2362200" y="1752600"/>
            <a:ext cx="6400800" cy="44196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3">
        <a:schemeClr val="bg2"/>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a:t>Haga clic para modificar el estilo de texto del patrón</a:t>
            </a:r>
          </a:p>
        </p:txBody>
      </p:sp>
      <p:sp>
        <p:nvSpPr>
          <p:cNvPr id="8" name="7 Rectángulo"/>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s-ES"/>
              <a:t>Haga clic para modificar el estilo de título del patrón</a:t>
            </a:r>
            <a:endParaRPr kumimoji="0" lang="en-US"/>
          </a:p>
        </p:txBody>
      </p:sp>
      <p:sp>
        <p:nvSpPr>
          <p:cNvPr id="11" name="10 Rectángulo"/>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fecha"/>
          <p:cNvSpPr>
            <a:spLocks noGrp="1"/>
          </p:cNvSpPr>
          <p:nvPr>
            <p:ph type="dt" sz="half" idx="10"/>
          </p:nvPr>
        </p:nvSpPr>
        <p:spPr>
          <a:xfrm>
            <a:off x="6248400" y="6248400"/>
            <a:ext cx="2667000" cy="365125"/>
          </a:xfrm>
        </p:spPr>
        <p:txBody>
          <a:bodyPr rtlCol="0"/>
          <a:lstStyle/>
          <a:p>
            <a:fld id="{1454E4A6-B345-4BC7-BBE6-ECEA0718C600}" type="datetimeFigureOut">
              <a:rPr lang="es-PE" smtClean="0"/>
              <a:t>05/07/2017</a:t>
            </a:fld>
            <a:endParaRPr lang="es-PE"/>
          </a:p>
        </p:txBody>
      </p:sp>
      <p:sp>
        <p:nvSpPr>
          <p:cNvPr id="13" name="12 Marcador de número de diapositiva"/>
          <p:cNvSpPr>
            <a:spLocks noGrp="1"/>
          </p:cNvSpPr>
          <p:nvPr>
            <p:ph type="sldNum" sz="quarter" idx="11"/>
          </p:nvPr>
        </p:nvSpPr>
        <p:spPr>
          <a:xfrm>
            <a:off x="0" y="4667249"/>
            <a:ext cx="1447800" cy="663578"/>
          </a:xfrm>
        </p:spPr>
        <p:txBody>
          <a:bodyPr rtlCol="0"/>
          <a:lstStyle>
            <a:lvl1pPr>
              <a:defRPr sz="2800"/>
            </a:lvl1pPr>
          </a:lstStyle>
          <a:p>
            <a:fld id="{370C4FF8-2411-4D43-B1C9-CCAAB69C772C}" type="slidenum">
              <a:rPr lang="es-PE" smtClean="0"/>
              <a:t>‹Nº›</a:t>
            </a:fld>
            <a:endParaRPr lang="es-PE"/>
          </a:p>
        </p:txBody>
      </p:sp>
      <p:sp>
        <p:nvSpPr>
          <p:cNvPr id="14" name="13 Marcador de pie de página"/>
          <p:cNvSpPr>
            <a:spLocks noGrp="1"/>
          </p:cNvSpPr>
          <p:nvPr>
            <p:ph type="ftr" sz="quarter" idx="12"/>
          </p:nvPr>
        </p:nvSpPr>
        <p:spPr>
          <a:xfrm>
            <a:off x="1600200" y="6248206"/>
            <a:ext cx="4572000" cy="365125"/>
          </a:xfrm>
        </p:spPr>
        <p:txBody>
          <a:bodyPr rtlCol="0"/>
          <a:lstStyle/>
          <a:p>
            <a:endParaRPr lang="es-PE"/>
          </a:p>
        </p:txBody>
      </p:sp>
      <p:sp>
        <p:nvSpPr>
          <p:cNvPr id="3" name="2 Marcador de posición de imagen"/>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s-ES"/>
              <a:t>Haga clic en el icono para agregar una imagen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609600" y="228600"/>
            <a:ext cx="8153400" cy="990600"/>
          </a:xfrm>
          <a:prstGeom prst="rect">
            <a:avLst/>
          </a:prstGeom>
        </p:spPr>
        <p:txBody>
          <a:bodyPr vert="horz" anchor="ctr">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454E4A6-B345-4BC7-BBE6-ECEA0718C600}" type="datetimeFigureOut">
              <a:rPr lang="es-PE" smtClean="0"/>
              <a:t>05/07/2017</a:t>
            </a:fld>
            <a:endParaRPr lang="es-PE"/>
          </a:p>
        </p:txBody>
      </p:sp>
      <p:sp>
        <p:nvSpPr>
          <p:cNvPr id="3" name="2 Marcador de pie de página"/>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s-PE"/>
          </a:p>
        </p:txBody>
      </p:sp>
      <p:sp>
        <p:nvSpPr>
          <p:cNvPr id="7" name="6 Rectángulo"/>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70C4FF8-2411-4D43-B1C9-CCAAB69C772C}" type="slidenum">
              <a:rPr lang="es-PE" smtClean="0"/>
              <a:t>‹Nº›</a:t>
            </a:fld>
            <a:endParaRPr lang="es-PE"/>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8.jpeg"/><Relationship Id="rId4" Type="http://schemas.openxmlformats.org/officeDocument/2006/relationships/image" Target="../media/image37.jpeg"/></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435655" y="908720"/>
            <a:ext cx="6477000" cy="1828800"/>
          </a:xfrm>
        </p:spPr>
        <p:txBody>
          <a:bodyPr>
            <a:normAutofit fontScale="90000"/>
          </a:bodyPr>
          <a:lstStyle/>
          <a:p>
            <a:pPr algn="ctr"/>
            <a:r>
              <a:rPr lang="es-PE" dirty="0"/>
              <a:t>Repositorios virtuales, citas y referencias, normas APA</a:t>
            </a:r>
          </a:p>
        </p:txBody>
      </p:sp>
      <p:sp>
        <p:nvSpPr>
          <p:cNvPr id="3" name="2 Subtítulo"/>
          <p:cNvSpPr>
            <a:spLocks noGrp="1"/>
          </p:cNvSpPr>
          <p:nvPr>
            <p:ph type="subTitle" idx="1"/>
          </p:nvPr>
        </p:nvSpPr>
        <p:spPr/>
        <p:txBody>
          <a:bodyPr>
            <a:normAutofit/>
          </a:bodyPr>
          <a:lstStyle/>
          <a:p>
            <a:pPr algn="r"/>
            <a:r>
              <a:rPr lang="es-PE" sz="1800" dirty="0">
                <a:solidFill>
                  <a:srgbClr val="002060"/>
                </a:solidFill>
              </a:rPr>
              <a:t>Prof. María del Pilar Carreño Gutiérrez</a:t>
            </a:r>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rot="20643297">
            <a:off x="1592012" y="3387168"/>
            <a:ext cx="3093612" cy="1804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292080" y="3463290"/>
            <a:ext cx="257175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3146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PE" dirty="0"/>
              <a:t>CITAS Y REFERENCIAS</a:t>
            </a:r>
          </a:p>
        </p:txBody>
      </p:sp>
      <p:sp>
        <p:nvSpPr>
          <p:cNvPr id="3" name="2 Marcador de contenido"/>
          <p:cNvSpPr>
            <a:spLocks noGrp="1"/>
          </p:cNvSpPr>
          <p:nvPr>
            <p:ph sz="quarter" idx="1"/>
          </p:nvPr>
        </p:nvSpPr>
        <p:spPr>
          <a:xfrm>
            <a:off x="611560" y="1556792"/>
            <a:ext cx="8153400" cy="4495800"/>
          </a:xfrm>
        </p:spPr>
        <p:txBody>
          <a:bodyPr>
            <a:normAutofit/>
          </a:bodyPr>
          <a:lstStyle/>
          <a:p>
            <a:pPr marL="0" indent="0" algn="ctr">
              <a:spcBef>
                <a:spcPts val="0"/>
              </a:spcBef>
              <a:buNone/>
            </a:pPr>
            <a:r>
              <a:rPr lang="es-PE" sz="3000" b="1" dirty="0">
                <a:solidFill>
                  <a:srgbClr val="7030A0"/>
                </a:solidFill>
              </a:rPr>
              <a:t>Las </a:t>
            </a:r>
            <a:r>
              <a:rPr lang="es-PE" sz="3000" b="1" i="1" dirty="0">
                <a:solidFill>
                  <a:srgbClr val="7030A0"/>
                </a:solidFill>
              </a:rPr>
              <a:t>citas</a:t>
            </a:r>
            <a:r>
              <a:rPr lang="es-PE" sz="3000" b="1" dirty="0">
                <a:solidFill>
                  <a:srgbClr val="7030A0"/>
                </a:solidFill>
              </a:rPr>
              <a:t> están </a:t>
            </a:r>
            <a:r>
              <a:rPr lang="es-PE" sz="3000" b="1" u="sng" dirty="0">
                <a:solidFill>
                  <a:srgbClr val="7030A0"/>
                </a:solidFill>
              </a:rPr>
              <a:t>en el cuerpo </a:t>
            </a:r>
            <a:r>
              <a:rPr lang="es-PE" sz="3000" b="1" dirty="0">
                <a:solidFill>
                  <a:srgbClr val="7030A0"/>
                </a:solidFill>
              </a:rPr>
              <a:t>de la redacción</a:t>
            </a:r>
            <a:r>
              <a:rPr lang="es-PE" sz="3000" b="1" dirty="0"/>
              <a:t> y </a:t>
            </a:r>
            <a:r>
              <a:rPr lang="es-PE" sz="3000" b="1" dirty="0">
                <a:solidFill>
                  <a:srgbClr val="00B050"/>
                </a:solidFill>
              </a:rPr>
              <a:t>las </a:t>
            </a:r>
            <a:r>
              <a:rPr lang="es-PE" sz="3000" b="1" i="1" dirty="0">
                <a:solidFill>
                  <a:srgbClr val="00B050"/>
                </a:solidFill>
              </a:rPr>
              <a:t>referencias o bibliografía</a:t>
            </a:r>
            <a:r>
              <a:rPr lang="es-PE" sz="3000" b="1" dirty="0">
                <a:solidFill>
                  <a:srgbClr val="00B050"/>
                </a:solidFill>
              </a:rPr>
              <a:t> </a:t>
            </a:r>
            <a:r>
              <a:rPr lang="es-PE" sz="3000" b="1" u="sng" dirty="0">
                <a:solidFill>
                  <a:srgbClr val="00B050"/>
                </a:solidFill>
              </a:rPr>
              <a:t>al final </a:t>
            </a:r>
            <a:r>
              <a:rPr lang="es-PE" sz="3000" b="1" dirty="0">
                <a:solidFill>
                  <a:srgbClr val="00B050"/>
                </a:solidFill>
              </a:rPr>
              <a:t>del documento.</a:t>
            </a:r>
          </a:p>
        </p:txBody>
      </p:sp>
      <p:pic>
        <p:nvPicPr>
          <p:cNvPr id="4098"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611560" y="3452427"/>
            <a:ext cx="4032448" cy="2969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793334" y="3120102"/>
            <a:ext cx="1444434" cy="369332"/>
          </a:xfrm>
          <a:prstGeom prst="rect">
            <a:avLst/>
          </a:prstGeom>
        </p:spPr>
        <p:txBody>
          <a:bodyPr wrap="none">
            <a:spAutoFit/>
          </a:bodyPr>
          <a:lstStyle/>
          <a:p>
            <a:pPr algn="ctr"/>
            <a:r>
              <a:rPr lang="es-PE" b="1" dirty="0">
                <a:solidFill>
                  <a:srgbClr val="FF0000"/>
                </a:solidFill>
              </a:rPr>
              <a:t>Cita indirecta</a:t>
            </a:r>
          </a:p>
        </p:txBody>
      </p:sp>
      <p:pic>
        <p:nvPicPr>
          <p:cNvPr id="4099" name="Picture 3"/>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5364088" y="3440010"/>
            <a:ext cx="3240360" cy="3141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Rectángulo"/>
          <p:cNvSpPr/>
          <p:nvPr/>
        </p:nvSpPr>
        <p:spPr>
          <a:xfrm>
            <a:off x="5269190" y="3147372"/>
            <a:ext cx="2647521" cy="369332"/>
          </a:xfrm>
          <a:prstGeom prst="rect">
            <a:avLst/>
          </a:prstGeom>
        </p:spPr>
        <p:txBody>
          <a:bodyPr wrap="none">
            <a:spAutoFit/>
          </a:bodyPr>
          <a:lstStyle/>
          <a:p>
            <a:pPr algn="ctr"/>
            <a:r>
              <a:rPr lang="es-PE" b="1" dirty="0">
                <a:solidFill>
                  <a:srgbClr val="FF0000"/>
                </a:solidFill>
              </a:rPr>
              <a:t>Referencias o bibliografía</a:t>
            </a:r>
          </a:p>
        </p:txBody>
      </p:sp>
    </p:spTree>
    <p:extLst>
      <p:ext uri="{BB962C8B-B14F-4D97-AF65-F5344CB8AC3E}">
        <p14:creationId xmlns:p14="http://schemas.microsoft.com/office/powerpoint/2010/main" val="209857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PE" dirty="0"/>
              <a:t>CITAS</a:t>
            </a:r>
          </a:p>
        </p:txBody>
      </p:sp>
      <p:sp>
        <p:nvSpPr>
          <p:cNvPr id="3" name="2 Marcador de contenido"/>
          <p:cNvSpPr>
            <a:spLocks noGrp="1"/>
          </p:cNvSpPr>
          <p:nvPr>
            <p:ph sz="quarter" idx="1"/>
          </p:nvPr>
        </p:nvSpPr>
        <p:spPr/>
        <p:txBody>
          <a:bodyPr/>
          <a:lstStyle/>
          <a:p>
            <a:r>
              <a:rPr lang="es-PE" dirty="0"/>
              <a:t>Las </a:t>
            </a:r>
            <a:r>
              <a:rPr lang="es-PE" b="1" dirty="0">
                <a:solidFill>
                  <a:srgbClr val="FF0000"/>
                </a:solidFill>
              </a:rPr>
              <a:t>citas</a:t>
            </a:r>
            <a:r>
              <a:rPr lang="es-PE" dirty="0"/>
              <a:t> que son reproducciones textuales o no de los autores revisados en las fuentes bibliográficas, pueden ser:</a:t>
            </a:r>
          </a:p>
          <a:p>
            <a:pPr marL="0" indent="0">
              <a:buNone/>
            </a:pPr>
            <a:r>
              <a:rPr lang="es-PE" dirty="0"/>
              <a:t>1. Directas o textuales.</a:t>
            </a:r>
          </a:p>
          <a:p>
            <a:pPr marL="0" indent="0">
              <a:buNone/>
            </a:pPr>
            <a:r>
              <a:rPr lang="es-PE" dirty="0"/>
              <a:t>2. Indirectas o parafraseadas.</a:t>
            </a:r>
          </a:p>
          <a:p>
            <a:pPr marL="0" indent="0">
              <a:buNone/>
            </a:pPr>
            <a:endParaRPr lang="es-P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283968" y="4293096"/>
            <a:ext cx="4275187" cy="1832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0674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sz="quarter" idx="1"/>
          </p:nvPr>
        </p:nvSpPr>
        <p:spPr/>
        <p:txBody>
          <a:bodyPr>
            <a:normAutofit/>
          </a:bodyPr>
          <a:lstStyle/>
          <a:p>
            <a:pPr marL="0" indent="0" algn="ctr">
              <a:buNone/>
            </a:pPr>
            <a:endParaRPr lang="es-PE" sz="4000" b="1" dirty="0">
              <a:solidFill>
                <a:srgbClr val="FF0000"/>
              </a:solidFill>
            </a:endParaRPr>
          </a:p>
          <a:p>
            <a:pPr marL="0" indent="0" algn="ctr">
              <a:buNone/>
            </a:pPr>
            <a:endParaRPr lang="es-PE" sz="4000" b="1" dirty="0">
              <a:solidFill>
                <a:srgbClr val="FF0000"/>
              </a:solidFill>
            </a:endParaRPr>
          </a:p>
          <a:p>
            <a:pPr marL="0" indent="0" algn="ctr">
              <a:buNone/>
            </a:pPr>
            <a:r>
              <a:rPr lang="es-PE" sz="4000" b="1" dirty="0">
                <a:solidFill>
                  <a:srgbClr val="FF0000"/>
                </a:solidFill>
              </a:rPr>
              <a:t>CITAS DIRECTAS, TEXTUALES O LITERALES</a:t>
            </a:r>
          </a:p>
        </p:txBody>
      </p:sp>
    </p:spTree>
    <p:extLst>
      <p:ext uri="{BB962C8B-B14F-4D97-AF65-F5344CB8AC3E}">
        <p14:creationId xmlns:p14="http://schemas.microsoft.com/office/powerpoint/2010/main" val="1495158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PE" dirty="0"/>
              <a:t>CITAS DIRECTAS O TEXTUALES</a:t>
            </a:r>
          </a:p>
        </p:txBody>
      </p:sp>
      <p:sp>
        <p:nvSpPr>
          <p:cNvPr id="3" name="2 Marcador de contenido"/>
          <p:cNvSpPr>
            <a:spLocks noGrp="1"/>
          </p:cNvSpPr>
          <p:nvPr>
            <p:ph sz="quarter" idx="1"/>
          </p:nvPr>
        </p:nvSpPr>
        <p:spPr/>
        <p:txBody>
          <a:bodyPr/>
          <a:lstStyle/>
          <a:p>
            <a:pPr marL="0" indent="0">
              <a:buNone/>
            </a:pPr>
            <a:r>
              <a:rPr lang="es-PE" b="1" dirty="0">
                <a:solidFill>
                  <a:srgbClr val="FF0000"/>
                </a:solidFill>
              </a:rPr>
              <a:t>De menos de 40 palabras (opción 1)</a:t>
            </a:r>
          </a:p>
        </p:txBody>
      </p:sp>
      <p:pic>
        <p:nvPicPr>
          <p:cNvPr id="7170"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51520" y="2996952"/>
            <a:ext cx="8518393" cy="2535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869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PE" dirty="0"/>
              <a:t>CITAS DIRECTAS O TEXTUALES</a:t>
            </a:r>
          </a:p>
        </p:txBody>
      </p:sp>
      <p:sp>
        <p:nvSpPr>
          <p:cNvPr id="3" name="2 Marcador de contenido"/>
          <p:cNvSpPr>
            <a:spLocks noGrp="1"/>
          </p:cNvSpPr>
          <p:nvPr>
            <p:ph sz="quarter" idx="1"/>
          </p:nvPr>
        </p:nvSpPr>
        <p:spPr/>
        <p:txBody>
          <a:bodyPr/>
          <a:lstStyle/>
          <a:p>
            <a:pPr marL="0" indent="0">
              <a:buNone/>
            </a:pPr>
            <a:r>
              <a:rPr lang="es-PE" b="1" dirty="0">
                <a:solidFill>
                  <a:srgbClr val="FF0000"/>
                </a:solidFill>
              </a:rPr>
              <a:t>De menos de 40 palabras (opción 2)</a:t>
            </a:r>
          </a:p>
        </p:txBody>
      </p:sp>
      <p:pic>
        <p:nvPicPr>
          <p:cNvPr id="8194"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554410" y="2348880"/>
            <a:ext cx="7920880" cy="374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9747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PE" dirty="0"/>
              <a:t>CITAS DIRECTAS O TEXTUALES</a:t>
            </a:r>
          </a:p>
        </p:txBody>
      </p:sp>
      <p:sp>
        <p:nvSpPr>
          <p:cNvPr id="3" name="2 Marcador de contenido"/>
          <p:cNvSpPr>
            <a:spLocks noGrp="1"/>
          </p:cNvSpPr>
          <p:nvPr>
            <p:ph sz="quarter" idx="1"/>
          </p:nvPr>
        </p:nvSpPr>
        <p:spPr/>
        <p:txBody>
          <a:bodyPr/>
          <a:lstStyle/>
          <a:p>
            <a:pPr marL="0" indent="0" algn="r">
              <a:buNone/>
            </a:pPr>
            <a:r>
              <a:rPr lang="es-PE" b="1" dirty="0">
                <a:solidFill>
                  <a:srgbClr val="00B050"/>
                </a:solidFill>
              </a:rPr>
              <a:t>De más de 40 palabras (opción 1)</a:t>
            </a:r>
          </a:p>
        </p:txBody>
      </p:sp>
      <p:pic>
        <p:nvPicPr>
          <p:cNvPr id="9218"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110570" y="2636912"/>
            <a:ext cx="7189461" cy="3252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8955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PE" dirty="0"/>
              <a:t>CITAS DIRECTAS O TEXTUALES</a:t>
            </a:r>
          </a:p>
        </p:txBody>
      </p:sp>
      <p:sp>
        <p:nvSpPr>
          <p:cNvPr id="3" name="2 Marcador de contenido"/>
          <p:cNvSpPr>
            <a:spLocks noGrp="1"/>
          </p:cNvSpPr>
          <p:nvPr>
            <p:ph sz="quarter" idx="1"/>
          </p:nvPr>
        </p:nvSpPr>
        <p:spPr/>
        <p:txBody>
          <a:bodyPr/>
          <a:lstStyle/>
          <a:p>
            <a:pPr marL="0" indent="0" algn="r">
              <a:buNone/>
            </a:pPr>
            <a:r>
              <a:rPr lang="es-PE" b="1" dirty="0">
                <a:solidFill>
                  <a:srgbClr val="00B050"/>
                </a:solidFill>
              </a:rPr>
              <a:t>De más de 40 palabras (opción 2)</a:t>
            </a:r>
          </a:p>
        </p:txBody>
      </p:sp>
      <p:pic>
        <p:nvPicPr>
          <p:cNvPr id="10242"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395536" y="2348880"/>
            <a:ext cx="8318921" cy="3902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390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sz="quarter" idx="1"/>
          </p:nvPr>
        </p:nvSpPr>
        <p:spPr/>
        <p:txBody>
          <a:bodyPr>
            <a:normAutofit/>
          </a:bodyPr>
          <a:lstStyle/>
          <a:p>
            <a:pPr marL="0" indent="0" algn="ctr">
              <a:buNone/>
            </a:pPr>
            <a:endParaRPr lang="es-PE" sz="4000" b="1" dirty="0">
              <a:solidFill>
                <a:srgbClr val="FF0000"/>
              </a:solidFill>
            </a:endParaRPr>
          </a:p>
          <a:p>
            <a:pPr marL="0" indent="0" algn="ctr">
              <a:buNone/>
            </a:pPr>
            <a:endParaRPr lang="es-PE" sz="4000" b="1" dirty="0">
              <a:solidFill>
                <a:srgbClr val="FF0000"/>
              </a:solidFill>
            </a:endParaRPr>
          </a:p>
          <a:p>
            <a:pPr marL="0" indent="0" algn="ctr">
              <a:buNone/>
            </a:pPr>
            <a:r>
              <a:rPr lang="es-PE" sz="4000" b="1" dirty="0">
                <a:solidFill>
                  <a:srgbClr val="FF0000"/>
                </a:solidFill>
              </a:rPr>
              <a:t>CITAS INDIRECTAS O PARAFRASEADAS.</a:t>
            </a:r>
          </a:p>
        </p:txBody>
      </p:sp>
    </p:spTree>
    <p:extLst>
      <p:ext uri="{BB962C8B-B14F-4D97-AF65-F5344CB8AC3E}">
        <p14:creationId xmlns:p14="http://schemas.microsoft.com/office/powerpoint/2010/main" val="3100070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PE" dirty="0"/>
              <a:t>CITAS INDIRECTAS O PARAFRASEADAS.</a:t>
            </a:r>
          </a:p>
        </p:txBody>
      </p:sp>
      <p:sp>
        <p:nvSpPr>
          <p:cNvPr id="3" name="2 Marcador de contenido"/>
          <p:cNvSpPr>
            <a:spLocks noGrp="1"/>
          </p:cNvSpPr>
          <p:nvPr>
            <p:ph sz="quarter" idx="1"/>
          </p:nvPr>
        </p:nvSpPr>
        <p:spPr/>
        <p:txBody>
          <a:bodyPr/>
          <a:lstStyle/>
          <a:p>
            <a:pPr marL="0" indent="0">
              <a:buNone/>
            </a:pPr>
            <a:r>
              <a:rPr lang="es-PE" b="1" dirty="0">
                <a:solidFill>
                  <a:srgbClr val="FF0000"/>
                </a:solidFill>
              </a:rPr>
              <a:t>OPCIÓN 1</a:t>
            </a:r>
          </a:p>
        </p:txBody>
      </p:sp>
      <p:pic>
        <p:nvPicPr>
          <p:cNvPr id="11266"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971599" y="2526030"/>
            <a:ext cx="7348897" cy="3244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2829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PE" dirty="0"/>
              <a:t>CITAS INDIRECTAS O PARAFRASEADAS.</a:t>
            </a:r>
          </a:p>
        </p:txBody>
      </p:sp>
      <p:sp>
        <p:nvSpPr>
          <p:cNvPr id="3" name="2 Marcador de contenido"/>
          <p:cNvSpPr>
            <a:spLocks noGrp="1"/>
          </p:cNvSpPr>
          <p:nvPr>
            <p:ph sz="quarter" idx="1"/>
          </p:nvPr>
        </p:nvSpPr>
        <p:spPr/>
        <p:txBody>
          <a:bodyPr/>
          <a:lstStyle/>
          <a:p>
            <a:pPr marL="0" indent="0">
              <a:buNone/>
            </a:pPr>
            <a:r>
              <a:rPr lang="es-PE" b="1" dirty="0">
                <a:solidFill>
                  <a:srgbClr val="FF0000"/>
                </a:solidFill>
              </a:rPr>
              <a:t>OPCIÓN 2</a:t>
            </a:r>
          </a:p>
          <a:p>
            <a:pPr marL="0" indent="0">
              <a:buNone/>
            </a:pPr>
            <a:endParaRPr lang="es-PE" b="1" dirty="0">
              <a:solidFill>
                <a:srgbClr val="FF0000"/>
              </a:solidFill>
            </a:endParaRPr>
          </a:p>
        </p:txBody>
      </p:sp>
      <p:pic>
        <p:nvPicPr>
          <p:cNvPr id="12290"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474916" y="2348880"/>
            <a:ext cx="8657614" cy="3389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883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90480" y="260648"/>
            <a:ext cx="7200800" cy="990600"/>
          </a:xfrm>
        </p:spPr>
        <p:txBody>
          <a:bodyPr/>
          <a:lstStyle/>
          <a:p>
            <a:pPr algn="ctr" eaLnBrk="1" hangingPunct="1"/>
            <a:r>
              <a:rPr lang="es-MX" altLang="es-PE" dirty="0"/>
              <a:t>Revisión de la literatura </a:t>
            </a:r>
          </a:p>
        </p:txBody>
      </p:sp>
      <p:sp>
        <p:nvSpPr>
          <p:cNvPr id="23555" name="Rectangle 3"/>
          <p:cNvSpPr>
            <a:spLocks noGrp="1" noChangeArrowheads="1"/>
          </p:cNvSpPr>
          <p:nvPr>
            <p:ph idx="1"/>
          </p:nvPr>
        </p:nvSpPr>
        <p:spPr>
          <a:xfrm>
            <a:off x="518863" y="1556792"/>
            <a:ext cx="8229600" cy="4391769"/>
          </a:xfrm>
        </p:spPr>
        <p:txBody>
          <a:bodyPr/>
          <a:lstStyle/>
          <a:p>
            <a:pPr marL="0" indent="0" eaLnBrk="1" hangingPunct="1">
              <a:lnSpc>
                <a:spcPct val="90000"/>
              </a:lnSpc>
              <a:buNone/>
            </a:pPr>
            <a:r>
              <a:rPr lang="es-MX" altLang="es-PE" dirty="0"/>
              <a:t>Búsqueda de información</a:t>
            </a:r>
          </a:p>
          <a:p>
            <a:pPr lvl="1" eaLnBrk="1" hangingPunct="1">
              <a:lnSpc>
                <a:spcPct val="90000"/>
              </a:lnSpc>
              <a:buFont typeface="Wingdings" panose="05000000000000000000" pitchFamily="2" charset="2"/>
              <a:buChar char="§"/>
            </a:pPr>
            <a:r>
              <a:rPr lang="es-MX" altLang="es-PE" dirty="0"/>
              <a:t>Consulta de fuentes</a:t>
            </a:r>
          </a:p>
          <a:p>
            <a:pPr lvl="2" eaLnBrk="1" hangingPunct="1">
              <a:lnSpc>
                <a:spcPct val="90000"/>
              </a:lnSpc>
            </a:pPr>
            <a:r>
              <a:rPr lang="es-MX" altLang="es-PE" b="1" dirty="0">
                <a:solidFill>
                  <a:srgbClr val="FF0000"/>
                </a:solidFill>
              </a:rPr>
              <a:t>Fuentes primarias: </a:t>
            </a:r>
            <a:r>
              <a:rPr lang="es-MX" altLang="es-PE" dirty="0"/>
              <a:t>cuando los datos son obtenidos de primera mano (</a:t>
            </a:r>
            <a:r>
              <a:rPr lang="es-MX" altLang="es-PE" u="sng" dirty="0"/>
              <a:t>libros, artículos, tesis, monografías</a:t>
            </a:r>
            <a:r>
              <a:rPr lang="es-MX" altLang="es-PE" dirty="0"/>
              <a:t>, etc.)</a:t>
            </a:r>
          </a:p>
          <a:p>
            <a:pPr lvl="2" eaLnBrk="1" hangingPunct="1">
              <a:lnSpc>
                <a:spcPct val="90000"/>
              </a:lnSpc>
            </a:pPr>
            <a:r>
              <a:rPr lang="es-MX" altLang="es-PE" b="1" dirty="0">
                <a:solidFill>
                  <a:srgbClr val="FF0000"/>
                </a:solidFill>
              </a:rPr>
              <a:t>Fuentes secundarias: </a:t>
            </a:r>
            <a:r>
              <a:rPr lang="es-MX" altLang="es-PE" dirty="0"/>
              <a:t>cuando la información proviene de los aportes (</a:t>
            </a:r>
            <a:r>
              <a:rPr lang="es-MX" altLang="es-PE" u="sng" dirty="0"/>
              <a:t>compilaciones, resúmenes, listados</a:t>
            </a:r>
            <a:r>
              <a:rPr lang="es-MX" altLang="es-PE" dirty="0"/>
              <a:t>, etc.)</a:t>
            </a:r>
          </a:p>
          <a:p>
            <a:pPr lvl="2" eaLnBrk="1" hangingPunct="1">
              <a:lnSpc>
                <a:spcPct val="90000"/>
              </a:lnSpc>
            </a:pPr>
            <a:r>
              <a:rPr lang="es-MX" altLang="es-PE" b="1" dirty="0">
                <a:solidFill>
                  <a:srgbClr val="FF0000"/>
                </a:solidFill>
              </a:rPr>
              <a:t>Fuentes terciarias: </a:t>
            </a:r>
            <a:r>
              <a:rPr lang="es-MX" altLang="es-PE" dirty="0"/>
              <a:t>se trata de fuentes que compendian títulos y nombres de otras publicaciones (</a:t>
            </a:r>
            <a:r>
              <a:rPr lang="es-MX" altLang="es-PE" u="sng" dirty="0"/>
              <a:t>catálogos, directorios</a:t>
            </a:r>
            <a:r>
              <a:rPr lang="es-MX" altLang="es-PE" dirty="0"/>
              <a:t>, etc.)</a:t>
            </a:r>
          </a:p>
        </p:txBody>
      </p:sp>
      <p:pic>
        <p:nvPicPr>
          <p:cNvPr id="2" name="Imagen 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796136" y="4726412"/>
            <a:ext cx="1351741" cy="1934784"/>
          </a:xfrm>
          <a:prstGeom prst="rect">
            <a:avLst/>
          </a:prstGeom>
          <a:ln>
            <a:solidFill>
              <a:schemeClr val="tx1"/>
            </a:solidFill>
          </a:ln>
        </p:spPr>
      </p:pic>
      <p:pic>
        <p:nvPicPr>
          <p:cNvPr id="3" name="Imagen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240610" y="4926830"/>
            <a:ext cx="1292111" cy="1794599"/>
          </a:xfrm>
          <a:prstGeom prst="rect">
            <a:avLst/>
          </a:prstGeom>
          <a:ln>
            <a:solidFill>
              <a:schemeClr val="tx1"/>
            </a:solidFill>
          </a:ln>
        </p:spPr>
      </p:pic>
      <p:pic>
        <p:nvPicPr>
          <p:cNvPr id="4" name="Imagen 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850182" y="4926830"/>
            <a:ext cx="1275183" cy="1734366"/>
          </a:xfrm>
          <a:prstGeom prst="rect">
            <a:avLst/>
          </a:prstGeom>
          <a:ln>
            <a:solidFill>
              <a:schemeClr val="tx1"/>
            </a:solidFill>
          </a:ln>
        </p:spPr>
      </p:pic>
      <p:pic>
        <p:nvPicPr>
          <p:cNvPr id="5" name="Imagen 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339930" y="4726412"/>
            <a:ext cx="1275109" cy="1934784"/>
          </a:xfrm>
          <a:prstGeom prst="rect">
            <a:avLst/>
          </a:prstGeom>
          <a:ln>
            <a:solidFill>
              <a:schemeClr val="tx1"/>
            </a:solidFill>
          </a:ln>
        </p:spPr>
      </p:pic>
      <p:pic>
        <p:nvPicPr>
          <p:cNvPr id="6" name="Imagen 5"/>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391280" y="4720672"/>
            <a:ext cx="1357183" cy="1909257"/>
          </a:xfrm>
          <a:prstGeom prst="rect">
            <a:avLst/>
          </a:prstGeom>
          <a:ln>
            <a:solidFill>
              <a:schemeClr val="tx1"/>
            </a:solidFill>
          </a:ln>
        </p:spPr>
      </p:pic>
    </p:spTree>
    <p:extLst>
      <p:ext uri="{BB962C8B-B14F-4D97-AF65-F5344CB8AC3E}">
        <p14:creationId xmlns:p14="http://schemas.microsoft.com/office/powerpoint/2010/main" val="4254206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CITA DE CITA</a:t>
            </a:r>
          </a:p>
        </p:txBody>
      </p:sp>
      <p:sp>
        <p:nvSpPr>
          <p:cNvPr id="3" name="2 Marcador de contenido"/>
          <p:cNvSpPr>
            <a:spLocks noGrp="1"/>
          </p:cNvSpPr>
          <p:nvPr>
            <p:ph sz="quarter" idx="1"/>
          </p:nvPr>
        </p:nvSpPr>
        <p:spPr>
          <a:xfrm>
            <a:off x="467544" y="1484784"/>
            <a:ext cx="8153400" cy="4495800"/>
          </a:xfrm>
        </p:spPr>
        <p:txBody>
          <a:bodyPr/>
          <a:lstStyle/>
          <a:p>
            <a:endParaRPr lang="es-PE" dirty="0"/>
          </a:p>
        </p:txBody>
      </p:sp>
      <p:pic>
        <p:nvPicPr>
          <p:cNvPr id="24578"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767962" y="2098566"/>
            <a:ext cx="7200800" cy="2163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824222" y="5206464"/>
            <a:ext cx="4960012" cy="630942"/>
          </a:xfrm>
          <a:prstGeom prst="rect">
            <a:avLst/>
          </a:prstGeom>
        </p:spPr>
        <p:txBody>
          <a:bodyPr wrap="none">
            <a:spAutoFit/>
          </a:bodyPr>
          <a:lstStyle/>
          <a:p>
            <a:pPr algn="ctr"/>
            <a:r>
              <a:rPr lang="es-PE" sz="3500" b="1" dirty="0">
                <a:solidFill>
                  <a:srgbClr val="FF0000"/>
                </a:solidFill>
              </a:rPr>
              <a:t>*</a:t>
            </a:r>
            <a:r>
              <a:rPr lang="es-PE" sz="3500" b="1" dirty="0">
                <a:solidFill>
                  <a:srgbClr val="7030A0"/>
                </a:solidFill>
              </a:rPr>
              <a:t> </a:t>
            </a:r>
            <a:r>
              <a:rPr lang="es-PE" sz="2200" b="1" dirty="0">
                <a:solidFill>
                  <a:srgbClr val="7030A0"/>
                </a:solidFill>
              </a:rPr>
              <a:t>El autor citado por el autor que reviso</a:t>
            </a:r>
            <a:r>
              <a:rPr lang="es-PE" b="1" dirty="0">
                <a:solidFill>
                  <a:srgbClr val="7030A0"/>
                </a:solidFill>
              </a:rPr>
              <a:t>.</a:t>
            </a:r>
          </a:p>
        </p:txBody>
      </p:sp>
      <p:sp>
        <p:nvSpPr>
          <p:cNvPr id="6" name="5 Rectángulo"/>
          <p:cNvSpPr/>
          <p:nvPr/>
        </p:nvSpPr>
        <p:spPr>
          <a:xfrm>
            <a:off x="3635896" y="4554179"/>
            <a:ext cx="4271106" cy="430887"/>
          </a:xfrm>
          <a:prstGeom prst="rect">
            <a:avLst/>
          </a:prstGeom>
        </p:spPr>
        <p:txBody>
          <a:bodyPr wrap="none">
            <a:spAutoFit/>
          </a:bodyPr>
          <a:lstStyle/>
          <a:p>
            <a:pPr algn="ctr"/>
            <a:r>
              <a:rPr lang="es-PE" sz="2200" b="1" dirty="0">
                <a:solidFill>
                  <a:srgbClr val="FF0000"/>
                </a:solidFill>
              </a:rPr>
              <a:t>El autor de la fuente que yo reviso.</a:t>
            </a:r>
          </a:p>
        </p:txBody>
      </p:sp>
      <p:sp>
        <p:nvSpPr>
          <p:cNvPr id="4" name="3 Flecha arriba"/>
          <p:cNvSpPr/>
          <p:nvPr/>
        </p:nvSpPr>
        <p:spPr>
          <a:xfrm>
            <a:off x="3563888" y="4145896"/>
            <a:ext cx="432048" cy="30173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7 Flecha arriba"/>
          <p:cNvSpPr/>
          <p:nvPr/>
        </p:nvSpPr>
        <p:spPr>
          <a:xfrm>
            <a:off x="1867176" y="4296763"/>
            <a:ext cx="544584" cy="77761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779267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87624" y="260648"/>
            <a:ext cx="7290008" cy="965523"/>
          </a:xfrm>
        </p:spPr>
        <p:txBody>
          <a:bodyPr>
            <a:normAutofit/>
          </a:bodyPr>
          <a:lstStyle/>
          <a:p>
            <a:r>
              <a:rPr lang="es-PE" b="1" dirty="0"/>
              <a:t>Las citas del texto (opciones)</a:t>
            </a:r>
            <a:endParaRPr lang="es-PE" dirty="0"/>
          </a:p>
        </p:txBody>
      </p:sp>
      <p:cxnSp>
        <p:nvCxnSpPr>
          <p:cNvPr id="6" name="Conector recto 5"/>
          <p:cNvCxnSpPr/>
          <p:nvPr/>
        </p:nvCxnSpPr>
        <p:spPr>
          <a:xfrm>
            <a:off x="-202623" y="6858000"/>
            <a:ext cx="9492096" cy="0"/>
          </a:xfrm>
          <a:prstGeom prst="line">
            <a:avLst/>
          </a:prstGeom>
          <a:ln w="381000">
            <a:solidFill>
              <a:srgbClr val="1D345D"/>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202623" y="6619515"/>
            <a:ext cx="9492096" cy="0"/>
          </a:xfrm>
          <a:prstGeom prst="line">
            <a:avLst/>
          </a:prstGeom>
          <a:ln w="254000">
            <a:solidFill>
              <a:srgbClr val="9A0000"/>
            </a:solidFill>
          </a:ln>
        </p:spPr>
        <p:style>
          <a:lnRef idx="1">
            <a:schemeClr val="accent1"/>
          </a:lnRef>
          <a:fillRef idx="0">
            <a:schemeClr val="accent1"/>
          </a:fillRef>
          <a:effectRef idx="0">
            <a:schemeClr val="accent1"/>
          </a:effectRef>
          <a:fontRef idx="minor">
            <a:schemeClr val="tx1"/>
          </a:fontRef>
        </p:style>
      </p:cxnSp>
      <p:graphicFrame>
        <p:nvGraphicFramePr>
          <p:cNvPr id="3" name="2 Marcador de contenido"/>
          <p:cNvGraphicFramePr>
            <a:graphicFrameLocks noGrp="1"/>
          </p:cNvGraphicFramePr>
          <p:nvPr>
            <p:ph idx="1"/>
            <p:extLst>
              <p:ext uri="{D42A27DB-BD31-4B8C-83A1-F6EECF244321}">
                <p14:modId xmlns:p14="http://schemas.microsoft.com/office/powerpoint/2010/main" val="375871562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1209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p:cNvCxnSpPr/>
          <p:nvPr/>
        </p:nvCxnSpPr>
        <p:spPr>
          <a:xfrm>
            <a:off x="-202623" y="6858000"/>
            <a:ext cx="9492096" cy="0"/>
          </a:xfrm>
          <a:prstGeom prst="line">
            <a:avLst/>
          </a:prstGeom>
          <a:ln w="381000">
            <a:solidFill>
              <a:srgbClr val="1D345D"/>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202623" y="6619515"/>
            <a:ext cx="9492096" cy="0"/>
          </a:xfrm>
          <a:prstGeom prst="line">
            <a:avLst/>
          </a:prstGeom>
          <a:ln w="254000">
            <a:solidFill>
              <a:srgbClr val="9A0000"/>
            </a:solidFill>
          </a:ln>
        </p:spPr>
        <p:style>
          <a:lnRef idx="1">
            <a:schemeClr val="accent1"/>
          </a:lnRef>
          <a:fillRef idx="0">
            <a:schemeClr val="accent1"/>
          </a:fillRef>
          <a:effectRef idx="0">
            <a:schemeClr val="accent1"/>
          </a:effectRef>
          <a:fontRef idx="minor">
            <a:schemeClr val="tx1"/>
          </a:fontRef>
        </p:style>
      </p:cxnSp>
      <p:graphicFrame>
        <p:nvGraphicFramePr>
          <p:cNvPr id="3" name="2 Marcador de contenido"/>
          <p:cNvGraphicFramePr>
            <a:graphicFrameLocks noGrp="1"/>
          </p:cNvGraphicFramePr>
          <p:nvPr>
            <p:ph idx="1"/>
            <p:extLst>
              <p:ext uri="{D42A27DB-BD31-4B8C-83A1-F6EECF244321}">
                <p14:modId xmlns:p14="http://schemas.microsoft.com/office/powerpoint/2010/main" val="186196434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ítulo 1"/>
          <p:cNvSpPr>
            <a:spLocks noGrp="1"/>
          </p:cNvSpPr>
          <p:nvPr>
            <p:ph type="title"/>
          </p:nvPr>
        </p:nvSpPr>
        <p:spPr/>
        <p:txBody>
          <a:bodyPr>
            <a:normAutofit/>
          </a:bodyPr>
          <a:lstStyle/>
          <a:p>
            <a:pPr algn="ctr"/>
            <a:r>
              <a:rPr lang="es-PE" b="1" dirty="0"/>
              <a:t>Las citas del texto (opciones)</a:t>
            </a:r>
            <a:endParaRPr lang="es-PE" dirty="0"/>
          </a:p>
        </p:txBody>
      </p:sp>
    </p:spTree>
    <p:extLst>
      <p:ext uri="{BB962C8B-B14F-4D97-AF65-F5344CB8AC3E}">
        <p14:creationId xmlns:p14="http://schemas.microsoft.com/office/powerpoint/2010/main" val="2968337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PE" dirty="0"/>
              <a:t>REFERENCIAS O BIBLIOGRAFÍA</a:t>
            </a:r>
          </a:p>
        </p:txBody>
      </p:sp>
      <p:sp>
        <p:nvSpPr>
          <p:cNvPr id="3" name="2 Marcador de contenido"/>
          <p:cNvSpPr>
            <a:spLocks noGrp="1"/>
          </p:cNvSpPr>
          <p:nvPr>
            <p:ph sz="quarter" idx="1"/>
          </p:nvPr>
        </p:nvSpPr>
        <p:spPr/>
        <p:txBody>
          <a:bodyPr/>
          <a:lstStyle/>
          <a:p>
            <a:pPr algn="just"/>
            <a:r>
              <a:rPr lang="es-PE" dirty="0"/>
              <a:t>Las </a:t>
            </a:r>
            <a:r>
              <a:rPr lang="es-PE" b="1" dirty="0">
                <a:solidFill>
                  <a:srgbClr val="FF0000"/>
                </a:solidFill>
              </a:rPr>
              <a:t>referencias o bibliografía </a:t>
            </a:r>
            <a:r>
              <a:rPr lang="es-PE" dirty="0"/>
              <a:t>son un compilado o lista de los autores o fuentes diversas revisadas para el trabajo académico o investigación, se colocan al final del documento.</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987824" y="3933056"/>
            <a:ext cx="3629014" cy="20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9171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88641"/>
            <a:ext cx="8424936" cy="1008112"/>
          </a:xfrm>
        </p:spPr>
        <p:txBody>
          <a:bodyPr>
            <a:normAutofit fontScale="90000"/>
          </a:bodyPr>
          <a:lstStyle/>
          <a:p>
            <a:r>
              <a:rPr lang="es-PE" sz="3500" b="1" dirty="0"/>
              <a:t>La información bibliográfica va entre paréntesis.</a:t>
            </a:r>
            <a:endParaRPr lang="es-PE" sz="3500" dirty="0"/>
          </a:p>
        </p:txBody>
      </p:sp>
      <p:cxnSp>
        <p:nvCxnSpPr>
          <p:cNvPr id="6" name="Conector recto 5"/>
          <p:cNvCxnSpPr/>
          <p:nvPr/>
        </p:nvCxnSpPr>
        <p:spPr>
          <a:xfrm>
            <a:off x="-202623" y="6858000"/>
            <a:ext cx="9492096" cy="0"/>
          </a:xfrm>
          <a:prstGeom prst="line">
            <a:avLst/>
          </a:prstGeom>
          <a:ln w="381000">
            <a:solidFill>
              <a:srgbClr val="1D345D"/>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202623" y="6619515"/>
            <a:ext cx="9492096" cy="0"/>
          </a:xfrm>
          <a:prstGeom prst="line">
            <a:avLst/>
          </a:prstGeom>
          <a:ln w="254000">
            <a:solidFill>
              <a:srgbClr val="9A0000"/>
            </a:solidFill>
          </a:ln>
        </p:spPr>
        <p:style>
          <a:lnRef idx="1">
            <a:schemeClr val="accent1"/>
          </a:lnRef>
          <a:fillRef idx="0">
            <a:schemeClr val="accent1"/>
          </a:fillRef>
          <a:effectRef idx="0">
            <a:schemeClr val="accent1"/>
          </a:effectRef>
          <a:fontRef idx="minor">
            <a:schemeClr val="tx1"/>
          </a:fontRef>
        </p:style>
      </p:cxnSp>
      <p:sp>
        <p:nvSpPr>
          <p:cNvPr id="9" name="Marcador de contenido 8"/>
          <p:cNvSpPr>
            <a:spLocks noGrp="1"/>
          </p:cNvSpPr>
          <p:nvPr>
            <p:ph idx="1"/>
          </p:nvPr>
        </p:nvSpPr>
        <p:spPr/>
        <p:txBody>
          <a:bodyPr>
            <a:normAutofit fontScale="85000" lnSpcReduction="20000"/>
          </a:bodyPr>
          <a:lstStyle/>
          <a:p>
            <a:pPr marL="0" indent="0">
              <a:buNone/>
            </a:pPr>
            <a:r>
              <a:rPr lang="es-PE" dirty="0"/>
              <a:t>Texto de medio periodístico o masivo SIN AUTOR </a:t>
            </a:r>
          </a:p>
          <a:p>
            <a:pPr lvl="1"/>
            <a:r>
              <a:rPr lang="es-PE" dirty="0"/>
              <a:t>Sigla                         </a:t>
            </a:r>
            <a:r>
              <a:rPr lang="es-PE" b="1" dirty="0">
                <a:solidFill>
                  <a:srgbClr val="FF0000"/>
                </a:solidFill>
              </a:rPr>
              <a:t>(MEF, 2014)</a:t>
            </a:r>
          </a:p>
          <a:p>
            <a:pPr lvl="1"/>
            <a:r>
              <a:rPr lang="es-PE" dirty="0"/>
              <a:t>Publicación periódica  </a:t>
            </a:r>
            <a:r>
              <a:rPr lang="es-PE" b="1" i="1" dirty="0">
                <a:solidFill>
                  <a:srgbClr val="FF0000"/>
                </a:solidFill>
              </a:rPr>
              <a:t>(El Comercio, 2010)</a:t>
            </a:r>
          </a:p>
          <a:p>
            <a:endParaRPr lang="es-PE" dirty="0"/>
          </a:p>
          <a:p>
            <a:pPr marL="0" indent="0">
              <a:buNone/>
            </a:pPr>
            <a:r>
              <a:rPr lang="es-PE" dirty="0"/>
              <a:t>Número de autores, ejemplos:</a:t>
            </a:r>
          </a:p>
          <a:p>
            <a:pPr lvl="1"/>
            <a:r>
              <a:rPr lang="es-PE" b="1" dirty="0">
                <a:solidFill>
                  <a:srgbClr val="FF0000"/>
                </a:solidFill>
              </a:rPr>
              <a:t>(</a:t>
            </a:r>
            <a:r>
              <a:rPr lang="es-PE" b="1" dirty="0" err="1">
                <a:solidFill>
                  <a:srgbClr val="FF0000"/>
                </a:solidFill>
              </a:rPr>
              <a:t>Shugart</a:t>
            </a:r>
            <a:r>
              <a:rPr lang="es-PE" b="1" dirty="0">
                <a:solidFill>
                  <a:srgbClr val="FF0000"/>
                </a:solidFill>
              </a:rPr>
              <a:t> y Carey,  1992) </a:t>
            </a:r>
          </a:p>
          <a:p>
            <a:pPr lvl="1"/>
            <a:r>
              <a:rPr lang="es-PE" b="1" dirty="0">
                <a:solidFill>
                  <a:srgbClr val="FF0000"/>
                </a:solidFill>
              </a:rPr>
              <a:t>(</a:t>
            </a:r>
            <a:r>
              <a:rPr lang="es-PE" b="1" dirty="0" err="1">
                <a:solidFill>
                  <a:srgbClr val="FF0000"/>
                </a:solidFill>
              </a:rPr>
              <a:t>Spiller</a:t>
            </a:r>
            <a:r>
              <a:rPr lang="es-PE" b="1" dirty="0">
                <a:solidFill>
                  <a:srgbClr val="FF0000"/>
                </a:solidFill>
              </a:rPr>
              <a:t> et al., 2003) </a:t>
            </a:r>
          </a:p>
          <a:p>
            <a:pPr lvl="1"/>
            <a:r>
              <a:rPr lang="es-PE" b="1" dirty="0">
                <a:solidFill>
                  <a:srgbClr val="FF0000"/>
                </a:solidFill>
              </a:rPr>
              <a:t>(</a:t>
            </a:r>
            <a:r>
              <a:rPr lang="es-PE" b="1" dirty="0" err="1">
                <a:solidFill>
                  <a:srgbClr val="FF0000"/>
                </a:solidFill>
              </a:rPr>
              <a:t>Wu</a:t>
            </a:r>
            <a:r>
              <a:rPr lang="es-PE" b="1" dirty="0">
                <a:solidFill>
                  <a:srgbClr val="FF0000"/>
                </a:solidFill>
              </a:rPr>
              <a:t> et al.,  2000: 12)</a:t>
            </a:r>
          </a:p>
          <a:p>
            <a:pPr lvl="1"/>
            <a:r>
              <a:rPr lang="es-PE" b="1" dirty="0">
                <a:solidFill>
                  <a:srgbClr val="FF0000"/>
                </a:solidFill>
              </a:rPr>
              <a:t>(</a:t>
            </a:r>
            <a:r>
              <a:rPr lang="es-PE" b="1" dirty="0" err="1">
                <a:solidFill>
                  <a:srgbClr val="FF0000"/>
                </a:solidFill>
              </a:rPr>
              <a:t>Wu</a:t>
            </a:r>
            <a:r>
              <a:rPr lang="es-PE" b="1" dirty="0">
                <a:solidFill>
                  <a:srgbClr val="FF0000"/>
                </a:solidFill>
              </a:rPr>
              <a:t> et al.,  2000, p. 12)</a:t>
            </a:r>
          </a:p>
          <a:p>
            <a:pPr lvl="1"/>
            <a:endParaRPr lang="es-PE" b="1" dirty="0">
              <a:solidFill>
                <a:srgbClr val="FF0000"/>
              </a:solidFill>
            </a:endParaRPr>
          </a:p>
          <a:p>
            <a:pPr marL="0" lvl="1" indent="0">
              <a:spcBef>
                <a:spcPts val="1000"/>
              </a:spcBef>
              <a:buNone/>
            </a:pPr>
            <a:r>
              <a:rPr lang="es-PE" sz="2800" dirty="0"/>
              <a:t>Sin fecha de impresión o edición </a:t>
            </a:r>
          </a:p>
          <a:p>
            <a:pPr marL="685800" lvl="2">
              <a:spcBef>
                <a:spcPts val="1000"/>
              </a:spcBef>
            </a:pPr>
            <a:r>
              <a:rPr lang="es-PE" sz="2700" b="1" dirty="0">
                <a:solidFill>
                  <a:srgbClr val="FF0000"/>
                </a:solidFill>
              </a:rPr>
              <a:t>(Menen, s.f.)</a:t>
            </a:r>
          </a:p>
          <a:p>
            <a:pPr marL="457200" lvl="1" indent="0">
              <a:buNone/>
            </a:pPr>
            <a:endParaRPr lang="es-PE"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52120" y="3212976"/>
            <a:ext cx="287655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0119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95064" y="476672"/>
            <a:ext cx="8153400" cy="990600"/>
          </a:xfrm>
        </p:spPr>
        <p:txBody>
          <a:bodyPr>
            <a:normAutofit fontScale="90000"/>
          </a:bodyPr>
          <a:lstStyle/>
          <a:p>
            <a:r>
              <a:rPr lang="es-PE" sz="3700" b="1" dirty="0">
                <a:solidFill>
                  <a:srgbClr val="7030A0"/>
                </a:solidFill>
              </a:rPr>
              <a:t>LIBROS: ¿Qué datos considerar para redactar la bibliografía y dónde encontrarlos?</a:t>
            </a:r>
            <a:r>
              <a:rPr lang="es-PE" dirty="0"/>
              <a:t/>
            </a:r>
            <a:br>
              <a:rPr lang="es-PE" dirty="0"/>
            </a:br>
            <a:endParaRPr lang="es-PE" dirty="0"/>
          </a:p>
        </p:txBody>
      </p:sp>
      <p:sp>
        <p:nvSpPr>
          <p:cNvPr id="3" name="2 Marcador de contenido"/>
          <p:cNvSpPr>
            <a:spLocks noGrp="1"/>
          </p:cNvSpPr>
          <p:nvPr>
            <p:ph sz="quarter" idx="1"/>
          </p:nvPr>
        </p:nvSpPr>
        <p:spPr/>
        <p:txBody>
          <a:bodyPr/>
          <a:lstStyle/>
          <a:p>
            <a:endParaRPr lang="es-PE" dirty="0"/>
          </a:p>
        </p:txBody>
      </p:sp>
      <p:pic>
        <p:nvPicPr>
          <p:cNvPr id="16386"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rot="21337738">
            <a:off x="379265" y="1566760"/>
            <a:ext cx="4970298" cy="2797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rot="470931">
            <a:off x="3650135" y="3661235"/>
            <a:ext cx="4874531" cy="2801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Flecha abajo"/>
          <p:cNvSpPr/>
          <p:nvPr/>
        </p:nvSpPr>
        <p:spPr>
          <a:xfrm rot="2439472">
            <a:off x="5584959" y="2801466"/>
            <a:ext cx="745226"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6388"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364088" y="1661838"/>
            <a:ext cx="953524" cy="975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1947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BIBLIOGRAFÍA</a:t>
            </a:r>
          </a:p>
        </p:txBody>
      </p:sp>
      <p:sp>
        <p:nvSpPr>
          <p:cNvPr id="3" name="2 Marcador de contenido"/>
          <p:cNvSpPr>
            <a:spLocks noGrp="1"/>
          </p:cNvSpPr>
          <p:nvPr>
            <p:ph sz="quarter" idx="1"/>
          </p:nvPr>
        </p:nvSpPr>
        <p:spPr/>
        <p:txBody>
          <a:bodyPr/>
          <a:lstStyle/>
          <a:p>
            <a:pPr marL="0" indent="0">
              <a:buNone/>
            </a:pPr>
            <a:r>
              <a:rPr lang="es-PE" b="1" dirty="0">
                <a:solidFill>
                  <a:srgbClr val="FF0000"/>
                </a:solidFill>
              </a:rPr>
              <a:t>LIBRO</a:t>
            </a:r>
          </a:p>
        </p:txBody>
      </p:sp>
      <p:pic>
        <p:nvPicPr>
          <p:cNvPr id="14338"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683567" y="2564904"/>
            <a:ext cx="7852055" cy="2395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9278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sz="quarter" idx="1"/>
          </p:nvPr>
        </p:nvSpPr>
        <p:spPr/>
        <p:txBody>
          <a:bodyPr/>
          <a:lstStyle/>
          <a:p>
            <a:pPr marL="0" indent="0">
              <a:buNone/>
            </a:pPr>
            <a:r>
              <a:rPr lang="es-PE" b="1" dirty="0">
                <a:solidFill>
                  <a:srgbClr val="FF0000"/>
                </a:solidFill>
              </a:rPr>
              <a:t>ARTÍCULO ONLINE</a:t>
            </a:r>
          </a:p>
        </p:txBody>
      </p:sp>
      <p:pic>
        <p:nvPicPr>
          <p:cNvPr id="17410"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323528" y="3356992"/>
            <a:ext cx="8136904" cy="1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5833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PE" dirty="0"/>
              <a:t>Orden en la bibliografía</a:t>
            </a:r>
          </a:p>
        </p:txBody>
      </p:sp>
      <p:sp>
        <p:nvSpPr>
          <p:cNvPr id="3" name="2 Marcador de contenido"/>
          <p:cNvSpPr>
            <a:spLocks noGrp="1"/>
          </p:cNvSpPr>
          <p:nvPr>
            <p:ph sz="quarter" idx="1"/>
          </p:nvPr>
        </p:nvSpPr>
        <p:spPr/>
        <p:txBody>
          <a:bodyPr/>
          <a:lstStyle/>
          <a:p>
            <a:pPr marL="0" indent="0" algn="ctr">
              <a:buNone/>
            </a:pPr>
            <a:r>
              <a:rPr lang="es-PE" b="1" dirty="0"/>
              <a:t>La bibliografía </a:t>
            </a:r>
            <a:r>
              <a:rPr lang="es-PE" b="1" u="sng" dirty="0">
                <a:solidFill>
                  <a:srgbClr val="FF0000"/>
                </a:solidFill>
              </a:rPr>
              <a:t>no va numerada ni con viñetas</a:t>
            </a:r>
            <a:r>
              <a:rPr lang="es-PE" b="1" dirty="0"/>
              <a:t>, pero no le debe faltar sangría francesa.</a:t>
            </a:r>
          </a:p>
        </p:txBody>
      </p:sp>
      <p:pic>
        <p:nvPicPr>
          <p:cNvPr id="19458"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827584" y="2708920"/>
            <a:ext cx="7632848" cy="3326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4896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Ejemplo:</a:t>
            </a:r>
          </a:p>
        </p:txBody>
      </p:sp>
      <p:sp>
        <p:nvSpPr>
          <p:cNvPr id="3" name="2 Marcador de contenido"/>
          <p:cNvSpPr>
            <a:spLocks noGrp="1"/>
          </p:cNvSpPr>
          <p:nvPr>
            <p:ph sz="quarter" idx="1"/>
          </p:nvPr>
        </p:nvSpPr>
        <p:spPr/>
        <p:txBody>
          <a:bodyPr/>
          <a:lstStyle/>
          <a:p>
            <a:endParaRPr lang="es-PE" dirty="0"/>
          </a:p>
        </p:txBody>
      </p:sp>
      <p:pic>
        <p:nvPicPr>
          <p:cNvPr id="20484" name="Picture 4"/>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365900" y="1593344"/>
            <a:ext cx="6912768" cy="475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3283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0158" y="260648"/>
            <a:ext cx="8376297" cy="936104"/>
          </a:xfrm>
        </p:spPr>
        <p:txBody>
          <a:bodyPr>
            <a:normAutofit fontScale="90000"/>
          </a:bodyPr>
          <a:lstStyle/>
          <a:p>
            <a:pPr algn="ctr"/>
            <a:r>
              <a:rPr lang="es-PE" sz="3000" b="1" dirty="0"/>
              <a:t>Revistas de investigación (REPOSITORIOS VIRTUALES)</a:t>
            </a:r>
          </a:p>
        </p:txBody>
      </p:sp>
      <p:sp>
        <p:nvSpPr>
          <p:cNvPr id="4" name="2 Marcador de contenido"/>
          <p:cNvSpPr>
            <a:spLocks noGrp="1"/>
          </p:cNvSpPr>
          <p:nvPr>
            <p:ph idx="1"/>
          </p:nvPr>
        </p:nvSpPr>
        <p:spPr>
          <a:xfrm>
            <a:off x="352786" y="1676124"/>
            <a:ext cx="4038600" cy="4665717"/>
          </a:xfrm>
        </p:spPr>
        <p:txBody>
          <a:bodyPr>
            <a:normAutofit fontScale="85000" lnSpcReduction="20000"/>
          </a:bodyPr>
          <a:lstStyle/>
          <a:p>
            <a:r>
              <a:rPr lang="es-ES" dirty="0"/>
              <a:t>Son espacios de divulgación del conocimiento especializado de corte académico y científico, que es producción original de una determinada organización.</a:t>
            </a:r>
          </a:p>
          <a:p>
            <a:r>
              <a:rPr lang="es-ES" dirty="0"/>
              <a:t>Suelen estar sujetas a institutos y centros de investigación.</a:t>
            </a:r>
          </a:p>
          <a:p>
            <a:r>
              <a:rPr lang="es-ES" dirty="0"/>
              <a:t>Pueden ser:</a:t>
            </a:r>
          </a:p>
          <a:p>
            <a:pPr lvl="1"/>
            <a:r>
              <a:rPr lang="es-ES" sz="2200" dirty="0"/>
              <a:t>Impresas</a:t>
            </a:r>
          </a:p>
          <a:p>
            <a:pPr lvl="1"/>
            <a:r>
              <a:rPr lang="es-ES" sz="2200" dirty="0"/>
              <a:t>Electrónicas</a:t>
            </a:r>
          </a:p>
          <a:p>
            <a:pPr lvl="1"/>
            <a:r>
              <a:rPr lang="es-ES" sz="2200" dirty="0"/>
              <a:t>Impresas y electrónicas</a:t>
            </a:r>
          </a:p>
        </p:txBody>
      </p:sp>
      <p:sp>
        <p:nvSpPr>
          <p:cNvPr id="5" name="7 Marcador de contenido"/>
          <p:cNvSpPr txBox="1">
            <a:spLocks/>
          </p:cNvSpPr>
          <p:nvPr/>
        </p:nvSpPr>
        <p:spPr>
          <a:xfrm>
            <a:off x="4839644" y="1676124"/>
            <a:ext cx="4038600" cy="4665717"/>
          </a:xfrm>
          <a:prstGeom prst="rect">
            <a:avLst/>
          </a:prstGeom>
        </p:spPr>
        <p:txBody>
          <a:bodyPr>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s-ES" sz="2200" dirty="0"/>
              <a:t>Las revistas de investigación se indexan en bases de datos como:</a:t>
            </a:r>
          </a:p>
          <a:p>
            <a:pPr lvl="1"/>
            <a:r>
              <a:rPr lang="es-ES" sz="2000" dirty="0" err="1"/>
              <a:t>Latindex</a:t>
            </a:r>
            <a:endParaRPr lang="es-ES" sz="2000" dirty="0"/>
          </a:p>
          <a:p>
            <a:pPr lvl="1"/>
            <a:r>
              <a:rPr lang="es-ES" sz="2000" dirty="0" err="1"/>
              <a:t>Dialnet</a:t>
            </a:r>
            <a:endParaRPr lang="es-ES" sz="2000" dirty="0"/>
          </a:p>
          <a:p>
            <a:pPr lvl="1"/>
            <a:r>
              <a:rPr lang="es-ES" sz="2000" b="1" dirty="0" err="1">
                <a:solidFill>
                  <a:srgbClr val="FF0000"/>
                </a:solidFill>
              </a:rPr>
              <a:t>Redalyc</a:t>
            </a:r>
            <a:endParaRPr lang="es-ES" sz="2000" b="1" dirty="0">
              <a:solidFill>
                <a:srgbClr val="FF0000"/>
              </a:solidFill>
            </a:endParaRPr>
          </a:p>
          <a:p>
            <a:pPr lvl="1"/>
            <a:r>
              <a:rPr lang="es-ES" sz="2000" dirty="0" err="1"/>
              <a:t>Imbiomed</a:t>
            </a:r>
            <a:endParaRPr lang="es-ES" sz="2000" dirty="0"/>
          </a:p>
          <a:p>
            <a:pPr lvl="1"/>
            <a:r>
              <a:rPr lang="es-ES" sz="2000" dirty="0"/>
              <a:t>EBSCO</a:t>
            </a:r>
          </a:p>
          <a:p>
            <a:pPr lvl="1"/>
            <a:r>
              <a:rPr lang="es-ES" sz="2000" dirty="0" err="1"/>
              <a:t>Scielo</a:t>
            </a:r>
            <a:endParaRPr lang="es-ES" sz="2000" dirty="0"/>
          </a:p>
          <a:p>
            <a:pPr lvl="1"/>
            <a:r>
              <a:rPr lang="es-ES" sz="2000" dirty="0" err="1"/>
              <a:t>Elsevier</a:t>
            </a:r>
            <a:endParaRPr lang="es-ES" sz="2000" dirty="0"/>
          </a:p>
          <a:p>
            <a:pPr lvl="1"/>
            <a:r>
              <a:rPr lang="es-ES" sz="2000" dirty="0" err="1"/>
              <a:t>Scopus</a:t>
            </a:r>
            <a:endParaRPr lang="es-ES" sz="2000" dirty="0"/>
          </a:p>
          <a:p>
            <a:pPr lvl="1"/>
            <a:r>
              <a:rPr lang="es-ES" sz="2000" dirty="0"/>
              <a:t>ISI</a:t>
            </a:r>
          </a:p>
          <a:p>
            <a:endParaRPr lang="es-ES" dirty="0"/>
          </a:p>
        </p:txBody>
      </p:sp>
      <p:pic>
        <p:nvPicPr>
          <p:cNvPr id="6" name="5 Imagen" descr="index_latindex.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01970" y="3104718"/>
            <a:ext cx="1454786" cy="735960"/>
          </a:xfrm>
          <a:prstGeom prst="rect">
            <a:avLst/>
          </a:prstGeom>
        </p:spPr>
      </p:pic>
      <p:pic>
        <p:nvPicPr>
          <p:cNvPr id="7" name="6 Imagen" descr="dialnet_grande.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80864" y="4008983"/>
            <a:ext cx="1758336" cy="504056"/>
          </a:xfrm>
          <a:prstGeom prst="rect">
            <a:avLst/>
          </a:prstGeom>
        </p:spPr>
      </p:pic>
      <p:pic>
        <p:nvPicPr>
          <p:cNvPr id="8" name="7 Imagen" descr="images.jp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941331" y="5490554"/>
            <a:ext cx="1214446" cy="1214446"/>
          </a:xfrm>
          <a:prstGeom prst="rect">
            <a:avLst/>
          </a:prstGeom>
        </p:spPr>
      </p:pic>
      <p:pic>
        <p:nvPicPr>
          <p:cNvPr id="9" name="8 Imagen" descr="LogoRedalyc.jp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98504" y="4681344"/>
            <a:ext cx="2061717" cy="667332"/>
          </a:xfrm>
          <a:prstGeom prst="rect">
            <a:avLst/>
          </a:prstGeom>
        </p:spPr>
      </p:pic>
      <p:pic>
        <p:nvPicPr>
          <p:cNvPr id="10" name="9 Imagen"/>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222408" y="5648209"/>
            <a:ext cx="902171" cy="995499"/>
          </a:xfrm>
          <a:prstGeom prst="rect">
            <a:avLst/>
          </a:prstGeom>
        </p:spPr>
      </p:pic>
      <p:pic>
        <p:nvPicPr>
          <p:cNvPr id="11" name="10 Imagen"/>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703187" y="4848080"/>
            <a:ext cx="1970307" cy="666873"/>
          </a:xfrm>
          <a:prstGeom prst="rect">
            <a:avLst/>
          </a:prstGeom>
        </p:spPr>
      </p:pic>
      <p:pic>
        <p:nvPicPr>
          <p:cNvPr id="12" name="11 Imagen"/>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139952" y="3777307"/>
            <a:ext cx="1067084" cy="1067084"/>
          </a:xfrm>
          <a:prstGeom prst="rect">
            <a:avLst/>
          </a:prstGeom>
        </p:spPr>
      </p:pic>
    </p:spTree>
    <p:extLst>
      <p:ext uri="{BB962C8B-B14F-4D97-AF65-F5344CB8AC3E}">
        <p14:creationId xmlns:p14="http://schemas.microsoft.com/office/powerpoint/2010/main" val="1096774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63688" y="116632"/>
            <a:ext cx="5909310" cy="1325563"/>
          </a:xfrm>
        </p:spPr>
        <p:txBody>
          <a:bodyPr/>
          <a:lstStyle/>
          <a:p>
            <a:pPr algn="ctr"/>
            <a:r>
              <a:rPr lang="es-PE" b="1" dirty="0"/>
              <a:t>Las Comillas </a:t>
            </a:r>
            <a:endParaRPr lang="es-PE" dirty="0"/>
          </a:p>
        </p:txBody>
      </p:sp>
      <p:cxnSp>
        <p:nvCxnSpPr>
          <p:cNvPr id="6" name="Conector recto 5"/>
          <p:cNvCxnSpPr/>
          <p:nvPr/>
        </p:nvCxnSpPr>
        <p:spPr>
          <a:xfrm>
            <a:off x="-202623" y="6858000"/>
            <a:ext cx="9492096" cy="0"/>
          </a:xfrm>
          <a:prstGeom prst="line">
            <a:avLst/>
          </a:prstGeom>
          <a:ln w="381000">
            <a:solidFill>
              <a:srgbClr val="1D345D"/>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202623" y="6619515"/>
            <a:ext cx="9492096" cy="0"/>
          </a:xfrm>
          <a:prstGeom prst="line">
            <a:avLst/>
          </a:prstGeom>
          <a:ln w="254000">
            <a:solidFill>
              <a:srgbClr val="9A0000"/>
            </a:solidFill>
          </a:ln>
        </p:spPr>
        <p:style>
          <a:lnRef idx="1">
            <a:schemeClr val="accent1"/>
          </a:lnRef>
          <a:fillRef idx="0">
            <a:schemeClr val="accent1"/>
          </a:fillRef>
          <a:effectRef idx="0">
            <a:schemeClr val="accent1"/>
          </a:effectRef>
          <a:fontRef idx="minor">
            <a:schemeClr val="tx1"/>
          </a:fontRef>
        </p:style>
      </p:cxnSp>
      <p:sp>
        <p:nvSpPr>
          <p:cNvPr id="9" name="Marcador de contenido 8"/>
          <p:cNvSpPr>
            <a:spLocks noGrp="1"/>
          </p:cNvSpPr>
          <p:nvPr>
            <p:ph idx="1"/>
          </p:nvPr>
        </p:nvSpPr>
        <p:spPr>
          <a:xfrm>
            <a:off x="683568" y="1628800"/>
            <a:ext cx="8153400" cy="4495800"/>
          </a:xfrm>
        </p:spPr>
        <p:txBody>
          <a:bodyPr>
            <a:normAutofit fontScale="92500" lnSpcReduction="10000"/>
          </a:bodyPr>
          <a:lstStyle/>
          <a:p>
            <a:pPr marL="0" indent="0">
              <a:buNone/>
            </a:pPr>
            <a:endParaRPr lang="es-PE" dirty="0"/>
          </a:p>
          <a:p>
            <a:pPr marL="0" indent="0">
              <a:buNone/>
            </a:pPr>
            <a:endParaRPr lang="es-PE" dirty="0"/>
          </a:p>
          <a:p>
            <a:endParaRPr lang="es-PE" dirty="0"/>
          </a:p>
          <a:p>
            <a:pPr marL="0" indent="0">
              <a:buNone/>
            </a:pPr>
            <a:endParaRPr lang="es-PE" dirty="0"/>
          </a:p>
          <a:p>
            <a:endParaRPr lang="es-PE" dirty="0"/>
          </a:p>
          <a:p>
            <a:pPr marL="0" indent="0" algn="just">
              <a:buNone/>
            </a:pPr>
            <a:endParaRPr lang="es-PE" sz="2500" dirty="0"/>
          </a:p>
          <a:p>
            <a:pPr marL="0" indent="0" algn="just">
              <a:buNone/>
            </a:pPr>
            <a:r>
              <a:rPr lang="es-PE" sz="2500" dirty="0"/>
              <a:t>Ejemplo: </a:t>
            </a:r>
          </a:p>
          <a:p>
            <a:pPr lvl="1" algn="just"/>
            <a:r>
              <a:rPr lang="es-PE" sz="2500" dirty="0"/>
              <a:t>«El sábado anunciaban “Hay trabajo mañana” y ahí mismito se anotaban los que querían ir a laborar el domingo, aunque anhelaban el </a:t>
            </a:r>
            <a:r>
              <a:rPr lang="es-PE" sz="2500" b="1" dirty="0">
                <a:solidFill>
                  <a:srgbClr val="FF0000"/>
                </a:solidFill>
              </a:rPr>
              <a:t>‘</a:t>
            </a:r>
            <a:r>
              <a:rPr lang="es-PE" sz="2500" dirty="0"/>
              <a:t>asueto</a:t>
            </a:r>
            <a:r>
              <a:rPr lang="es-PE" sz="2500" b="1" dirty="0">
                <a:solidFill>
                  <a:srgbClr val="FF0000"/>
                </a:solidFill>
              </a:rPr>
              <a:t>’</a:t>
            </a:r>
            <a:r>
              <a:rPr lang="es-PE" sz="2500" dirty="0"/>
              <a:t>» (</a:t>
            </a:r>
            <a:r>
              <a:rPr lang="es-PE" sz="2500" dirty="0" err="1"/>
              <a:t>Saldívar</a:t>
            </a:r>
            <a:r>
              <a:rPr lang="es-PE" sz="2500" dirty="0"/>
              <a:t>, 1998, p. 88)</a:t>
            </a:r>
          </a:p>
        </p:txBody>
      </p:sp>
      <p:graphicFrame>
        <p:nvGraphicFramePr>
          <p:cNvPr id="3" name="2 Tabla"/>
          <p:cNvGraphicFramePr>
            <a:graphicFrameLocks noGrp="1"/>
          </p:cNvGraphicFramePr>
          <p:nvPr>
            <p:extLst>
              <p:ext uri="{D42A27DB-BD31-4B8C-83A1-F6EECF244321}">
                <p14:modId xmlns:p14="http://schemas.microsoft.com/office/powerpoint/2010/main" val="4151120989"/>
              </p:ext>
            </p:extLst>
          </p:nvPr>
        </p:nvGraphicFramePr>
        <p:xfrm>
          <a:off x="1115616" y="1844824"/>
          <a:ext cx="7416824" cy="2346960"/>
        </p:xfrm>
        <a:graphic>
          <a:graphicData uri="http://schemas.openxmlformats.org/drawingml/2006/table">
            <a:tbl>
              <a:tblPr firstRow="1" bandRow="1">
                <a:tableStyleId>{5C22544A-7EE6-4342-B048-85BDC9FD1C3A}</a:tableStyleId>
              </a:tblPr>
              <a:tblGrid>
                <a:gridCol w="1496974">
                  <a:extLst>
                    <a:ext uri="{9D8B030D-6E8A-4147-A177-3AD203B41FA5}">
                      <a16:colId xmlns:a16="http://schemas.microsoft.com/office/drawing/2014/main" xmlns="" val="20000"/>
                    </a:ext>
                  </a:extLst>
                </a:gridCol>
                <a:gridCol w="5919850">
                  <a:extLst>
                    <a:ext uri="{9D8B030D-6E8A-4147-A177-3AD203B41FA5}">
                      <a16:colId xmlns:a16="http://schemas.microsoft.com/office/drawing/2014/main" xmlns="" val="20001"/>
                    </a:ext>
                  </a:extLst>
                </a:gridCol>
              </a:tblGrid>
              <a:tr h="582821">
                <a:tc>
                  <a:txBody>
                    <a:bodyPr/>
                    <a:lstStyle/>
                    <a:p>
                      <a:pPr algn="ctr"/>
                      <a:r>
                        <a:rPr lang="es-PE" sz="3500" b="1" dirty="0">
                          <a:solidFill>
                            <a:srgbClr val="FF0000"/>
                          </a:solidFill>
                        </a:rPr>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2200" b="1" dirty="0">
                          <a:solidFill>
                            <a:srgbClr val="7030A0"/>
                          </a:solidFill>
                        </a:rPr>
                        <a:t>Cita Textual. </a:t>
                      </a:r>
                    </a:p>
                  </a:txBody>
                  <a:tcPr/>
                </a:tc>
                <a:extLst>
                  <a:ext uri="{0D108BD9-81ED-4DB2-BD59-A6C34878D82A}">
                    <a16:rowId xmlns:a16="http://schemas.microsoft.com/office/drawing/2014/main" xmlns="" val="10000"/>
                  </a:ext>
                </a:extLst>
              </a:tr>
              <a:tr h="1082382">
                <a:tc>
                  <a:txBody>
                    <a:bodyPr/>
                    <a:lstStyle/>
                    <a:p>
                      <a:pPr algn="ctr"/>
                      <a:r>
                        <a:rPr lang="es-PE" sz="3500" b="1" dirty="0">
                          <a:solidFill>
                            <a:srgbClr val="FF0000"/>
                          </a:solidFill>
                        </a:rPr>
                        <a:t>‘‘  ’’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2200" b="1" dirty="0">
                          <a:solidFill>
                            <a:srgbClr val="7030A0"/>
                          </a:solidFill>
                        </a:rPr>
                        <a:t>Referencia interior primera, títulos de libro u otros y para destacar alguna palabra en particular.</a:t>
                      </a:r>
                    </a:p>
                  </a:txBody>
                  <a:tcPr/>
                </a:tc>
                <a:extLst>
                  <a:ext uri="{0D108BD9-81ED-4DB2-BD59-A6C34878D82A}">
                    <a16:rowId xmlns:a16="http://schemas.microsoft.com/office/drawing/2014/main" xmlns="" val="10001"/>
                  </a:ext>
                </a:extLst>
              </a:tr>
              <a:tr h="582821">
                <a:tc>
                  <a:txBody>
                    <a:bodyPr/>
                    <a:lstStyle/>
                    <a:p>
                      <a:pPr algn="ctr"/>
                      <a:r>
                        <a:rPr lang="es-PE" sz="3500" b="1" dirty="0">
                          <a:solidFill>
                            <a:srgbClr val="FF0000"/>
                          </a:solidFill>
                        </a:rPr>
                        <a:t>‘   ’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2200" b="1" dirty="0">
                          <a:solidFill>
                            <a:srgbClr val="7030A0"/>
                          </a:solidFill>
                        </a:rPr>
                        <a:t>Referencia interior segunda.</a:t>
                      </a: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411600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07704" y="116632"/>
            <a:ext cx="5909310" cy="1325563"/>
          </a:xfrm>
        </p:spPr>
        <p:txBody>
          <a:bodyPr/>
          <a:lstStyle/>
          <a:p>
            <a:r>
              <a:rPr lang="es-PE" b="1" dirty="0"/>
              <a:t>Omisión de información </a:t>
            </a:r>
            <a:endParaRPr lang="es-PE" dirty="0"/>
          </a:p>
        </p:txBody>
      </p:sp>
      <p:cxnSp>
        <p:nvCxnSpPr>
          <p:cNvPr id="6" name="Conector recto 5"/>
          <p:cNvCxnSpPr/>
          <p:nvPr/>
        </p:nvCxnSpPr>
        <p:spPr>
          <a:xfrm>
            <a:off x="-202623" y="6858000"/>
            <a:ext cx="9492096" cy="0"/>
          </a:xfrm>
          <a:prstGeom prst="line">
            <a:avLst/>
          </a:prstGeom>
          <a:ln w="381000">
            <a:solidFill>
              <a:srgbClr val="1D345D"/>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202623" y="6619515"/>
            <a:ext cx="9492096" cy="0"/>
          </a:xfrm>
          <a:prstGeom prst="line">
            <a:avLst/>
          </a:prstGeom>
          <a:ln w="254000">
            <a:solidFill>
              <a:srgbClr val="9A0000"/>
            </a:solidFill>
          </a:ln>
        </p:spPr>
        <p:style>
          <a:lnRef idx="1">
            <a:schemeClr val="accent1"/>
          </a:lnRef>
          <a:fillRef idx="0">
            <a:schemeClr val="accent1"/>
          </a:fillRef>
          <a:effectRef idx="0">
            <a:schemeClr val="accent1"/>
          </a:effectRef>
          <a:fontRef idx="minor">
            <a:schemeClr val="tx1"/>
          </a:fontRef>
        </p:style>
      </p:cxnSp>
      <p:sp>
        <p:nvSpPr>
          <p:cNvPr id="9" name="Marcador de contenido 8"/>
          <p:cNvSpPr>
            <a:spLocks noGrp="1"/>
          </p:cNvSpPr>
          <p:nvPr>
            <p:ph idx="1"/>
          </p:nvPr>
        </p:nvSpPr>
        <p:spPr/>
        <p:txBody>
          <a:bodyPr/>
          <a:lstStyle/>
          <a:p>
            <a:r>
              <a:rPr lang="es-PE" dirty="0"/>
              <a:t>Cuando existe omisión de información, se coloca […] o (…)</a:t>
            </a:r>
          </a:p>
          <a:p>
            <a:pPr marL="0" indent="0">
              <a:buNone/>
            </a:pPr>
            <a:endParaRPr lang="es-PE" dirty="0"/>
          </a:p>
          <a:p>
            <a:pPr marL="0" indent="0">
              <a:buNone/>
            </a:pPr>
            <a:r>
              <a:rPr lang="es-PE" dirty="0"/>
              <a:t>Ejemplo</a:t>
            </a:r>
          </a:p>
          <a:p>
            <a:pPr marL="365760" lvl="1" indent="0" algn="just">
              <a:buNone/>
            </a:pPr>
            <a:r>
              <a:rPr lang="es-PE" dirty="0"/>
              <a:t>«[...] el deseo incontenible, exasperado, no puede oponerse a la vida, que es su resultado [...]» (</a:t>
            </a:r>
            <a:r>
              <a:rPr lang="es-PE" dirty="0" err="1"/>
              <a:t>Bataille</a:t>
            </a:r>
            <a:r>
              <a:rPr lang="es-PE" dirty="0"/>
              <a:t>, 1997, p. 52).</a:t>
            </a:r>
          </a:p>
          <a:p>
            <a:pPr lvl="1"/>
            <a:endParaRPr lang="es-PE" dirty="0"/>
          </a:p>
        </p:txBody>
      </p:sp>
    </p:spTree>
    <p:extLst>
      <p:ext uri="{BB962C8B-B14F-4D97-AF65-F5344CB8AC3E}">
        <p14:creationId xmlns:p14="http://schemas.microsoft.com/office/powerpoint/2010/main" val="417444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79712" y="260648"/>
            <a:ext cx="5909310" cy="1325563"/>
          </a:xfrm>
        </p:spPr>
        <p:txBody>
          <a:bodyPr/>
          <a:lstStyle/>
          <a:p>
            <a:pPr algn="ctr"/>
            <a:r>
              <a:rPr lang="es-PE" b="1" dirty="0"/>
              <a:t>Pies de Página</a:t>
            </a:r>
            <a:endParaRPr lang="es-PE" dirty="0"/>
          </a:p>
        </p:txBody>
      </p:sp>
      <p:cxnSp>
        <p:nvCxnSpPr>
          <p:cNvPr id="6" name="Conector recto 5"/>
          <p:cNvCxnSpPr/>
          <p:nvPr/>
        </p:nvCxnSpPr>
        <p:spPr>
          <a:xfrm>
            <a:off x="-202623" y="6858000"/>
            <a:ext cx="9492096" cy="0"/>
          </a:xfrm>
          <a:prstGeom prst="line">
            <a:avLst/>
          </a:prstGeom>
          <a:ln w="381000">
            <a:solidFill>
              <a:srgbClr val="1D345D"/>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a:off x="-202623" y="6619515"/>
            <a:ext cx="9492096" cy="0"/>
          </a:xfrm>
          <a:prstGeom prst="line">
            <a:avLst/>
          </a:prstGeom>
          <a:ln w="254000">
            <a:solidFill>
              <a:srgbClr val="9A0000"/>
            </a:solidFill>
          </a:ln>
        </p:spPr>
        <p:style>
          <a:lnRef idx="1">
            <a:schemeClr val="accent1"/>
          </a:lnRef>
          <a:fillRef idx="0">
            <a:schemeClr val="accent1"/>
          </a:fillRef>
          <a:effectRef idx="0">
            <a:schemeClr val="accent1"/>
          </a:effectRef>
          <a:fontRef idx="minor">
            <a:schemeClr val="tx1"/>
          </a:fontRef>
        </p:style>
      </p:cxnSp>
      <p:sp>
        <p:nvSpPr>
          <p:cNvPr id="9" name="Marcador de contenido 8"/>
          <p:cNvSpPr>
            <a:spLocks noGrp="1"/>
          </p:cNvSpPr>
          <p:nvPr>
            <p:ph idx="1"/>
          </p:nvPr>
        </p:nvSpPr>
        <p:spPr/>
        <p:txBody>
          <a:bodyPr>
            <a:normAutofit fontScale="70000" lnSpcReduction="20000"/>
          </a:bodyPr>
          <a:lstStyle/>
          <a:p>
            <a:r>
              <a:rPr lang="es-PE" dirty="0"/>
              <a:t>Las reservaremos para comentarios complementarios del autor, ya sea en función de una cita o de su propio texto. Las notas deben seguir una numeración consecutiva.</a:t>
            </a:r>
          </a:p>
          <a:p>
            <a:pPr marL="0" indent="0">
              <a:buNone/>
            </a:pPr>
            <a:endParaRPr lang="es-PE" dirty="0"/>
          </a:p>
          <a:p>
            <a:pPr marL="0" indent="0">
              <a:buNone/>
            </a:pPr>
            <a:r>
              <a:rPr lang="es-PE" dirty="0"/>
              <a:t>Ejemplo: </a:t>
            </a:r>
          </a:p>
          <a:p>
            <a:pPr marL="365760" lvl="1" indent="0">
              <a:buNone/>
            </a:pPr>
            <a:r>
              <a:rPr lang="es-PE" sz="3300" dirty="0"/>
              <a:t>El estadio serviría a Lacan para ejemplificar una dialéctica que se establece entre el sujeto, su imagen y el otro. En ella, el sujeto reconoce su imagen en el espejo a partir de las palabras del otro, es decir, de un deseo ajeno</a:t>
            </a:r>
            <a:r>
              <a:rPr lang="es-PE" sz="3300" b="1" dirty="0">
                <a:solidFill>
                  <a:srgbClr val="FF0000"/>
                </a:solidFill>
              </a:rPr>
              <a:t>¹</a:t>
            </a:r>
            <a:r>
              <a:rPr lang="es-PE" sz="3300" dirty="0"/>
              <a:t>. </a:t>
            </a:r>
          </a:p>
          <a:p>
            <a:pPr lvl="1"/>
            <a:endParaRPr lang="es-PE" dirty="0"/>
          </a:p>
          <a:p>
            <a:pPr lvl="1"/>
            <a:endParaRPr lang="es-PE" dirty="0"/>
          </a:p>
          <a:p>
            <a:pPr marL="457200" lvl="1" indent="0">
              <a:buNone/>
            </a:pPr>
            <a:r>
              <a:rPr lang="es-PE" dirty="0"/>
              <a:t>_________________________________________________________________</a:t>
            </a:r>
          </a:p>
          <a:p>
            <a:pPr lvl="1"/>
            <a:endParaRPr lang="es-PE" dirty="0"/>
          </a:p>
          <a:p>
            <a:pPr marL="457200" lvl="1" indent="0">
              <a:buNone/>
            </a:pPr>
            <a:r>
              <a:rPr lang="es-PE" sz="1900" dirty="0"/>
              <a:t>¹ Tómese en cuenta que Lacan relacionará el lenguaje humano con el deseo del sujeto. Para él, la instauración del lenguaje en el sujeto supone su ingreso al plano de la demanda y, por lo mismo, del deseo.</a:t>
            </a:r>
          </a:p>
        </p:txBody>
      </p:sp>
    </p:spTree>
    <p:extLst>
      <p:ext uri="{BB962C8B-B14F-4D97-AF65-F5344CB8AC3E}">
        <p14:creationId xmlns:p14="http://schemas.microsoft.com/office/powerpoint/2010/main" val="971704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PE" sz="5000" b="1" dirty="0">
                <a:solidFill>
                  <a:srgbClr val="FF0000"/>
                </a:solidFill>
              </a:rPr>
              <a:t>¡Importante!</a:t>
            </a:r>
            <a:endParaRPr lang="es-PE" sz="5000" dirty="0">
              <a:solidFill>
                <a:srgbClr val="FF0000"/>
              </a:solidFill>
            </a:endParaRPr>
          </a:p>
        </p:txBody>
      </p:sp>
      <p:sp>
        <p:nvSpPr>
          <p:cNvPr id="3" name="2 Marcador de contenido"/>
          <p:cNvSpPr>
            <a:spLocks noGrp="1"/>
          </p:cNvSpPr>
          <p:nvPr>
            <p:ph sz="quarter" idx="1"/>
          </p:nvPr>
        </p:nvSpPr>
        <p:spPr/>
        <p:txBody>
          <a:bodyPr>
            <a:normAutofit/>
          </a:bodyPr>
          <a:lstStyle/>
          <a:p>
            <a:pPr marL="0" indent="0" algn="ctr">
              <a:buNone/>
            </a:pPr>
            <a:r>
              <a:rPr lang="es-PE" sz="3500" dirty="0">
                <a:solidFill>
                  <a:srgbClr val="7030A0"/>
                </a:solidFill>
              </a:rPr>
              <a:t>Todos los autores citados en el cuerpo del texto o trabajo deben coincidir con la lista de referencias del final, </a:t>
            </a:r>
            <a:r>
              <a:rPr lang="es-PE" sz="3500" b="1" dirty="0">
                <a:solidFill>
                  <a:srgbClr val="7030A0"/>
                </a:solidFill>
              </a:rPr>
              <a:t>NUNCA DEBE REFERENCIARSE UN AUTOR QUE NO HAYA SIDO CITADO EN EL TEXTO Y VICEVERSA.</a:t>
            </a:r>
            <a:endParaRPr lang="es-PE" sz="3500" dirty="0">
              <a:solidFill>
                <a:srgbClr val="7030A0"/>
              </a:solidFill>
            </a:endParaRPr>
          </a:p>
        </p:txBody>
      </p:sp>
    </p:spTree>
    <p:extLst>
      <p:ext uri="{BB962C8B-B14F-4D97-AF65-F5344CB8AC3E}">
        <p14:creationId xmlns:p14="http://schemas.microsoft.com/office/powerpoint/2010/main" val="2274271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sz="quarter" idx="1"/>
          </p:nvPr>
        </p:nvSpPr>
        <p:spPr/>
        <p:txBody>
          <a:bodyPr/>
          <a:lstStyle/>
          <a:p>
            <a:endParaRPr lang="es-PE" dirty="0"/>
          </a:p>
        </p:txBody>
      </p:sp>
      <p:pic>
        <p:nvPicPr>
          <p:cNvPr id="21506"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547664" y="1196752"/>
            <a:ext cx="6408712" cy="4799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5113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sz="quarter" idx="1"/>
          </p:nvPr>
        </p:nvSpPr>
        <p:spPr/>
        <p:txBody>
          <a:bodyPr/>
          <a:lstStyle/>
          <a:p>
            <a:endParaRPr lang="es-PE" dirty="0"/>
          </a:p>
        </p:txBody>
      </p:sp>
      <p:pic>
        <p:nvPicPr>
          <p:cNvPr id="2253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251520" y="135904"/>
            <a:ext cx="6120680" cy="380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3491880" y="3140968"/>
            <a:ext cx="5514818" cy="3420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7389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sz="quarter" idx="1"/>
          </p:nvPr>
        </p:nvSpPr>
        <p:spPr/>
        <p:txBody>
          <a:bodyPr/>
          <a:lstStyle/>
          <a:p>
            <a:endParaRPr lang="es-PE"/>
          </a:p>
        </p:txBody>
      </p:sp>
      <p:pic>
        <p:nvPicPr>
          <p:cNvPr id="23554"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259632" y="332656"/>
            <a:ext cx="7356043" cy="5607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3525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PE" b="1" dirty="0"/>
              <a:t>¿Qué es APA?</a:t>
            </a:r>
          </a:p>
        </p:txBody>
      </p:sp>
      <p:sp>
        <p:nvSpPr>
          <p:cNvPr id="4" name="Marcador de contenido 8"/>
          <p:cNvSpPr>
            <a:spLocks noGrp="1"/>
          </p:cNvSpPr>
          <p:nvPr>
            <p:ph sz="quarter" idx="1"/>
          </p:nvPr>
        </p:nvSpPr>
        <p:spPr/>
        <p:txBody>
          <a:bodyPr/>
          <a:lstStyle/>
          <a:p>
            <a:pPr algn="just"/>
            <a:r>
              <a:rPr lang="es-CL" altLang="es-CL" dirty="0">
                <a:solidFill>
                  <a:srgbClr val="000000"/>
                </a:solidFill>
              </a:rPr>
              <a:t>American </a:t>
            </a:r>
            <a:r>
              <a:rPr lang="es-CL" altLang="es-CL" dirty="0" err="1">
                <a:solidFill>
                  <a:srgbClr val="000000"/>
                </a:solidFill>
              </a:rPr>
              <a:t>Psychological</a:t>
            </a:r>
            <a:r>
              <a:rPr lang="es-CL" altLang="es-CL" dirty="0">
                <a:solidFill>
                  <a:srgbClr val="000000"/>
                </a:solidFill>
              </a:rPr>
              <a:t> </a:t>
            </a:r>
            <a:r>
              <a:rPr lang="es-CL" altLang="es-CL" dirty="0" err="1">
                <a:solidFill>
                  <a:srgbClr val="000000"/>
                </a:solidFill>
              </a:rPr>
              <a:t>Association</a:t>
            </a:r>
            <a:r>
              <a:rPr lang="es-CL" altLang="es-CL" dirty="0">
                <a:solidFill>
                  <a:srgbClr val="000000"/>
                </a:solidFill>
              </a:rPr>
              <a:t>  (APA), es una organización científica que ha establecido normas internacionales de procedimientos para la investigación y redacción científica. </a:t>
            </a:r>
          </a:p>
          <a:p>
            <a:pPr algn="just"/>
            <a:endParaRPr lang="es-PE" dirty="0"/>
          </a:p>
        </p:txBody>
      </p:sp>
      <p:pic>
        <p:nvPicPr>
          <p:cNvPr id="6146"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39752" y="3789040"/>
            <a:ext cx="4824536" cy="1775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0098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PE" sz="3500" b="1" dirty="0"/>
              <a:t>FORMALIDADES DE PRESENTACIÓN</a:t>
            </a:r>
            <a:br>
              <a:rPr lang="es-PE" sz="3500" b="1" dirty="0"/>
            </a:br>
            <a:r>
              <a:rPr lang="es-PE" sz="3500" b="1" dirty="0"/>
              <a:t>NORMAS APA</a:t>
            </a:r>
          </a:p>
        </p:txBody>
      </p:sp>
      <p:sp>
        <p:nvSpPr>
          <p:cNvPr id="4" name="3 Marcador de contenido"/>
          <p:cNvSpPr>
            <a:spLocks noGrp="1"/>
          </p:cNvSpPr>
          <p:nvPr>
            <p:ph sz="quarter" idx="1"/>
          </p:nvPr>
        </p:nvSpPr>
        <p:spPr/>
        <p:txBody>
          <a:bodyPr/>
          <a:lstStyle/>
          <a:p>
            <a:pPr marL="0" indent="0">
              <a:buNone/>
            </a:pPr>
            <a:endParaRPr lang="es-PE" dirty="0"/>
          </a:p>
        </p:txBody>
      </p:sp>
      <p:sp>
        <p:nvSpPr>
          <p:cNvPr id="5" name="4 Rectángulo"/>
          <p:cNvSpPr/>
          <p:nvPr/>
        </p:nvSpPr>
        <p:spPr>
          <a:xfrm>
            <a:off x="971600" y="1700808"/>
            <a:ext cx="7848872" cy="4524315"/>
          </a:xfrm>
          <a:prstGeom prst="rect">
            <a:avLst/>
          </a:prstGeom>
        </p:spPr>
        <p:txBody>
          <a:bodyPr wrap="square">
            <a:spAutoFit/>
          </a:bodyPr>
          <a:lstStyle/>
          <a:p>
            <a:r>
              <a:rPr lang="es-PE" b="1" i="0" u="none" strike="noStrike" baseline="0" dirty="0">
                <a:solidFill>
                  <a:srgbClr val="000000"/>
                </a:solidFill>
                <a:latin typeface="+mj-lt"/>
              </a:rPr>
              <a:t>PAPEL</a:t>
            </a:r>
            <a:endParaRPr lang="es-PE" b="0" i="0" u="none" strike="noStrike" baseline="0" dirty="0">
              <a:solidFill>
                <a:srgbClr val="000000"/>
              </a:solidFill>
              <a:latin typeface="+mj-lt"/>
            </a:endParaRPr>
          </a:p>
          <a:p>
            <a:r>
              <a:rPr lang="es-PE" b="0" i="0" u="none" strike="noStrike" baseline="0" dirty="0">
                <a:solidFill>
                  <a:srgbClr val="000000"/>
                </a:solidFill>
                <a:latin typeface="+mj-lt"/>
              </a:rPr>
              <a:t>- Tamaño carta/ papel 8 1/2” X 11” </a:t>
            </a:r>
          </a:p>
          <a:p>
            <a:endParaRPr lang="es-PE" b="1" i="0" u="none" strike="noStrike" baseline="0" dirty="0">
              <a:solidFill>
                <a:srgbClr val="000000"/>
              </a:solidFill>
              <a:latin typeface="+mj-lt"/>
            </a:endParaRPr>
          </a:p>
          <a:p>
            <a:r>
              <a:rPr lang="es-PE" b="1" i="0" u="none" strike="noStrike" baseline="0" dirty="0">
                <a:solidFill>
                  <a:srgbClr val="000000"/>
                </a:solidFill>
                <a:latin typeface="+mj-lt"/>
              </a:rPr>
              <a:t>ESPACIADO</a:t>
            </a:r>
            <a:endParaRPr lang="es-PE" b="0" i="0" u="none" strike="noStrike" baseline="0" dirty="0">
              <a:solidFill>
                <a:srgbClr val="000000"/>
              </a:solidFill>
              <a:latin typeface="+mj-lt"/>
            </a:endParaRPr>
          </a:p>
          <a:p>
            <a:pPr marL="285750" indent="-285750">
              <a:buFontTx/>
              <a:buChar char="-"/>
            </a:pPr>
            <a:r>
              <a:rPr lang="es-PE" b="0" i="0" u="none" strike="noStrike" baseline="0" dirty="0">
                <a:solidFill>
                  <a:srgbClr val="000000"/>
                </a:solidFill>
                <a:latin typeface="+mj-lt"/>
              </a:rPr>
              <a:t>Texto a doble espacio y alineado a la izquierda.</a:t>
            </a:r>
          </a:p>
          <a:p>
            <a:pPr marL="285750" indent="-285750">
              <a:buFontTx/>
              <a:buChar char="-"/>
            </a:pPr>
            <a:r>
              <a:rPr lang="es-PE" dirty="0">
                <a:solidFill>
                  <a:srgbClr val="000000"/>
                </a:solidFill>
                <a:latin typeface="+mj-lt"/>
              </a:rPr>
              <a:t>Tablas </a:t>
            </a:r>
            <a:r>
              <a:rPr lang="es-PE" b="0" i="0" u="none" strike="noStrike" baseline="0" dirty="0">
                <a:solidFill>
                  <a:srgbClr val="000000"/>
                </a:solidFill>
                <a:latin typeface="+mj-lt"/>
              </a:rPr>
              <a:t>y figuras van al medio. </a:t>
            </a:r>
          </a:p>
          <a:p>
            <a:r>
              <a:rPr lang="es-PE" b="0" i="0" u="none" strike="noStrike" baseline="0" dirty="0">
                <a:solidFill>
                  <a:srgbClr val="000000"/>
                </a:solidFill>
                <a:latin typeface="+mj-lt"/>
              </a:rPr>
              <a:t>-    Dos espacios después del punto final de una oración</a:t>
            </a:r>
          </a:p>
          <a:p>
            <a:endParaRPr lang="es-PE" b="1" i="0" u="none" strike="noStrike" baseline="0" dirty="0">
              <a:solidFill>
                <a:srgbClr val="000000"/>
              </a:solidFill>
              <a:latin typeface="+mj-lt"/>
            </a:endParaRPr>
          </a:p>
          <a:p>
            <a:r>
              <a:rPr lang="es-PE" b="1" i="0" u="none" strike="noStrike" baseline="0" dirty="0">
                <a:solidFill>
                  <a:srgbClr val="000000"/>
                </a:solidFill>
                <a:latin typeface="+mj-lt"/>
              </a:rPr>
              <a:t>MÁRGENES </a:t>
            </a:r>
            <a:endParaRPr lang="es-PE" b="0" i="0" u="none" strike="noStrike" baseline="0" dirty="0">
              <a:solidFill>
                <a:srgbClr val="000000"/>
              </a:solidFill>
              <a:latin typeface="+mj-lt"/>
            </a:endParaRPr>
          </a:p>
          <a:p>
            <a:r>
              <a:rPr lang="es-PE" b="0" i="0" u="none" strike="noStrike" baseline="0" dirty="0">
                <a:solidFill>
                  <a:srgbClr val="000000"/>
                </a:solidFill>
                <a:latin typeface="+mj-lt"/>
              </a:rPr>
              <a:t>- 2,54 cm/1 en todo la hoja</a:t>
            </a:r>
          </a:p>
          <a:p>
            <a:r>
              <a:rPr lang="es-PE" b="0" i="0" u="none" strike="noStrike" baseline="0" dirty="0">
                <a:solidFill>
                  <a:srgbClr val="000000"/>
                </a:solidFill>
                <a:latin typeface="+mj-lt"/>
              </a:rPr>
              <a:t>- Sangría: cinco espacios en la primera línea de cada párrafo</a:t>
            </a:r>
          </a:p>
          <a:p>
            <a:r>
              <a:rPr lang="es-PE" b="0" i="0" u="none" strike="noStrike" baseline="0" dirty="0">
                <a:solidFill>
                  <a:srgbClr val="000000"/>
                </a:solidFill>
                <a:latin typeface="+mj-lt"/>
              </a:rPr>
              <a:t>- Las tablas no tienen líneas separando las celdas</a:t>
            </a:r>
          </a:p>
          <a:p>
            <a:endParaRPr lang="es-PE" b="1" i="0" u="none" strike="noStrike" baseline="0" dirty="0">
              <a:solidFill>
                <a:srgbClr val="000000"/>
              </a:solidFill>
              <a:latin typeface="+mj-lt"/>
            </a:endParaRPr>
          </a:p>
          <a:p>
            <a:r>
              <a:rPr lang="es-PE" b="1" i="0" u="none" strike="noStrike" baseline="0" dirty="0">
                <a:solidFill>
                  <a:srgbClr val="000000"/>
                </a:solidFill>
                <a:latin typeface="+mj-lt"/>
              </a:rPr>
              <a:t>TIPO DE LETRA</a:t>
            </a:r>
            <a:endParaRPr lang="es-PE" b="0" i="0" u="none" strike="noStrike" baseline="0" dirty="0">
              <a:solidFill>
                <a:srgbClr val="000000"/>
              </a:solidFill>
              <a:latin typeface="+mj-lt"/>
            </a:endParaRPr>
          </a:p>
          <a:p>
            <a:r>
              <a:rPr lang="en-US" b="0" i="0" u="none" strike="noStrike" baseline="0" dirty="0">
                <a:solidFill>
                  <a:srgbClr val="000000"/>
                </a:solidFill>
                <a:latin typeface="+mj-lt"/>
              </a:rPr>
              <a:t>- Times New Roman: 12 puntos. </a:t>
            </a:r>
          </a:p>
          <a:p>
            <a:endParaRPr lang="es-PE" b="0" i="0" u="none" strike="noStrike" baseline="0" dirty="0">
              <a:solidFill>
                <a:srgbClr val="000000"/>
              </a:solidFill>
              <a:latin typeface="Minion Pro"/>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020122" y="5013176"/>
            <a:ext cx="280035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6263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PE" sz="3500" b="1" dirty="0"/>
              <a:t>FORMALIDADES DE PRESENTACIÓN</a:t>
            </a:r>
            <a:br>
              <a:rPr lang="es-PE" sz="3500" b="1" dirty="0"/>
            </a:br>
            <a:r>
              <a:rPr lang="es-PE" sz="3500" b="1" dirty="0"/>
              <a:t>NORMAS APA</a:t>
            </a:r>
          </a:p>
        </p:txBody>
      </p:sp>
      <p:sp>
        <p:nvSpPr>
          <p:cNvPr id="4" name="3 Marcador de contenido"/>
          <p:cNvSpPr>
            <a:spLocks noGrp="1"/>
          </p:cNvSpPr>
          <p:nvPr>
            <p:ph sz="quarter" idx="1"/>
          </p:nvPr>
        </p:nvSpPr>
        <p:spPr/>
        <p:txBody>
          <a:bodyPr/>
          <a:lstStyle/>
          <a:p>
            <a:pPr marL="0" indent="0">
              <a:buNone/>
            </a:pPr>
            <a:endParaRPr lang="es-PE" dirty="0"/>
          </a:p>
        </p:txBody>
      </p:sp>
      <p:pic>
        <p:nvPicPr>
          <p:cNvPr id="2051" name="Picture 3"/>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979712" y="1849388"/>
            <a:ext cx="5434291" cy="3775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6821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PE" sz="3500" dirty="0"/>
              <a:t>FORMALIDADES DE PRESENTACIÓN</a:t>
            </a:r>
            <a:br>
              <a:rPr lang="es-PE" sz="3500" dirty="0"/>
            </a:br>
            <a:r>
              <a:rPr lang="es-PE" sz="3500" dirty="0"/>
              <a:t>GENERAL</a:t>
            </a:r>
          </a:p>
        </p:txBody>
      </p:sp>
      <p:sp>
        <p:nvSpPr>
          <p:cNvPr id="4" name="3 Marcador de contenido"/>
          <p:cNvSpPr>
            <a:spLocks noGrp="1"/>
          </p:cNvSpPr>
          <p:nvPr>
            <p:ph sz="quarter" idx="1"/>
          </p:nvPr>
        </p:nvSpPr>
        <p:spPr>
          <a:xfrm>
            <a:off x="667072" y="1556792"/>
            <a:ext cx="8153400" cy="4495800"/>
          </a:xfrm>
        </p:spPr>
        <p:txBody>
          <a:bodyPr/>
          <a:lstStyle/>
          <a:p>
            <a:pPr marL="0" indent="0">
              <a:buNone/>
            </a:pPr>
            <a:endParaRPr lang="es-PE" dirty="0"/>
          </a:p>
        </p:txBody>
      </p:sp>
      <p:sp>
        <p:nvSpPr>
          <p:cNvPr id="5" name="4 Rectángulo"/>
          <p:cNvSpPr/>
          <p:nvPr/>
        </p:nvSpPr>
        <p:spPr>
          <a:xfrm>
            <a:off x="2771800" y="1556792"/>
            <a:ext cx="6264696" cy="5109091"/>
          </a:xfrm>
          <a:prstGeom prst="rect">
            <a:avLst/>
          </a:prstGeom>
        </p:spPr>
        <p:txBody>
          <a:bodyPr wrap="square">
            <a:spAutoFit/>
          </a:bodyPr>
          <a:lstStyle/>
          <a:p>
            <a:r>
              <a:rPr lang="es-PE" b="1" i="0" u="none" strike="noStrike" baseline="0" dirty="0">
                <a:solidFill>
                  <a:srgbClr val="000000"/>
                </a:solidFill>
                <a:latin typeface="+mj-lt"/>
              </a:rPr>
              <a:t>PAPEL</a:t>
            </a:r>
            <a:endParaRPr lang="es-PE" b="0" i="0" u="none" strike="noStrike" baseline="0" dirty="0">
              <a:solidFill>
                <a:srgbClr val="000000"/>
              </a:solidFill>
              <a:latin typeface="+mj-lt"/>
            </a:endParaRPr>
          </a:p>
          <a:p>
            <a:r>
              <a:rPr lang="es-PE" b="0" i="0" u="none" strike="noStrike" baseline="0" dirty="0">
                <a:solidFill>
                  <a:srgbClr val="000000"/>
                </a:solidFill>
                <a:latin typeface="+mj-lt"/>
              </a:rPr>
              <a:t>- Tamaño carta o A4,</a:t>
            </a:r>
            <a:r>
              <a:rPr lang="es-PE" b="0" i="0" u="none" strike="noStrike" dirty="0">
                <a:solidFill>
                  <a:srgbClr val="000000"/>
                </a:solidFill>
                <a:latin typeface="+mj-lt"/>
              </a:rPr>
              <a:t> lo importante es cuidar que el formato predeterminado de la computadora coincida con la hoja de impresión.</a:t>
            </a:r>
            <a:r>
              <a:rPr lang="es-PE" b="0" i="0" u="none" strike="noStrike" baseline="0" dirty="0">
                <a:solidFill>
                  <a:srgbClr val="000000"/>
                </a:solidFill>
                <a:latin typeface="+mj-lt"/>
              </a:rPr>
              <a:t> </a:t>
            </a:r>
          </a:p>
          <a:p>
            <a:endParaRPr lang="es-PE" sz="1000" b="1" i="0" u="none" strike="noStrike" baseline="0" dirty="0">
              <a:solidFill>
                <a:srgbClr val="000000"/>
              </a:solidFill>
              <a:latin typeface="+mj-lt"/>
            </a:endParaRPr>
          </a:p>
          <a:p>
            <a:r>
              <a:rPr lang="es-PE" b="1" i="0" u="none" strike="noStrike" baseline="0" dirty="0">
                <a:solidFill>
                  <a:srgbClr val="000000"/>
                </a:solidFill>
                <a:latin typeface="+mj-lt"/>
              </a:rPr>
              <a:t>ESPACIADO</a:t>
            </a:r>
            <a:endParaRPr lang="es-PE" b="0" i="0" u="none" strike="noStrike" baseline="0" dirty="0">
              <a:solidFill>
                <a:srgbClr val="000000"/>
              </a:solidFill>
              <a:latin typeface="+mj-lt"/>
            </a:endParaRPr>
          </a:p>
          <a:p>
            <a:pPr marL="285750" indent="-285750">
              <a:buFontTx/>
              <a:buChar char="-"/>
            </a:pPr>
            <a:r>
              <a:rPr lang="es-PE" b="0" i="0" u="none" strike="noStrike" baseline="0" dirty="0">
                <a:solidFill>
                  <a:srgbClr val="000000"/>
                </a:solidFill>
                <a:latin typeface="+mj-lt"/>
              </a:rPr>
              <a:t>Texto a 1, 2 o ½ espacio, manteniendo la uniformidad.</a:t>
            </a:r>
          </a:p>
          <a:p>
            <a:pPr marL="285750" indent="-285750">
              <a:buFontTx/>
              <a:buChar char="-"/>
            </a:pPr>
            <a:r>
              <a:rPr lang="es-PE" dirty="0">
                <a:solidFill>
                  <a:srgbClr val="000000"/>
                </a:solidFill>
                <a:latin typeface="+mj-lt"/>
              </a:rPr>
              <a:t>Alineación a la izquierda o justificado (de lado a lado).</a:t>
            </a:r>
            <a:endParaRPr lang="es-PE" b="0" i="0" u="none" strike="noStrike" baseline="0" dirty="0">
              <a:solidFill>
                <a:srgbClr val="000000"/>
              </a:solidFill>
              <a:latin typeface="+mj-lt"/>
            </a:endParaRPr>
          </a:p>
          <a:p>
            <a:pPr marL="285750" indent="-285750">
              <a:buFontTx/>
              <a:buChar char="-"/>
            </a:pPr>
            <a:r>
              <a:rPr lang="es-PE" dirty="0">
                <a:solidFill>
                  <a:srgbClr val="000000"/>
                </a:solidFill>
                <a:latin typeface="+mj-lt"/>
              </a:rPr>
              <a:t>Tablas, gráficos, cuadros, ilustraciones (configuraciones Word)</a:t>
            </a:r>
            <a:r>
              <a:rPr lang="es-PE" b="0" i="0" u="none" strike="noStrike" baseline="0" dirty="0">
                <a:solidFill>
                  <a:srgbClr val="000000"/>
                </a:solidFill>
                <a:latin typeface="+mj-lt"/>
              </a:rPr>
              <a:t> van al medio, con</a:t>
            </a:r>
            <a:r>
              <a:rPr lang="es-PE" b="0" i="0" u="none" strike="noStrike" dirty="0">
                <a:solidFill>
                  <a:srgbClr val="000000"/>
                </a:solidFill>
                <a:latin typeface="+mj-lt"/>
              </a:rPr>
              <a:t> título y fuente. </a:t>
            </a:r>
            <a:r>
              <a:rPr lang="es-PE" dirty="0">
                <a:solidFill>
                  <a:srgbClr val="000000"/>
                </a:solidFill>
                <a:latin typeface="+mj-lt"/>
              </a:rPr>
              <a:t>Interpretadas y con índice particular</a:t>
            </a:r>
            <a:r>
              <a:rPr lang="es-PE" b="0" i="0" u="none" strike="noStrike" baseline="0" dirty="0">
                <a:solidFill>
                  <a:srgbClr val="000000"/>
                </a:solidFill>
                <a:latin typeface="+mj-lt"/>
              </a:rPr>
              <a:t>. </a:t>
            </a:r>
          </a:p>
          <a:p>
            <a:endParaRPr lang="es-PE" sz="1000" b="1" i="0" u="none" strike="noStrike" baseline="0" dirty="0">
              <a:solidFill>
                <a:srgbClr val="000000"/>
              </a:solidFill>
              <a:latin typeface="+mj-lt"/>
            </a:endParaRPr>
          </a:p>
          <a:p>
            <a:r>
              <a:rPr lang="es-PE" b="1" i="0" u="none" strike="noStrike" baseline="0" dirty="0">
                <a:solidFill>
                  <a:srgbClr val="000000"/>
                </a:solidFill>
                <a:latin typeface="+mj-lt"/>
              </a:rPr>
              <a:t>MÁRGENES </a:t>
            </a:r>
            <a:endParaRPr lang="es-PE" b="0" i="0" u="none" strike="noStrike" baseline="0" dirty="0">
              <a:solidFill>
                <a:srgbClr val="000000"/>
              </a:solidFill>
              <a:latin typeface="+mj-lt"/>
            </a:endParaRPr>
          </a:p>
          <a:p>
            <a:r>
              <a:rPr lang="es-PE" b="0" i="0" u="none" strike="noStrike" baseline="0" dirty="0">
                <a:solidFill>
                  <a:srgbClr val="000000"/>
                </a:solidFill>
                <a:latin typeface="+mj-lt"/>
              </a:rPr>
              <a:t>- </a:t>
            </a:r>
            <a:r>
              <a:rPr lang="es-PE" b="0" i="0" u="none" strike="noStrike" dirty="0">
                <a:solidFill>
                  <a:srgbClr val="000000"/>
                </a:solidFill>
                <a:latin typeface="+mj-lt"/>
              </a:rPr>
              <a:t>  4cm(izquierda), 3cm los demás lados.</a:t>
            </a:r>
            <a:endParaRPr lang="es-PE" b="0" i="0" u="none" strike="noStrike" baseline="0" dirty="0">
              <a:solidFill>
                <a:srgbClr val="000000"/>
              </a:solidFill>
              <a:latin typeface="+mj-lt"/>
            </a:endParaRPr>
          </a:p>
          <a:p>
            <a:pPr marL="285750" indent="-285750">
              <a:buFontTx/>
              <a:buChar char="-"/>
            </a:pPr>
            <a:r>
              <a:rPr lang="es-PE" b="0" i="0" u="none" strike="noStrike" baseline="0" dirty="0">
                <a:solidFill>
                  <a:srgbClr val="000000"/>
                </a:solidFill>
                <a:latin typeface="+mj-lt"/>
              </a:rPr>
              <a:t>Sangría: 1cm</a:t>
            </a:r>
            <a:r>
              <a:rPr lang="es-PE" b="0" i="0" u="none" strike="noStrike" dirty="0">
                <a:solidFill>
                  <a:srgbClr val="000000"/>
                </a:solidFill>
                <a:latin typeface="+mj-lt"/>
              </a:rPr>
              <a:t> o el </a:t>
            </a:r>
            <a:r>
              <a:rPr lang="es-PE" dirty="0">
                <a:solidFill>
                  <a:srgbClr val="000000"/>
                </a:solidFill>
                <a:latin typeface="+mj-lt"/>
              </a:rPr>
              <a:t>predeterminado.</a:t>
            </a:r>
            <a:endParaRPr lang="es-PE" b="0" i="0" u="none" strike="noStrike" dirty="0">
              <a:solidFill>
                <a:srgbClr val="000000"/>
              </a:solidFill>
              <a:latin typeface="+mj-lt"/>
            </a:endParaRPr>
          </a:p>
          <a:p>
            <a:r>
              <a:rPr lang="es-PE" b="0" i="0" u="none" strike="noStrike" baseline="0" dirty="0">
                <a:solidFill>
                  <a:srgbClr val="000000"/>
                </a:solidFill>
                <a:latin typeface="+mj-lt"/>
              </a:rPr>
              <a:t>-   Las tablas no tienen líneas separando las celdas</a:t>
            </a:r>
          </a:p>
          <a:p>
            <a:endParaRPr lang="es-PE" sz="1000" b="1" i="0" u="none" strike="noStrike" baseline="0" dirty="0">
              <a:solidFill>
                <a:srgbClr val="000000"/>
              </a:solidFill>
              <a:latin typeface="+mj-lt"/>
            </a:endParaRPr>
          </a:p>
          <a:p>
            <a:r>
              <a:rPr lang="es-PE" b="1" i="0" u="none" strike="noStrike" baseline="0" dirty="0">
                <a:solidFill>
                  <a:srgbClr val="000000"/>
                </a:solidFill>
                <a:latin typeface="+mj-lt"/>
              </a:rPr>
              <a:t>TIPO DE LETRA</a:t>
            </a:r>
            <a:endParaRPr lang="es-PE" b="0" i="0" u="none" strike="noStrike" baseline="0" dirty="0">
              <a:solidFill>
                <a:srgbClr val="000000"/>
              </a:solidFill>
              <a:latin typeface="+mj-lt"/>
            </a:endParaRPr>
          </a:p>
          <a:p>
            <a:r>
              <a:rPr lang="en-US" b="0" i="0" u="none" strike="noStrike" baseline="0" dirty="0">
                <a:solidFill>
                  <a:srgbClr val="000000"/>
                </a:solidFill>
                <a:latin typeface="+mj-lt"/>
              </a:rPr>
              <a:t>- Times New Roman, Arial,</a:t>
            </a:r>
            <a:r>
              <a:rPr lang="en-US" b="0" i="0" u="none" strike="noStrike" dirty="0">
                <a:solidFill>
                  <a:srgbClr val="000000"/>
                </a:solidFill>
                <a:latin typeface="+mj-lt"/>
              </a:rPr>
              <a:t> Candara, Calibri, Book Antiqua.</a:t>
            </a:r>
            <a:endParaRPr lang="es-PE" b="0" i="0" u="none" strike="noStrike" baseline="0" dirty="0">
              <a:solidFill>
                <a:srgbClr val="000000"/>
              </a:solidFill>
              <a:latin typeface="Minion Pro"/>
            </a:endParaRPr>
          </a:p>
        </p:txBody>
      </p:sp>
      <p:pic>
        <p:nvPicPr>
          <p:cNvPr id="3074"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2379"/>
          <a:stretch/>
        </p:blipFill>
        <p:spPr bwMode="auto">
          <a:xfrm>
            <a:off x="116058" y="2870624"/>
            <a:ext cx="2648916" cy="2481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15227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rmedio">
  <a:themeElements>
    <a:clrScheme name="Intermedi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Intermedi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rmedi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262</TotalTime>
  <Words>1200</Words>
  <Application>Microsoft Office PowerPoint</Application>
  <PresentationFormat>Presentación en pantalla (4:3)</PresentationFormat>
  <Paragraphs>158</Paragraphs>
  <Slides>34</Slides>
  <Notes>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34</vt:i4>
      </vt:variant>
    </vt:vector>
  </HeadingPairs>
  <TitlesOfParts>
    <vt:vector size="40" baseType="lpstr">
      <vt:lpstr>Calibri</vt:lpstr>
      <vt:lpstr>Minion Pro</vt:lpstr>
      <vt:lpstr>Tw Cen MT</vt:lpstr>
      <vt:lpstr>Wingdings</vt:lpstr>
      <vt:lpstr>Wingdings 2</vt:lpstr>
      <vt:lpstr>Intermedio</vt:lpstr>
      <vt:lpstr>Repositorios virtuales, citas y referencias, normas APA</vt:lpstr>
      <vt:lpstr>Revisión de la literatura </vt:lpstr>
      <vt:lpstr>Revistas de investigación (REPOSITORIOS VIRTUALES)</vt:lpstr>
      <vt:lpstr>Presentación de PowerPoint</vt:lpstr>
      <vt:lpstr>Presentación de PowerPoint</vt:lpstr>
      <vt:lpstr>¿Qué es APA?</vt:lpstr>
      <vt:lpstr>FORMALIDADES DE PRESENTACIÓN NORMAS APA</vt:lpstr>
      <vt:lpstr>FORMALIDADES DE PRESENTACIÓN NORMAS APA</vt:lpstr>
      <vt:lpstr>FORMALIDADES DE PRESENTACIÓN GENERAL</vt:lpstr>
      <vt:lpstr>CITAS Y REFERENCIAS</vt:lpstr>
      <vt:lpstr>CITAS</vt:lpstr>
      <vt:lpstr>Presentación de PowerPoint</vt:lpstr>
      <vt:lpstr>CITAS DIRECTAS O TEXTUALES</vt:lpstr>
      <vt:lpstr>CITAS DIRECTAS O TEXTUALES</vt:lpstr>
      <vt:lpstr>CITAS DIRECTAS O TEXTUALES</vt:lpstr>
      <vt:lpstr>CITAS DIRECTAS O TEXTUALES</vt:lpstr>
      <vt:lpstr>Presentación de PowerPoint</vt:lpstr>
      <vt:lpstr>CITAS INDIRECTAS O PARAFRASEADAS.</vt:lpstr>
      <vt:lpstr>CITAS INDIRECTAS O PARAFRASEADAS.</vt:lpstr>
      <vt:lpstr>CITA DE CITA</vt:lpstr>
      <vt:lpstr>Las citas del texto (opciones)</vt:lpstr>
      <vt:lpstr>Las citas del texto (opciones)</vt:lpstr>
      <vt:lpstr>REFERENCIAS O BIBLIOGRAFÍA</vt:lpstr>
      <vt:lpstr>La información bibliográfica va entre paréntesis.</vt:lpstr>
      <vt:lpstr>LIBROS: ¿Qué datos considerar para redactar la bibliografía y dónde encontrarlos? </vt:lpstr>
      <vt:lpstr>BIBLIOGRAFÍA</vt:lpstr>
      <vt:lpstr>Presentación de PowerPoint</vt:lpstr>
      <vt:lpstr>Orden en la bibliografía</vt:lpstr>
      <vt:lpstr>Ejemplo:</vt:lpstr>
      <vt:lpstr>Las Comillas </vt:lpstr>
      <vt:lpstr>Omisión de información </vt:lpstr>
      <vt:lpstr>Pies de Página</vt:lpstr>
      <vt:lpstr>¡Importante!</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Repositorios virtuales, citas y referencias, normas APA</dc:title>
  <dc:creator>Mapi</dc:creator>
  <cp:lastModifiedBy>DOCENTES</cp:lastModifiedBy>
  <cp:revision>24</cp:revision>
  <dcterms:created xsi:type="dcterms:W3CDTF">2017-07-05T11:28:07Z</dcterms:created>
  <dcterms:modified xsi:type="dcterms:W3CDTF">2017-07-05T20:32:16Z</dcterms:modified>
</cp:coreProperties>
</file>