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7" r:id="rId2"/>
    <p:sldId id="260" r:id="rId3"/>
    <p:sldId id="276" r:id="rId4"/>
    <p:sldId id="261" r:id="rId5"/>
    <p:sldId id="262" r:id="rId6"/>
    <p:sldId id="277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3" r:id="rId17"/>
    <p:sldId id="274" r:id="rId18"/>
    <p:sldId id="275" r:id="rId19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006600"/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56" autoAdjust="0"/>
    <p:restoredTop sz="94660"/>
  </p:normalViewPr>
  <p:slideViewPr>
    <p:cSldViewPr>
      <p:cViewPr>
        <p:scale>
          <a:sx n="70" d="100"/>
          <a:sy n="70" d="100"/>
        </p:scale>
        <p:origin x="-1662" y="-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028DC5-2A21-4E15-A80A-E937F76FCB0E}" type="datetimeFigureOut">
              <a:rPr lang="en-US" smtClean="0"/>
              <a:pPr/>
              <a:t>6/12/2017</a:t>
            </a:fld>
            <a:endParaRPr lang="en-U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857E89-810A-420F-A93D-0C662CEB2077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1991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857E89-810A-420F-A93D-0C662CEB2077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D0B5EE-76D2-466A-9039-ABD02BD6BA93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DD2CCE-50E1-4D4C-B6D9-3DAB99F4556C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805C87-5939-4DDD-8F05-92F0BD073343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018101-9C8D-4216-8BD4-42A1E2041ABC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AF79CA-7B51-401A-AE08-0A9A714E34D2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79B4A9-21BA-480F-802C-DDF951C2D205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207B8BB-6072-4240-995A-0CB5DDAC08DD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BD73A6-8E97-4F78-9AEE-E67B82F265B0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32509A-20D5-4554-8DD2-ABBBBA1374A7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3135A1-D746-440B-85E6-A99141897024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CD191C-AAE3-4B48-BBBF-725D215B53F8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s-E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s-E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E16E2665-0E0F-4055-8F0B-8718C59D149A}" type="slidenum">
              <a:rPr lang="es-ES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4.emf"/><Relationship Id="rId5" Type="http://schemas.openxmlformats.org/officeDocument/2006/relationships/package" Target="../embeddings/Microsoft_Word_Document1.docx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5.emf"/><Relationship Id="rId5" Type="http://schemas.openxmlformats.org/officeDocument/2006/relationships/package" Target="../embeddings/Microsoft_Word_Document2.docx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6.emf"/><Relationship Id="rId5" Type="http://schemas.openxmlformats.org/officeDocument/2006/relationships/package" Target="../embeddings/Microsoft_Word_Document3.docx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20.emf"/><Relationship Id="rId4" Type="http://schemas.openxmlformats.org/officeDocument/2006/relationships/package" Target="../embeddings/Microsoft_Word_Document4.docx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8 Imagen" descr="LOGO_ ok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72198" y="5696272"/>
            <a:ext cx="2749676" cy="1014106"/>
          </a:xfrm>
          <a:prstGeom prst="rect">
            <a:avLst/>
          </a:prstGeom>
        </p:spPr>
      </p:pic>
      <p:sp>
        <p:nvSpPr>
          <p:cNvPr id="3" name="2 CuadroTexto"/>
          <p:cNvSpPr txBox="1"/>
          <p:nvPr/>
        </p:nvSpPr>
        <p:spPr>
          <a:xfrm>
            <a:off x="1008072" y="2924944"/>
            <a:ext cx="729719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PE" sz="2800" b="1" dirty="0" smtClean="0"/>
              <a:t>Fundamentos del desempeño profesional</a:t>
            </a:r>
            <a:endParaRPr lang="es-PE" sz="2800" b="1" dirty="0"/>
          </a:p>
          <a:p>
            <a:pPr algn="ctr"/>
            <a:r>
              <a:rPr lang="es-PE" sz="2800" b="1" dirty="0" smtClean="0"/>
              <a:t>Unidad 1: Empresa y Persona</a:t>
            </a:r>
          </a:p>
          <a:p>
            <a:pPr algn="ctr"/>
            <a:r>
              <a:rPr lang="es-PE" sz="2800" b="1" dirty="0" smtClean="0"/>
              <a:t>Clase 1</a:t>
            </a:r>
            <a:endParaRPr lang="es-PE" sz="28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 descr="LOGO_ ok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81951" y="6343872"/>
            <a:ext cx="882537" cy="325488"/>
          </a:xfrm>
          <a:prstGeom prst="rect">
            <a:avLst/>
          </a:prstGeom>
        </p:spPr>
      </p:pic>
      <p:sp>
        <p:nvSpPr>
          <p:cNvPr id="10" name="9 Rectángulo"/>
          <p:cNvSpPr/>
          <p:nvPr/>
        </p:nvSpPr>
        <p:spPr>
          <a:xfrm>
            <a:off x="323528" y="151283"/>
            <a:ext cx="2892138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sz="2600" b="1" dirty="0" smtClean="0">
                <a:latin typeface="Candara" pitchFamily="34" charset="0"/>
                <a:ea typeface="Calibri" pitchFamily="34" charset="0"/>
                <a:cs typeface="Times New Roman" pitchFamily="18" charset="0"/>
              </a:rPr>
              <a:t>Empresa y Persona</a:t>
            </a:r>
          </a:p>
        </p:txBody>
      </p:sp>
      <p:sp>
        <p:nvSpPr>
          <p:cNvPr id="2" name="1 CuadroTexto"/>
          <p:cNvSpPr txBox="1"/>
          <p:nvPr/>
        </p:nvSpPr>
        <p:spPr>
          <a:xfrm>
            <a:off x="323528" y="539388"/>
            <a:ext cx="432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Modelos de organización</a:t>
            </a:r>
          </a:p>
        </p:txBody>
      </p:sp>
      <p:grpSp>
        <p:nvGrpSpPr>
          <p:cNvPr id="5" name="4 Grupo"/>
          <p:cNvGrpSpPr/>
          <p:nvPr/>
        </p:nvGrpSpPr>
        <p:grpSpPr>
          <a:xfrm>
            <a:off x="5730438" y="397504"/>
            <a:ext cx="2792781" cy="2016042"/>
            <a:chOff x="755576" y="1525037"/>
            <a:chExt cx="2792781" cy="2016042"/>
          </a:xfrm>
        </p:grpSpPr>
        <p:sp>
          <p:nvSpPr>
            <p:cNvPr id="7" name="6 CuadroTexto"/>
            <p:cNvSpPr txBox="1"/>
            <p:nvPr/>
          </p:nvSpPr>
          <p:spPr>
            <a:xfrm>
              <a:off x="755576" y="3140969"/>
              <a:ext cx="279278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s-ES"/>
              </a:defPPr>
              <a:lvl1pPr>
                <a:defRPr sz="2400" b="1"/>
              </a:lvl1pPr>
            </a:lstStyle>
            <a:p>
              <a:r>
                <a:rPr lang="es-PE" sz="2000" b="0" dirty="0" smtClean="0"/>
                <a:t>Perspectiva mecánica</a:t>
              </a:r>
              <a:endParaRPr lang="es-PE" sz="2000" b="0" dirty="0" smtClean="0"/>
            </a:p>
          </p:txBody>
        </p:sp>
        <p:pic>
          <p:nvPicPr>
            <p:cNvPr id="7170" name="Picture 2" descr="http://www.campus-socrates.org/pluginfile.php/34/mod_resource/content/22/img/icon-4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7584" y="1525037"/>
              <a:ext cx="2349126" cy="20160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5" name="14 CuadroTexto"/>
          <p:cNvSpPr txBox="1"/>
          <p:nvPr/>
        </p:nvSpPr>
        <p:spPr>
          <a:xfrm>
            <a:off x="707548" y="2432159"/>
            <a:ext cx="737440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defRPr sz="2400" b="1"/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s-PE" b="0" dirty="0" smtClean="0"/>
              <a:t>Análisis del entorno y recursos para establecer </a:t>
            </a:r>
            <a:r>
              <a:rPr lang="es-PE" dirty="0" smtClean="0"/>
              <a:t>estrategias </a:t>
            </a:r>
            <a:r>
              <a:rPr lang="es-PE" b="0" dirty="0" smtClean="0"/>
              <a:t>y objetivos</a:t>
            </a:r>
            <a:r>
              <a:rPr lang="es-PE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PE" b="0" dirty="0" smtClean="0"/>
              <a:t>Detallada planificación.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PE" b="0" dirty="0" smtClean="0"/>
              <a:t>Implementación de </a:t>
            </a:r>
            <a:r>
              <a:rPr lang="es-PE" dirty="0" smtClean="0"/>
              <a:t>procesos</a:t>
            </a:r>
            <a:r>
              <a:rPr lang="es-PE" b="0" dirty="0" smtClean="0"/>
              <a:t> y control de </a:t>
            </a:r>
            <a:r>
              <a:rPr lang="es-PE" dirty="0" smtClean="0"/>
              <a:t>recursos</a:t>
            </a:r>
            <a:r>
              <a:rPr lang="es-PE" b="0" dirty="0" smtClean="0"/>
              <a:t> que se van a generar y consumir.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PE" b="0" dirty="0" smtClean="0"/>
              <a:t>Estilo de liderazgo asociado a la “dirección por tareas”.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PE" b="0" dirty="0" smtClean="0"/>
              <a:t>Caracterizado por el jede de “ordeno y mando”.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PE" b="0" dirty="0" smtClean="0"/>
              <a:t>Presenta carencias ya que suprime la iniciativa y creatividad personal.</a:t>
            </a:r>
            <a:endParaRPr lang="es-PE" b="0" dirty="0" smtClean="0"/>
          </a:p>
        </p:txBody>
      </p:sp>
      <p:graphicFrame>
        <p:nvGraphicFramePr>
          <p:cNvPr id="8" name="7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261240"/>
              </p:ext>
            </p:extLst>
          </p:nvPr>
        </p:nvGraphicFramePr>
        <p:xfrm>
          <a:off x="345107" y="1325850"/>
          <a:ext cx="5508625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" name="Documento" r:id="rId5" imgW="5508411" imgH="685105" progId="Word.Document.12">
                  <p:embed/>
                </p:oleObj>
              </mc:Choice>
              <mc:Fallback>
                <p:oleObj name="Documento" r:id="rId5" imgW="5508411" imgH="68510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45107" y="1325850"/>
                        <a:ext cx="5508625" cy="68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106993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 descr="LOGO_ ok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81951" y="6343872"/>
            <a:ext cx="882537" cy="325488"/>
          </a:xfrm>
          <a:prstGeom prst="rect">
            <a:avLst/>
          </a:prstGeom>
        </p:spPr>
      </p:pic>
      <p:sp>
        <p:nvSpPr>
          <p:cNvPr id="10" name="9 Rectángulo"/>
          <p:cNvSpPr/>
          <p:nvPr/>
        </p:nvSpPr>
        <p:spPr>
          <a:xfrm>
            <a:off x="323528" y="151283"/>
            <a:ext cx="2892138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sz="2600" b="1" dirty="0" smtClean="0">
                <a:latin typeface="Candara" pitchFamily="34" charset="0"/>
                <a:ea typeface="Calibri" pitchFamily="34" charset="0"/>
                <a:cs typeface="Times New Roman" pitchFamily="18" charset="0"/>
              </a:rPr>
              <a:t>Empresa y Persona</a:t>
            </a:r>
          </a:p>
        </p:txBody>
      </p:sp>
      <p:sp>
        <p:nvSpPr>
          <p:cNvPr id="2" name="1 CuadroTexto"/>
          <p:cNvSpPr txBox="1"/>
          <p:nvPr/>
        </p:nvSpPr>
        <p:spPr>
          <a:xfrm>
            <a:off x="323528" y="539388"/>
            <a:ext cx="432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Modelos de organización</a:t>
            </a:r>
          </a:p>
        </p:txBody>
      </p:sp>
      <p:grpSp>
        <p:nvGrpSpPr>
          <p:cNvPr id="3" name="2 Grupo"/>
          <p:cNvGrpSpPr/>
          <p:nvPr/>
        </p:nvGrpSpPr>
        <p:grpSpPr>
          <a:xfrm>
            <a:off x="6158032" y="522918"/>
            <a:ext cx="2808312" cy="2125743"/>
            <a:chOff x="4932040" y="2348880"/>
            <a:chExt cx="2808312" cy="2345647"/>
          </a:xfrm>
        </p:grpSpPr>
        <p:sp>
          <p:nvSpPr>
            <p:cNvPr id="9" name="8 CuadroTexto"/>
            <p:cNvSpPr txBox="1"/>
            <p:nvPr/>
          </p:nvSpPr>
          <p:spPr>
            <a:xfrm>
              <a:off x="4932040" y="4253026"/>
              <a:ext cx="2808312" cy="4415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s-ES"/>
              </a:defPPr>
              <a:lvl1pPr>
                <a:defRPr sz="2400" b="1"/>
              </a:lvl1pPr>
            </a:lstStyle>
            <a:p>
              <a:r>
                <a:rPr lang="es-PE" sz="2000" b="0" dirty="0" smtClean="0"/>
                <a:t>Perspectiva orgánica</a:t>
              </a:r>
              <a:endParaRPr lang="es-PE" sz="2000" b="0" dirty="0" smtClean="0"/>
            </a:p>
          </p:txBody>
        </p:sp>
        <p:pic>
          <p:nvPicPr>
            <p:cNvPr id="7174" name="Picture 6" descr="http://direccionameta.com/wp-content/uploads/2014/08/SliderMonisestadistica1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76056" y="2348880"/>
              <a:ext cx="2416340" cy="18770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5" name="14 CuadroTexto"/>
          <p:cNvSpPr txBox="1"/>
          <p:nvPr/>
        </p:nvSpPr>
        <p:spPr>
          <a:xfrm>
            <a:off x="277840" y="2746431"/>
            <a:ext cx="780411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defRPr sz="2400" b="1"/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s-PE" b="0" dirty="0" smtClean="0"/>
              <a:t>Centra la acción de la empresa en la persona</a:t>
            </a:r>
            <a:endParaRPr lang="es-PE" b="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PE" b="0" dirty="0" smtClean="0"/>
              <a:t>Incorpora tres elementos: el talento de las personas, sistema de gestión y la contribución de las personas (objetivos y resultados).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PE" b="0" dirty="0" smtClean="0"/>
              <a:t>Proceso donde los directivos identifican sus objetivos comunes.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PE" b="0" dirty="0" smtClean="0"/>
              <a:t>El trabajador se desenvuelve definido por objetivos asumiendo retos y actitud proactiva.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PE" b="0" dirty="0" smtClean="0"/>
              <a:t>El foco ya no esta en la tarea sino en los resultados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PE" b="0" dirty="0" smtClean="0"/>
              <a:t>Poder, información y recompensa.</a:t>
            </a:r>
            <a:endParaRPr lang="es-PE" b="0" dirty="0" smtClean="0"/>
          </a:p>
        </p:txBody>
      </p:sp>
      <p:graphicFrame>
        <p:nvGraphicFramePr>
          <p:cNvPr id="5" name="4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3593579"/>
              </p:ext>
            </p:extLst>
          </p:nvPr>
        </p:nvGraphicFramePr>
        <p:xfrm>
          <a:off x="251973" y="1124744"/>
          <a:ext cx="5508625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Documento" r:id="rId5" imgW="5508411" imgH="723986" progId="Word.Document.12">
                  <p:embed/>
                </p:oleObj>
              </mc:Choice>
              <mc:Fallback>
                <p:oleObj name="Documento" r:id="rId5" imgW="5508411" imgH="72398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51973" y="1124744"/>
                        <a:ext cx="5508625" cy="723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10 Elipse"/>
          <p:cNvSpPr/>
          <p:nvPr/>
        </p:nvSpPr>
        <p:spPr>
          <a:xfrm>
            <a:off x="3190711" y="1016278"/>
            <a:ext cx="790575" cy="71437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s-ES" sz="600">
                <a:solidFill>
                  <a:srgbClr val="000000"/>
                </a:solidFill>
                <a:effectLst/>
                <a:latin typeface="Verdana"/>
                <a:ea typeface="Verdana"/>
                <a:cs typeface="Verdana"/>
              </a:rPr>
              <a:t>Sistemas de Gestión</a:t>
            </a:r>
            <a:endParaRPr lang="es-PE" sz="1200">
              <a:effectLst/>
              <a:latin typeface="Times New Roman"/>
              <a:ea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96319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 descr="LOGO_ ok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81951" y="6343872"/>
            <a:ext cx="882537" cy="325488"/>
          </a:xfrm>
          <a:prstGeom prst="rect">
            <a:avLst/>
          </a:prstGeom>
        </p:spPr>
      </p:pic>
      <p:sp>
        <p:nvSpPr>
          <p:cNvPr id="10" name="9 Rectángulo"/>
          <p:cNvSpPr/>
          <p:nvPr/>
        </p:nvSpPr>
        <p:spPr>
          <a:xfrm>
            <a:off x="323528" y="151283"/>
            <a:ext cx="2892138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sz="2600" b="1" dirty="0" smtClean="0">
                <a:latin typeface="Candara" pitchFamily="34" charset="0"/>
                <a:ea typeface="Calibri" pitchFamily="34" charset="0"/>
                <a:cs typeface="Times New Roman" pitchFamily="18" charset="0"/>
              </a:rPr>
              <a:t>Empresa y Persona</a:t>
            </a:r>
          </a:p>
        </p:txBody>
      </p:sp>
      <p:sp>
        <p:nvSpPr>
          <p:cNvPr id="2" name="1 CuadroTexto"/>
          <p:cNvSpPr txBox="1"/>
          <p:nvPr/>
        </p:nvSpPr>
        <p:spPr>
          <a:xfrm>
            <a:off x="323528" y="539388"/>
            <a:ext cx="432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Modelos de organización</a:t>
            </a:r>
          </a:p>
        </p:txBody>
      </p:sp>
      <p:grpSp>
        <p:nvGrpSpPr>
          <p:cNvPr id="6" name="5 Grupo"/>
          <p:cNvGrpSpPr/>
          <p:nvPr/>
        </p:nvGrpSpPr>
        <p:grpSpPr>
          <a:xfrm>
            <a:off x="5724128" y="7011"/>
            <a:ext cx="3312368" cy="2178109"/>
            <a:chOff x="467544" y="4141665"/>
            <a:chExt cx="3312368" cy="2178109"/>
          </a:xfrm>
        </p:grpSpPr>
        <p:pic>
          <p:nvPicPr>
            <p:cNvPr id="7172" name="Picture 4" descr="http://www.lasalleigsmadrid.es/Files/845curso%20equipos%20la%20salle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7544" y="4141665"/>
              <a:ext cx="3215653" cy="18076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10 CuadroTexto"/>
            <p:cNvSpPr txBox="1"/>
            <p:nvPr/>
          </p:nvSpPr>
          <p:spPr>
            <a:xfrm>
              <a:off x="467544" y="5919664"/>
              <a:ext cx="331236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s-ES"/>
              </a:defPPr>
              <a:lvl1pPr>
                <a:defRPr sz="2400" b="1"/>
              </a:lvl1pPr>
            </a:lstStyle>
            <a:p>
              <a:pPr algn="ctr"/>
              <a:r>
                <a:rPr lang="es-PE" sz="2000" b="0" dirty="0" smtClean="0"/>
                <a:t>Perspectiva cultural</a:t>
              </a:r>
              <a:endParaRPr lang="es-PE" sz="2000" b="0" dirty="0" smtClean="0"/>
            </a:p>
          </p:txBody>
        </p:sp>
      </p:grpSp>
      <p:sp>
        <p:nvSpPr>
          <p:cNvPr id="15" name="14 CuadroTexto"/>
          <p:cNvSpPr txBox="1"/>
          <p:nvPr/>
        </p:nvSpPr>
        <p:spPr>
          <a:xfrm>
            <a:off x="277840" y="2708920"/>
            <a:ext cx="875865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defRPr sz="2400" b="1"/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s-PE" b="0" dirty="0" smtClean="0"/>
              <a:t>Formado por tres elementos: la misión, los valores y los patrones de comportamiento que se desarrollan en la </a:t>
            </a:r>
            <a:r>
              <a:rPr lang="es-PE" b="0" dirty="0" err="1" smtClean="0"/>
              <a:t>org</a:t>
            </a:r>
            <a:r>
              <a:rPr lang="es-PE" b="0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PE" b="0" dirty="0" smtClean="0"/>
              <a:t>Se alinea para crear una cultura consistente, con fines y valores compartidos por los miembros de la </a:t>
            </a:r>
            <a:r>
              <a:rPr lang="es-PE" b="0" dirty="0" err="1" smtClean="0"/>
              <a:t>organizac</a:t>
            </a:r>
            <a:r>
              <a:rPr lang="es-PE" b="0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PE" b="0" dirty="0" smtClean="0"/>
              <a:t>Genera sentido de pertenencia, conseguir su compromiso.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PE" b="0" dirty="0" smtClean="0"/>
              <a:t>Las empresas deben ser capaces de generar una cultura de </a:t>
            </a:r>
            <a:r>
              <a:rPr lang="es-PE" b="0" dirty="0" err="1" smtClean="0"/>
              <a:t>identificacion</a:t>
            </a:r>
            <a:r>
              <a:rPr lang="es-PE" b="0" dirty="0"/>
              <a:t>.</a:t>
            </a:r>
            <a:endParaRPr lang="es-PE" b="0" dirty="0" smtClean="0"/>
          </a:p>
        </p:txBody>
      </p:sp>
      <p:graphicFrame>
        <p:nvGraphicFramePr>
          <p:cNvPr id="3" name="2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6589766"/>
              </p:ext>
            </p:extLst>
          </p:nvPr>
        </p:nvGraphicFramePr>
        <p:xfrm>
          <a:off x="30029" y="-251762"/>
          <a:ext cx="6088063" cy="2320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" name="Documento" r:id="rId5" imgW="6087694" imgH="2322803" progId="Word.Document.12">
                  <p:embed/>
                </p:oleObj>
              </mc:Choice>
              <mc:Fallback>
                <p:oleObj name="Documento" r:id="rId5" imgW="6087694" imgH="232280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0029" y="-251762"/>
                        <a:ext cx="6088063" cy="23209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090495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 descr="LOGO_ ok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81951" y="6343872"/>
            <a:ext cx="882537" cy="325488"/>
          </a:xfrm>
          <a:prstGeom prst="rect">
            <a:avLst/>
          </a:prstGeom>
        </p:spPr>
      </p:pic>
      <p:sp>
        <p:nvSpPr>
          <p:cNvPr id="10" name="9 Rectángulo"/>
          <p:cNvSpPr/>
          <p:nvPr/>
        </p:nvSpPr>
        <p:spPr>
          <a:xfrm>
            <a:off x="323528" y="151283"/>
            <a:ext cx="2892138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sz="2600" b="1" dirty="0" smtClean="0">
                <a:latin typeface="Candara" pitchFamily="34" charset="0"/>
                <a:ea typeface="Calibri" pitchFamily="34" charset="0"/>
                <a:cs typeface="Times New Roman" pitchFamily="18" charset="0"/>
              </a:rPr>
              <a:t>Empresa y Persona</a:t>
            </a:r>
          </a:p>
        </p:txBody>
      </p:sp>
      <p:sp>
        <p:nvSpPr>
          <p:cNvPr id="2" name="1 CuadroTexto"/>
          <p:cNvSpPr txBox="1"/>
          <p:nvPr/>
        </p:nvSpPr>
        <p:spPr>
          <a:xfrm>
            <a:off x="323528" y="539388"/>
            <a:ext cx="432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Realidad empresarial en el siglo XXI</a:t>
            </a:r>
          </a:p>
        </p:txBody>
      </p:sp>
      <p:sp>
        <p:nvSpPr>
          <p:cNvPr id="15" name="14 CuadroTexto"/>
          <p:cNvSpPr txBox="1"/>
          <p:nvPr/>
        </p:nvSpPr>
        <p:spPr>
          <a:xfrm>
            <a:off x="2195736" y="1475746"/>
            <a:ext cx="5256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defRPr sz="2400" b="1"/>
            </a:lvl1pPr>
          </a:lstStyle>
          <a:p>
            <a:r>
              <a:rPr lang="es-PE" dirty="0" smtClean="0"/>
              <a:t>El modelo integral de la empresa</a:t>
            </a:r>
            <a:endParaRPr lang="es-PE" dirty="0" smtClean="0"/>
          </a:p>
        </p:txBody>
      </p:sp>
      <p:sp>
        <p:nvSpPr>
          <p:cNvPr id="9" name="8 CuadroTexto"/>
          <p:cNvSpPr txBox="1"/>
          <p:nvPr/>
        </p:nvSpPr>
        <p:spPr>
          <a:xfrm>
            <a:off x="1086029" y="2291388"/>
            <a:ext cx="737440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defRPr sz="2400" b="1"/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s-PE" b="0" dirty="0" smtClean="0"/>
              <a:t>Las 3 perspectivas se complementan y son necesarias para el éxito organizacional.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PE" b="0" dirty="0" smtClean="0"/>
              <a:t>En la actualidad las empresas buscan la integración de las tres perspectivas.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PE" b="0" dirty="0" smtClean="0"/>
              <a:t>Sin embargo aun existe una brecha entre lo que la empresa desea alcanzar y el verdadero día a día de la gestión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PE" b="0" dirty="0" smtClean="0"/>
              <a:t>Se debe integrar un nuevo sistema de gestión capaz de integrar las 3 perspectivas.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PE" b="0" dirty="0" smtClean="0"/>
              <a:t>Respondernos cual es el verdadero propósito de una organización empresarial.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PE" b="0" dirty="0" smtClean="0"/>
          </a:p>
        </p:txBody>
      </p:sp>
    </p:spTree>
    <p:extLst>
      <p:ext uri="{BB962C8B-B14F-4D97-AF65-F5344CB8AC3E}">
        <p14:creationId xmlns:p14="http://schemas.microsoft.com/office/powerpoint/2010/main" val="26140113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 descr="LOGO_ ok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81951" y="6343872"/>
            <a:ext cx="882537" cy="325488"/>
          </a:xfrm>
          <a:prstGeom prst="rect">
            <a:avLst/>
          </a:prstGeom>
        </p:spPr>
      </p:pic>
      <p:sp>
        <p:nvSpPr>
          <p:cNvPr id="10" name="9 Rectángulo"/>
          <p:cNvSpPr/>
          <p:nvPr/>
        </p:nvSpPr>
        <p:spPr>
          <a:xfrm>
            <a:off x="323528" y="151283"/>
            <a:ext cx="2892138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sz="2600" b="1" dirty="0" smtClean="0">
                <a:latin typeface="Candara" pitchFamily="34" charset="0"/>
                <a:ea typeface="Calibri" pitchFamily="34" charset="0"/>
                <a:cs typeface="Times New Roman" pitchFamily="18" charset="0"/>
              </a:rPr>
              <a:t>Empresa y Persona</a:t>
            </a:r>
          </a:p>
        </p:txBody>
      </p:sp>
      <p:sp>
        <p:nvSpPr>
          <p:cNvPr id="2" name="1 CuadroTexto"/>
          <p:cNvSpPr txBox="1"/>
          <p:nvPr/>
        </p:nvSpPr>
        <p:spPr>
          <a:xfrm>
            <a:off x="323528" y="539388"/>
            <a:ext cx="432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Realidad empresarial en el siglo XXI</a:t>
            </a:r>
          </a:p>
        </p:txBody>
      </p:sp>
      <p:sp>
        <p:nvSpPr>
          <p:cNvPr id="9" name="8 CuadroTexto"/>
          <p:cNvSpPr txBox="1"/>
          <p:nvPr/>
        </p:nvSpPr>
        <p:spPr>
          <a:xfrm>
            <a:off x="107504" y="6506616"/>
            <a:ext cx="73744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defRPr sz="2400" b="1"/>
            </a:lvl1pPr>
          </a:lstStyle>
          <a:p>
            <a:r>
              <a:rPr lang="es-PE" sz="1200" b="0" dirty="0" smtClean="0"/>
              <a:t>Fuente: Otto Walter 2003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343" y="1235943"/>
            <a:ext cx="7573113" cy="50733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461441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 descr="LOGO_ ok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81951" y="6343872"/>
            <a:ext cx="882537" cy="325488"/>
          </a:xfrm>
          <a:prstGeom prst="rect">
            <a:avLst/>
          </a:prstGeom>
        </p:spPr>
      </p:pic>
      <p:sp>
        <p:nvSpPr>
          <p:cNvPr id="10" name="9 Rectángulo"/>
          <p:cNvSpPr/>
          <p:nvPr/>
        </p:nvSpPr>
        <p:spPr>
          <a:xfrm>
            <a:off x="323528" y="151283"/>
            <a:ext cx="2892138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sz="2600" b="1" dirty="0" smtClean="0">
                <a:latin typeface="Candara" pitchFamily="34" charset="0"/>
                <a:ea typeface="Calibri" pitchFamily="34" charset="0"/>
                <a:cs typeface="Times New Roman" pitchFamily="18" charset="0"/>
              </a:rPr>
              <a:t>Empresa y Persona</a:t>
            </a:r>
          </a:p>
        </p:txBody>
      </p:sp>
      <p:sp>
        <p:nvSpPr>
          <p:cNvPr id="2" name="1 CuadroTexto"/>
          <p:cNvSpPr txBox="1"/>
          <p:nvPr/>
        </p:nvSpPr>
        <p:spPr>
          <a:xfrm>
            <a:off x="323528" y="539388"/>
            <a:ext cx="432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Realidad empresarial en el siglo XXI</a:t>
            </a:r>
          </a:p>
        </p:txBody>
      </p:sp>
      <p:sp>
        <p:nvSpPr>
          <p:cNvPr id="9" name="8 CuadroTexto"/>
          <p:cNvSpPr txBox="1"/>
          <p:nvPr/>
        </p:nvSpPr>
        <p:spPr>
          <a:xfrm>
            <a:off x="107504" y="6506616"/>
            <a:ext cx="73744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defRPr sz="2400" b="1"/>
            </a:lvl1pPr>
          </a:lstStyle>
          <a:p>
            <a:r>
              <a:rPr lang="es-PE" sz="1200" b="0" dirty="0" smtClean="0"/>
              <a:t>Fuente: IESE, 2001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268760"/>
            <a:ext cx="7690407" cy="34831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10 CuadroTexto"/>
          <p:cNvSpPr txBox="1"/>
          <p:nvPr/>
        </p:nvSpPr>
        <p:spPr>
          <a:xfrm>
            <a:off x="1086029" y="5025370"/>
            <a:ext cx="73744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defRPr sz="2400" b="1"/>
            </a:lvl1pPr>
          </a:lstStyle>
          <a:p>
            <a:pPr algn="ctr"/>
            <a:r>
              <a:rPr lang="es-PE" sz="2000" b="0" dirty="0" smtClean="0"/>
              <a:t>Este es el perfil de un directivo equilibrado, capaz de dirigir personas, comprender el negocio y capaz de aprender.</a:t>
            </a:r>
          </a:p>
        </p:txBody>
      </p:sp>
    </p:spTree>
    <p:extLst>
      <p:ext uri="{BB962C8B-B14F-4D97-AF65-F5344CB8AC3E}">
        <p14:creationId xmlns:p14="http://schemas.microsoft.com/office/powerpoint/2010/main" val="1968739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 descr="LOGO_ ok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81951" y="6343872"/>
            <a:ext cx="882537" cy="325488"/>
          </a:xfrm>
          <a:prstGeom prst="rect">
            <a:avLst/>
          </a:prstGeom>
        </p:spPr>
      </p:pic>
      <p:sp>
        <p:nvSpPr>
          <p:cNvPr id="10" name="9 Rectángulo"/>
          <p:cNvSpPr/>
          <p:nvPr/>
        </p:nvSpPr>
        <p:spPr>
          <a:xfrm>
            <a:off x="323528" y="151283"/>
            <a:ext cx="2892138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sz="2600" b="1" dirty="0" smtClean="0">
                <a:latin typeface="Candara" pitchFamily="34" charset="0"/>
                <a:ea typeface="Calibri" pitchFamily="34" charset="0"/>
                <a:cs typeface="Times New Roman" pitchFamily="18" charset="0"/>
              </a:rPr>
              <a:t>Empresa y Persona</a:t>
            </a:r>
          </a:p>
        </p:txBody>
      </p:sp>
      <p:sp>
        <p:nvSpPr>
          <p:cNvPr id="2" name="1 CuadroTexto"/>
          <p:cNvSpPr txBox="1"/>
          <p:nvPr/>
        </p:nvSpPr>
        <p:spPr>
          <a:xfrm>
            <a:off x="323528" y="539388"/>
            <a:ext cx="432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Un nuevo contrato Implícito</a:t>
            </a:r>
          </a:p>
        </p:txBody>
      </p:sp>
      <p:sp>
        <p:nvSpPr>
          <p:cNvPr id="8" name="7 CuadroTexto"/>
          <p:cNvSpPr txBox="1"/>
          <p:nvPr/>
        </p:nvSpPr>
        <p:spPr>
          <a:xfrm>
            <a:off x="1086029" y="1668864"/>
            <a:ext cx="737440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defRPr sz="2400" b="1"/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s-PE" b="0" dirty="0" smtClean="0"/>
              <a:t>Las personas tienen más necesidades que solo las física o materiales.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PE" b="0" dirty="0" smtClean="0"/>
              <a:t>La satisfacción de las necesidades es lo que motiva a la gente a trabajar.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PE" b="0" dirty="0" smtClean="0"/>
              <a:t>El trabajo satisface la necesidad de logro o auto-realización, el desarrollo profesional.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PE" b="0" dirty="0" smtClean="0"/>
              <a:t>Las empresas buscan más que sólo maximizar los beneficios económicos, buscan el desarrollo de sus trabajadores, circulo virtuoso. </a:t>
            </a:r>
          </a:p>
        </p:txBody>
      </p:sp>
    </p:spTree>
    <p:extLst>
      <p:ext uri="{BB962C8B-B14F-4D97-AF65-F5344CB8AC3E}">
        <p14:creationId xmlns:p14="http://schemas.microsoft.com/office/powerpoint/2010/main" val="33662377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 descr="LOGO_ ok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81951" y="6343872"/>
            <a:ext cx="882537" cy="325488"/>
          </a:xfrm>
          <a:prstGeom prst="rect">
            <a:avLst/>
          </a:prstGeom>
        </p:spPr>
      </p:pic>
      <p:sp>
        <p:nvSpPr>
          <p:cNvPr id="10" name="9 Rectángulo"/>
          <p:cNvSpPr/>
          <p:nvPr/>
        </p:nvSpPr>
        <p:spPr>
          <a:xfrm>
            <a:off x="323528" y="151283"/>
            <a:ext cx="2892138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sz="2600" b="1" dirty="0" smtClean="0">
                <a:latin typeface="Candara" pitchFamily="34" charset="0"/>
                <a:ea typeface="Calibri" pitchFamily="34" charset="0"/>
                <a:cs typeface="Times New Roman" pitchFamily="18" charset="0"/>
              </a:rPr>
              <a:t>Empresa y Persona</a:t>
            </a:r>
          </a:p>
        </p:txBody>
      </p:sp>
      <p:sp>
        <p:nvSpPr>
          <p:cNvPr id="2" name="1 CuadroTexto"/>
          <p:cNvSpPr txBox="1"/>
          <p:nvPr/>
        </p:nvSpPr>
        <p:spPr>
          <a:xfrm>
            <a:off x="323528" y="539388"/>
            <a:ext cx="432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Un nuevo contrato Implícito</a:t>
            </a: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787" y="2132856"/>
            <a:ext cx="7067605" cy="22517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10 CuadroTexto"/>
          <p:cNvSpPr txBox="1"/>
          <p:nvPr/>
        </p:nvSpPr>
        <p:spPr>
          <a:xfrm>
            <a:off x="107504" y="6506616"/>
            <a:ext cx="73744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defRPr sz="2400" b="1"/>
            </a:lvl1pPr>
          </a:lstStyle>
          <a:p>
            <a:r>
              <a:rPr lang="es-PE" sz="1200" b="0" dirty="0" smtClean="0"/>
              <a:t>Fuente: Pablo Cardona y Pilar García Lombardía</a:t>
            </a:r>
          </a:p>
        </p:txBody>
      </p:sp>
    </p:spTree>
    <p:extLst>
      <p:ext uri="{BB962C8B-B14F-4D97-AF65-F5344CB8AC3E}">
        <p14:creationId xmlns:p14="http://schemas.microsoft.com/office/powerpoint/2010/main" val="4627793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 descr="LOGO_ ok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81951" y="6343872"/>
            <a:ext cx="882537" cy="325488"/>
          </a:xfrm>
          <a:prstGeom prst="rect">
            <a:avLst/>
          </a:prstGeom>
        </p:spPr>
      </p:pic>
      <p:sp>
        <p:nvSpPr>
          <p:cNvPr id="10" name="9 Rectángulo"/>
          <p:cNvSpPr/>
          <p:nvPr/>
        </p:nvSpPr>
        <p:spPr>
          <a:xfrm>
            <a:off x="323528" y="151283"/>
            <a:ext cx="2892138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sz="2600" b="1" dirty="0" smtClean="0">
                <a:latin typeface="Candara" pitchFamily="34" charset="0"/>
                <a:ea typeface="Calibri" pitchFamily="34" charset="0"/>
                <a:cs typeface="Times New Roman" pitchFamily="18" charset="0"/>
              </a:rPr>
              <a:t>Empresa y Persona</a:t>
            </a:r>
          </a:p>
        </p:txBody>
      </p:sp>
      <p:sp>
        <p:nvSpPr>
          <p:cNvPr id="11" name="10 CuadroTexto"/>
          <p:cNvSpPr txBox="1"/>
          <p:nvPr/>
        </p:nvSpPr>
        <p:spPr>
          <a:xfrm>
            <a:off x="107504" y="6506616"/>
            <a:ext cx="73744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defRPr sz="2400" b="1"/>
            </a:lvl1pPr>
          </a:lstStyle>
          <a:p>
            <a:r>
              <a:rPr lang="es-PE" sz="1200" b="0" dirty="0" smtClean="0"/>
              <a:t>Fuente: Pablo Cardona y Pilar García Lombardía</a:t>
            </a:r>
          </a:p>
        </p:txBody>
      </p:sp>
      <p:graphicFrame>
        <p:nvGraphicFramePr>
          <p:cNvPr id="2" name="1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7511082"/>
              </p:ext>
            </p:extLst>
          </p:nvPr>
        </p:nvGraphicFramePr>
        <p:xfrm>
          <a:off x="757744" y="2060848"/>
          <a:ext cx="7324208" cy="30243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" name="Documento" r:id="rId4" imgW="5967085" imgH="2050994" progId="Word.Document.12">
                  <p:embed/>
                </p:oleObj>
              </mc:Choice>
              <mc:Fallback>
                <p:oleObj name="Documento" r:id="rId4" imgW="5967085" imgH="205099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57744" y="2060848"/>
                        <a:ext cx="7324208" cy="30243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288534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 descr="LOGO_ ok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86284" y="6349510"/>
            <a:ext cx="978465" cy="360867"/>
          </a:xfrm>
          <a:prstGeom prst="rect">
            <a:avLst/>
          </a:prstGeom>
        </p:spPr>
      </p:pic>
      <p:sp>
        <p:nvSpPr>
          <p:cNvPr id="10" name="9 Rectángulo"/>
          <p:cNvSpPr/>
          <p:nvPr/>
        </p:nvSpPr>
        <p:spPr>
          <a:xfrm>
            <a:off x="323528" y="151283"/>
            <a:ext cx="2892138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sz="2600" b="1" dirty="0" smtClean="0">
                <a:latin typeface="Candara" pitchFamily="34" charset="0"/>
                <a:ea typeface="Calibri" pitchFamily="34" charset="0"/>
                <a:cs typeface="Times New Roman" pitchFamily="18" charset="0"/>
              </a:rPr>
              <a:t>Empresa y Persona</a:t>
            </a:r>
          </a:p>
        </p:txBody>
      </p:sp>
      <p:sp>
        <p:nvSpPr>
          <p:cNvPr id="5" name="4 CuadroTexto"/>
          <p:cNvSpPr txBox="1"/>
          <p:nvPr/>
        </p:nvSpPr>
        <p:spPr>
          <a:xfrm>
            <a:off x="1474938" y="1556791"/>
            <a:ext cx="184731" cy="4565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endParaRPr lang="es-PE" dirty="0" smtClean="0"/>
          </a:p>
        </p:txBody>
      </p:sp>
      <p:sp>
        <p:nvSpPr>
          <p:cNvPr id="2" name="1 CuadroTexto"/>
          <p:cNvSpPr txBox="1"/>
          <p:nvPr/>
        </p:nvSpPr>
        <p:spPr>
          <a:xfrm>
            <a:off x="323528" y="539388"/>
            <a:ext cx="432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La Empresa como organización humana</a:t>
            </a:r>
            <a:endParaRPr lang="es-PE" dirty="0"/>
          </a:p>
        </p:txBody>
      </p:sp>
      <p:grpSp>
        <p:nvGrpSpPr>
          <p:cNvPr id="7" name="6 Grupo"/>
          <p:cNvGrpSpPr/>
          <p:nvPr/>
        </p:nvGrpSpPr>
        <p:grpSpPr>
          <a:xfrm>
            <a:off x="323528" y="2352717"/>
            <a:ext cx="4032448" cy="3452547"/>
            <a:chOff x="323528" y="2352717"/>
            <a:chExt cx="4032448" cy="3452547"/>
          </a:xfrm>
        </p:grpSpPr>
        <p:pic>
          <p:nvPicPr>
            <p:cNvPr id="2050" name="Picture 2" descr="http://www.consultoria-para-empresas.com/wp-content/uploads/2012/06/Mundo-Consultoria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0128" y="2352717"/>
              <a:ext cx="3733431" cy="34525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7 CuadroTexto"/>
            <p:cNvSpPr txBox="1"/>
            <p:nvPr/>
          </p:nvSpPr>
          <p:spPr>
            <a:xfrm>
              <a:off x="323528" y="5373216"/>
              <a:ext cx="40324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E" dirty="0" smtClean="0"/>
                <a:t>Mundo: complejo, cambiante y global</a:t>
              </a:r>
              <a:endParaRPr lang="es-PE" dirty="0"/>
            </a:p>
          </p:txBody>
        </p:sp>
      </p:grpSp>
      <p:grpSp>
        <p:nvGrpSpPr>
          <p:cNvPr id="6" name="5 Grupo"/>
          <p:cNvGrpSpPr/>
          <p:nvPr/>
        </p:nvGrpSpPr>
        <p:grpSpPr>
          <a:xfrm>
            <a:off x="5507183" y="3609310"/>
            <a:ext cx="3287312" cy="2363172"/>
            <a:chOff x="5507183" y="3609310"/>
            <a:chExt cx="3287312" cy="2363172"/>
          </a:xfrm>
        </p:grpSpPr>
        <p:pic>
          <p:nvPicPr>
            <p:cNvPr id="2056" name="Picture 8" descr="http://userscontent2.emaze.com/images/62d536a9-145d-473b-967b-c22bd05b9044/f42969dc-1c52-49ab-867c-2abd113e9989image11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07183" y="3609310"/>
              <a:ext cx="2195954" cy="21959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12 CuadroTexto"/>
            <p:cNvSpPr txBox="1"/>
            <p:nvPr/>
          </p:nvSpPr>
          <p:spPr>
            <a:xfrm>
              <a:off x="6093221" y="5603150"/>
              <a:ext cx="27012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E" dirty="0" smtClean="0"/>
                <a:t>Fuerza más importante</a:t>
              </a:r>
            </a:p>
          </p:txBody>
        </p:sp>
        <p:sp>
          <p:nvSpPr>
            <p:cNvPr id="15" name="14 CuadroTexto"/>
            <p:cNvSpPr txBox="1"/>
            <p:nvPr/>
          </p:nvSpPr>
          <p:spPr>
            <a:xfrm>
              <a:off x="6156176" y="3609310"/>
              <a:ext cx="111733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E" sz="14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Personas</a:t>
              </a:r>
            </a:p>
          </p:txBody>
        </p:sp>
      </p:grpSp>
      <p:grpSp>
        <p:nvGrpSpPr>
          <p:cNvPr id="17" name="16 Grupo"/>
          <p:cNvGrpSpPr/>
          <p:nvPr/>
        </p:nvGrpSpPr>
        <p:grpSpPr>
          <a:xfrm>
            <a:off x="5444480" y="888067"/>
            <a:ext cx="3236397" cy="2189277"/>
            <a:chOff x="5292080" y="735667"/>
            <a:chExt cx="3236397" cy="2189277"/>
          </a:xfrm>
        </p:grpSpPr>
        <p:sp>
          <p:nvSpPr>
            <p:cNvPr id="18" name="17 CuadroTexto"/>
            <p:cNvSpPr txBox="1"/>
            <p:nvPr/>
          </p:nvSpPr>
          <p:spPr>
            <a:xfrm>
              <a:off x="6296229" y="2555612"/>
              <a:ext cx="22322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E" dirty="0" smtClean="0"/>
                <a:t>Eficacia y Eficiencia</a:t>
              </a:r>
            </a:p>
          </p:txBody>
        </p:sp>
        <p:sp>
          <p:nvSpPr>
            <p:cNvPr id="20" name="19 CuadroTexto"/>
            <p:cNvSpPr txBox="1"/>
            <p:nvPr/>
          </p:nvSpPr>
          <p:spPr>
            <a:xfrm>
              <a:off x="5826966" y="735667"/>
              <a:ext cx="14053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E" sz="14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Empresas</a:t>
              </a:r>
            </a:p>
          </p:txBody>
        </p:sp>
        <p:pic>
          <p:nvPicPr>
            <p:cNvPr id="19" name="Picture 6" descr="http://www.firstpointit.com/wp-content/uploads/2014/03/business-icon1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92080" y="836712"/>
              <a:ext cx="2762250" cy="1990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6152899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 descr="LOGO_ ok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86284" y="6349510"/>
            <a:ext cx="978465" cy="360867"/>
          </a:xfrm>
          <a:prstGeom prst="rect">
            <a:avLst/>
          </a:prstGeom>
        </p:spPr>
      </p:pic>
      <p:sp>
        <p:nvSpPr>
          <p:cNvPr id="10" name="9 Rectángulo"/>
          <p:cNvSpPr/>
          <p:nvPr/>
        </p:nvSpPr>
        <p:spPr>
          <a:xfrm>
            <a:off x="323528" y="151283"/>
            <a:ext cx="2892138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sz="2600" b="1" dirty="0" smtClean="0">
                <a:latin typeface="Candara" pitchFamily="34" charset="0"/>
                <a:ea typeface="Calibri" pitchFamily="34" charset="0"/>
                <a:cs typeface="Times New Roman" pitchFamily="18" charset="0"/>
              </a:rPr>
              <a:t>Empresa y Persona</a:t>
            </a:r>
          </a:p>
        </p:txBody>
      </p:sp>
      <p:sp>
        <p:nvSpPr>
          <p:cNvPr id="2" name="1 CuadroTexto"/>
          <p:cNvSpPr txBox="1"/>
          <p:nvPr/>
        </p:nvSpPr>
        <p:spPr>
          <a:xfrm>
            <a:off x="323528" y="539388"/>
            <a:ext cx="432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La Empresa como organización humana</a:t>
            </a:r>
            <a:endParaRPr lang="es-PE" dirty="0"/>
          </a:p>
        </p:txBody>
      </p:sp>
      <p:grpSp>
        <p:nvGrpSpPr>
          <p:cNvPr id="3" name="2 Grupo"/>
          <p:cNvGrpSpPr/>
          <p:nvPr/>
        </p:nvGrpSpPr>
        <p:grpSpPr>
          <a:xfrm>
            <a:off x="467544" y="1556791"/>
            <a:ext cx="8497205" cy="4154984"/>
            <a:chOff x="467544" y="1556791"/>
            <a:chExt cx="8497205" cy="4154984"/>
          </a:xfrm>
        </p:grpSpPr>
        <p:sp>
          <p:nvSpPr>
            <p:cNvPr id="11" name="10 CuadroTexto"/>
            <p:cNvSpPr txBox="1"/>
            <p:nvPr/>
          </p:nvSpPr>
          <p:spPr>
            <a:xfrm>
              <a:off x="3347865" y="1556791"/>
              <a:ext cx="5616884" cy="41549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E" sz="2400" b="1" dirty="0" smtClean="0"/>
                <a:t>Las empresas:</a:t>
              </a:r>
              <a:endParaRPr lang="es-PE" sz="2400" b="1" dirty="0" smtClean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s-PE" sz="2400" dirty="0" smtClean="0"/>
                <a:t>No pueden reducir sus propósitos a que las personas trabajen solo por un salario.</a:t>
              </a:r>
              <a:endParaRPr lang="es-PE" sz="2400" dirty="0" smtClean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s-PE" sz="2400" dirty="0" smtClean="0"/>
                <a:t>Reducen su propósito de perseguir solo el beneficio económico.</a:t>
              </a:r>
              <a:endParaRPr lang="es-PE" sz="2400" dirty="0" smtClean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s-PE" sz="2400" dirty="0" smtClean="0"/>
                <a:t>Deben entender que las personas tienen motivos mas importantes que solo un salario a fin de mes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s-PE" sz="2400" dirty="0" smtClean="0"/>
                <a:t>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s-PE" sz="2400" dirty="0" smtClean="0"/>
            </a:p>
          </p:txBody>
        </p:sp>
        <p:pic>
          <p:nvPicPr>
            <p:cNvPr id="2054" name="Picture 6" descr="http://www.firstpointit.com/wp-content/uploads/2014/03/business-icon1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7544" y="1700808"/>
              <a:ext cx="2762250" cy="1990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5548106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 descr="LOGO_ ok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86284" y="6349510"/>
            <a:ext cx="978465" cy="360867"/>
          </a:xfrm>
          <a:prstGeom prst="rect">
            <a:avLst/>
          </a:prstGeom>
        </p:spPr>
      </p:pic>
      <p:sp>
        <p:nvSpPr>
          <p:cNvPr id="10" name="9 Rectángulo"/>
          <p:cNvSpPr/>
          <p:nvPr/>
        </p:nvSpPr>
        <p:spPr>
          <a:xfrm>
            <a:off x="323528" y="151283"/>
            <a:ext cx="2892138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sz="2600" b="1" dirty="0" smtClean="0">
                <a:latin typeface="Candara" pitchFamily="34" charset="0"/>
                <a:ea typeface="Calibri" pitchFamily="34" charset="0"/>
                <a:cs typeface="Times New Roman" pitchFamily="18" charset="0"/>
              </a:rPr>
              <a:t>Empresa y Persona</a:t>
            </a:r>
          </a:p>
        </p:txBody>
      </p:sp>
      <p:sp>
        <p:nvSpPr>
          <p:cNvPr id="2" name="1 CuadroTexto"/>
          <p:cNvSpPr txBox="1"/>
          <p:nvPr/>
        </p:nvSpPr>
        <p:spPr>
          <a:xfrm>
            <a:off x="323528" y="539388"/>
            <a:ext cx="432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La Empresa como organización humana</a:t>
            </a:r>
            <a:endParaRPr lang="es-PE" dirty="0"/>
          </a:p>
        </p:txBody>
      </p:sp>
      <p:grpSp>
        <p:nvGrpSpPr>
          <p:cNvPr id="6" name="5 Grupo"/>
          <p:cNvGrpSpPr/>
          <p:nvPr/>
        </p:nvGrpSpPr>
        <p:grpSpPr>
          <a:xfrm>
            <a:off x="539552" y="1412776"/>
            <a:ext cx="8208912" cy="3537213"/>
            <a:chOff x="755576" y="4100195"/>
            <a:chExt cx="8208912" cy="3537213"/>
          </a:xfrm>
        </p:grpSpPr>
        <p:sp>
          <p:nvSpPr>
            <p:cNvPr id="13" name="12 CuadroTexto"/>
            <p:cNvSpPr txBox="1"/>
            <p:nvPr/>
          </p:nvSpPr>
          <p:spPr>
            <a:xfrm>
              <a:off x="3851920" y="4221088"/>
              <a:ext cx="5112568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s-ES"/>
              </a:defPPr>
              <a:lvl1pPr>
                <a:defRPr sz="2400" b="1"/>
              </a:lvl1pPr>
            </a:lstStyle>
            <a:p>
              <a:r>
                <a:rPr lang="es-PE" dirty="0"/>
                <a:t>L</a:t>
              </a:r>
              <a:r>
                <a:rPr lang="es-PE" dirty="0" smtClean="0"/>
                <a:t>as </a:t>
              </a:r>
              <a:r>
                <a:rPr lang="es-PE" dirty="0"/>
                <a:t>personas: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s-PE" b="0" dirty="0" smtClean="0"/>
                <a:t>Entienden a su trabajo solo como un medio para obtener dinero.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s-PE" b="0" dirty="0" smtClean="0"/>
                <a:t>Muchas veces piensan en sus necesidades materiales y cognitivas,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s-PE" b="0" dirty="0" smtClean="0"/>
                <a:t>Se olvidan que el trabajo aporta a la realización del ser humano a través del servicio a los demás.</a:t>
              </a:r>
              <a:endParaRPr lang="es-PE" b="0" dirty="0"/>
            </a:p>
          </p:txBody>
        </p:sp>
        <p:pic>
          <p:nvPicPr>
            <p:cNvPr id="3074" name="Picture 2" descr="http://mmxsolutions.mx/wp-content/uploads/2014/03/icono_trabajador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5576" y="4100195"/>
              <a:ext cx="2428875" cy="22764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2454525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 descr="LOGO_ ok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86284" y="6349510"/>
            <a:ext cx="978465" cy="360867"/>
          </a:xfrm>
          <a:prstGeom prst="rect">
            <a:avLst/>
          </a:prstGeom>
        </p:spPr>
      </p:pic>
      <p:sp>
        <p:nvSpPr>
          <p:cNvPr id="10" name="9 Rectángulo"/>
          <p:cNvSpPr/>
          <p:nvPr/>
        </p:nvSpPr>
        <p:spPr>
          <a:xfrm>
            <a:off x="323528" y="151283"/>
            <a:ext cx="2892138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sz="2600" b="1" dirty="0" smtClean="0">
                <a:latin typeface="Candara" pitchFamily="34" charset="0"/>
                <a:ea typeface="Calibri" pitchFamily="34" charset="0"/>
                <a:cs typeface="Times New Roman" pitchFamily="18" charset="0"/>
              </a:rPr>
              <a:t>Empresa y Persona</a:t>
            </a:r>
          </a:p>
        </p:txBody>
      </p:sp>
      <p:sp>
        <p:nvSpPr>
          <p:cNvPr id="2" name="1 CuadroTexto"/>
          <p:cNvSpPr txBox="1"/>
          <p:nvPr/>
        </p:nvSpPr>
        <p:spPr>
          <a:xfrm>
            <a:off x="323528" y="539388"/>
            <a:ext cx="432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La Empresa como organización humana</a:t>
            </a:r>
            <a:endParaRPr lang="es-PE" dirty="0"/>
          </a:p>
        </p:txBody>
      </p:sp>
      <p:sp>
        <p:nvSpPr>
          <p:cNvPr id="13" name="12 CuadroTexto"/>
          <p:cNvSpPr txBox="1"/>
          <p:nvPr/>
        </p:nvSpPr>
        <p:spPr>
          <a:xfrm>
            <a:off x="3422167" y="1246136"/>
            <a:ext cx="518457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defRPr sz="2400" b="1"/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s-PE" b="0" dirty="0" smtClean="0"/>
              <a:t>Eficacia es necesaria en cualquier empresa para generar riqueza y distribuirla.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PE" b="0" dirty="0" smtClean="0"/>
              <a:t>Pero no puede ser el único fin.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PE" b="0" dirty="0" smtClean="0"/>
              <a:t>Debe estar acompañado por la responsabilidad con trabajadores y sociedad.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PE" b="0" dirty="0" smtClean="0"/>
              <a:t>Obtener riqueza no puede ser el único fin del trabajador sino servir en y a través de ella.</a:t>
            </a:r>
            <a:endParaRPr lang="es-PE" b="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PE" b="0" dirty="0" smtClean="0"/>
          </a:p>
          <a:p>
            <a:endParaRPr lang="es-PE" b="0" dirty="0"/>
          </a:p>
        </p:txBody>
      </p:sp>
      <p:pic>
        <p:nvPicPr>
          <p:cNvPr id="8" name="Picture 6" descr="http://www.firstpointit.com/wp-content/uploads/2014/03/business-icon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917" y="1035604"/>
            <a:ext cx="2762250" cy="199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2 Rectángulo"/>
          <p:cNvSpPr/>
          <p:nvPr/>
        </p:nvSpPr>
        <p:spPr>
          <a:xfrm>
            <a:off x="657754" y="3059668"/>
            <a:ext cx="2223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dirty="0"/>
              <a:t>Eficacia y Eficiencia</a:t>
            </a:r>
          </a:p>
        </p:txBody>
      </p:sp>
    </p:spTree>
    <p:extLst>
      <p:ext uri="{BB962C8B-B14F-4D97-AF65-F5344CB8AC3E}">
        <p14:creationId xmlns:p14="http://schemas.microsoft.com/office/powerpoint/2010/main" val="37783895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 descr="LOGO_ ok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86284" y="6349510"/>
            <a:ext cx="978465" cy="360867"/>
          </a:xfrm>
          <a:prstGeom prst="rect">
            <a:avLst/>
          </a:prstGeom>
        </p:spPr>
      </p:pic>
      <p:sp>
        <p:nvSpPr>
          <p:cNvPr id="10" name="9 Rectángulo"/>
          <p:cNvSpPr/>
          <p:nvPr/>
        </p:nvSpPr>
        <p:spPr>
          <a:xfrm>
            <a:off x="323528" y="151283"/>
            <a:ext cx="2892138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sz="2600" b="1" dirty="0" smtClean="0">
                <a:latin typeface="Candara" pitchFamily="34" charset="0"/>
                <a:ea typeface="Calibri" pitchFamily="34" charset="0"/>
                <a:cs typeface="Times New Roman" pitchFamily="18" charset="0"/>
              </a:rPr>
              <a:t>Empresa y Persona</a:t>
            </a:r>
          </a:p>
        </p:txBody>
      </p:sp>
      <p:sp>
        <p:nvSpPr>
          <p:cNvPr id="2" name="1 CuadroTexto"/>
          <p:cNvSpPr txBox="1"/>
          <p:nvPr/>
        </p:nvSpPr>
        <p:spPr>
          <a:xfrm>
            <a:off x="323528" y="539388"/>
            <a:ext cx="432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La Empresa como organización humana</a:t>
            </a:r>
            <a:endParaRPr lang="es-PE" dirty="0"/>
          </a:p>
        </p:txBody>
      </p:sp>
      <p:grpSp>
        <p:nvGrpSpPr>
          <p:cNvPr id="5" name="4 Grupo"/>
          <p:cNvGrpSpPr/>
          <p:nvPr/>
        </p:nvGrpSpPr>
        <p:grpSpPr>
          <a:xfrm>
            <a:off x="827584" y="1484784"/>
            <a:ext cx="7779159" cy="4843120"/>
            <a:chOff x="33201" y="1988840"/>
            <a:chExt cx="7779159" cy="4843120"/>
          </a:xfrm>
        </p:grpSpPr>
        <p:pic>
          <p:nvPicPr>
            <p:cNvPr id="4098" name="Picture 2" descr="https://www.palverlag.de/Bilder/mobbing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201" y="1988840"/>
              <a:ext cx="4466791" cy="32403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12 CuadroTexto"/>
            <p:cNvSpPr txBox="1"/>
            <p:nvPr/>
          </p:nvSpPr>
          <p:spPr>
            <a:xfrm>
              <a:off x="2627784" y="4523636"/>
              <a:ext cx="5184576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s-ES"/>
              </a:defPPr>
              <a:lvl1pPr>
                <a:defRPr sz="2400" b="1"/>
              </a:lvl1pPr>
            </a:lstStyle>
            <a:p>
              <a:pPr algn="just"/>
              <a:r>
                <a:rPr lang="es-PE" b="0" dirty="0" smtClean="0"/>
                <a:t>En tal sentido es indispensable un modelo de gestión que permita a sus trabajadores vivir la realidad del trabajo desplegándose en todos los ámbitos de su naturaleza. Un modelo centrado en las personas.</a:t>
              </a:r>
              <a:endParaRPr lang="es-PE" b="0" dirty="0"/>
            </a:p>
          </p:txBody>
        </p:sp>
      </p:grpSp>
    </p:spTree>
    <p:extLst>
      <p:ext uri="{BB962C8B-B14F-4D97-AF65-F5344CB8AC3E}">
        <p14:creationId xmlns:p14="http://schemas.microsoft.com/office/powerpoint/2010/main" val="28243549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 descr="LOGO_ ok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86284" y="6349510"/>
            <a:ext cx="978465" cy="360867"/>
          </a:xfrm>
          <a:prstGeom prst="rect">
            <a:avLst/>
          </a:prstGeom>
        </p:spPr>
      </p:pic>
      <p:sp>
        <p:nvSpPr>
          <p:cNvPr id="10" name="9 Rectángulo"/>
          <p:cNvSpPr/>
          <p:nvPr/>
        </p:nvSpPr>
        <p:spPr>
          <a:xfrm>
            <a:off x="323528" y="151283"/>
            <a:ext cx="2892138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sz="2600" b="1" dirty="0" smtClean="0">
                <a:latin typeface="Candara" pitchFamily="34" charset="0"/>
                <a:ea typeface="Calibri" pitchFamily="34" charset="0"/>
                <a:cs typeface="Times New Roman" pitchFamily="18" charset="0"/>
              </a:rPr>
              <a:t>Empresa y Persona</a:t>
            </a:r>
          </a:p>
        </p:txBody>
      </p:sp>
      <p:sp>
        <p:nvSpPr>
          <p:cNvPr id="2" name="1 CuadroTexto"/>
          <p:cNvSpPr txBox="1"/>
          <p:nvPr/>
        </p:nvSpPr>
        <p:spPr>
          <a:xfrm>
            <a:off x="323528" y="539388"/>
            <a:ext cx="432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La Empresa como organización humana</a:t>
            </a:r>
            <a:endParaRPr lang="es-PE" dirty="0"/>
          </a:p>
        </p:txBody>
      </p:sp>
      <p:pic>
        <p:nvPicPr>
          <p:cNvPr id="5122" name="Picture 2" descr="http://www.monografias.com/trabajos97/sobre-la-administracion-de-empresas/image017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89" y="3566822"/>
            <a:ext cx="4624719" cy="3246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12 CuadroTexto"/>
          <p:cNvSpPr txBox="1"/>
          <p:nvPr/>
        </p:nvSpPr>
        <p:spPr>
          <a:xfrm>
            <a:off x="3851658" y="1052736"/>
            <a:ext cx="561688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defRPr sz="2400" b="1"/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s-PE" b="0" dirty="0" smtClean="0"/>
              <a:t>Empresa – Organización de personas con objetivos comunes, aunque sea por diferentes motivos.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PE" b="0" dirty="0" smtClean="0"/>
              <a:t>Las capacidades, conocimientos y actitudes de las personas son determinantes para el éxito de la empresa.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PE" b="0" dirty="0" smtClean="0"/>
              <a:t>El sistema de gestión tendrá un impacto en estas cualidades humanas.</a:t>
            </a:r>
          </a:p>
        </p:txBody>
      </p:sp>
    </p:spTree>
    <p:extLst>
      <p:ext uri="{BB962C8B-B14F-4D97-AF65-F5344CB8AC3E}">
        <p14:creationId xmlns:p14="http://schemas.microsoft.com/office/powerpoint/2010/main" val="12608712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 descr="LOGO_ ok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86284" y="6349510"/>
            <a:ext cx="978465" cy="360867"/>
          </a:xfrm>
          <a:prstGeom prst="rect">
            <a:avLst/>
          </a:prstGeom>
        </p:spPr>
      </p:pic>
      <p:sp>
        <p:nvSpPr>
          <p:cNvPr id="10" name="9 Rectángulo"/>
          <p:cNvSpPr/>
          <p:nvPr/>
        </p:nvSpPr>
        <p:spPr>
          <a:xfrm>
            <a:off x="323528" y="151283"/>
            <a:ext cx="2892138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sz="2600" b="1" dirty="0" smtClean="0">
                <a:latin typeface="Candara" pitchFamily="34" charset="0"/>
                <a:ea typeface="Calibri" pitchFamily="34" charset="0"/>
                <a:cs typeface="Times New Roman" pitchFamily="18" charset="0"/>
              </a:rPr>
              <a:t>Empresa y Persona</a:t>
            </a:r>
          </a:p>
        </p:txBody>
      </p:sp>
      <p:sp>
        <p:nvSpPr>
          <p:cNvPr id="2" name="1 CuadroTexto"/>
          <p:cNvSpPr txBox="1"/>
          <p:nvPr/>
        </p:nvSpPr>
        <p:spPr>
          <a:xfrm>
            <a:off x="323528" y="539388"/>
            <a:ext cx="432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La Empresa como organización humana</a:t>
            </a:r>
            <a:endParaRPr lang="es-PE" dirty="0"/>
          </a:p>
        </p:txBody>
      </p:sp>
      <p:pic>
        <p:nvPicPr>
          <p:cNvPr id="6146" name="Picture 2" descr="http://www.communisensu.com/wp-content/uploads/2014/02/influencia-400x26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4" y="3356992"/>
            <a:ext cx="5290486" cy="3491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12 CuadroTexto"/>
          <p:cNvSpPr txBox="1"/>
          <p:nvPr/>
        </p:nvSpPr>
        <p:spPr>
          <a:xfrm>
            <a:off x="2555776" y="2291388"/>
            <a:ext cx="65527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defRPr sz="2400" b="1"/>
            </a:lvl1pPr>
          </a:lstStyle>
          <a:p>
            <a:r>
              <a:rPr lang="es-PE" b="0" dirty="0" smtClean="0"/>
              <a:t>El sistema de gestión y El estilo de dirección provocan actitudes y desarrollan motivaciones, </a:t>
            </a:r>
            <a:r>
              <a:rPr lang="es-PE" b="0" dirty="0" smtClean="0"/>
              <a:t>y diferentes formas de entender una organización.</a:t>
            </a:r>
            <a:endParaRPr lang="es-PE" b="0" dirty="0" smtClean="0"/>
          </a:p>
        </p:txBody>
      </p:sp>
    </p:spTree>
    <p:extLst>
      <p:ext uri="{BB962C8B-B14F-4D97-AF65-F5344CB8AC3E}">
        <p14:creationId xmlns:p14="http://schemas.microsoft.com/office/powerpoint/2010/main" val="35228424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 descr="LOGO_ ok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81951" y="6343872"/>
            <a:ext cx="882537" cy="325488"/>
          </a:xfrm>
          <a:prstGeom prst="rect">
            <a:avLst/>
          </a:prstGeom>
        </p:spPr>
      </p:pic>
      <p:sp>
        <p:nvSpPr>
          <p:cNvPr id="10" name="9 Rectángulo"/>
          <p:cNvSpPr/>
          <p:nvPr/>
        </p:nvSpPr>
        <p:spPr>
          <a:xfrm>
            <a:off x="323528" y="151283"/>
            <a:ext cx="2892138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sz="2600" b="1" dirty="0" smtClean="0">
                <a:latin typeface="Candara" pitchFamily="34" charset="0"/>
                <a:ea typeface="Calibri" pitchFamily="34" charset="0"/>
                <a:cs typeface="Times New Roman" pitchFamily="18" charset="0"/>
              </a:rPr>
              <a:t>Empresa y Persona</a:t>
            </a:r>
          </a:p>
        </p:txBody>
      </p:sp>
      <p:sp>
        <p:nvSpPr>
          <p:cNvPr id="2" name="1 CuadroTexto"/>
          <p:cNvSpPr txBox="1"/>
          <p:nvPr/>
        </p:nvSpPr>
        <p:spPr>
          <a:xfrm>
            <a:off x="323528" y="539388"/>
            <a:ext cx="432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Modelos de organización</a:t>
            </a:r>
            <a:endParaRPr lang="es-PE" dirty="0"/>
          </a:p>
        </p:txBody>
      </p:sp>
      <p:grpSp>
        <p:nvGrpSpPr>
          <p:cNvPr id="5" name="4 Grupo"/>
          <p:cNvGrpSpPr/>
          <p:nvPr/>
        </p:nvGrpSpPr>
        <p:grpSpPr>
          <a:xfrm>
            <a:off x="3147371" y="1124744"/>
            <a:ext cx="2792781" cy="2016042"/>
            <a:chOff x="755576" y="1525037"/>
            <a:chExt cx="2792781" cy="2016042"/>
          </a:xfrm>
        </p:grpSpPr>
        <p:sp>
          <p:nvSpPr>
            <p:cNvPr id="7" name="6 CuadroTexto"/>
            <p:cNvSpPr txBox="1"/>
            <p:nvPr/>
          </p:nvSpPr>
          <p:spPr>
            <a:xfrm>
              <a:off x="755576" y="3140969"/>
              <a:ext cx="279278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s-ES"/>
              </a:defPPr>
              <a:lvl1pPr>
                <a:defRPr sz="2400" b="1"/>
              </a:lvl1pPr>
            </a:lstStyle>
            <a:p>
              <a:r>
                <a:rPr lang="es-PE" sz="2000" b="0" dirty="0" smtClean="0"/>
                <a:t>Perspectiva mecánica</a:t>
              </a:r>
              <a:endParaRPr lang="es-PE" sz="2000" b="0" dirty="0" smtClean="0"/>
            </a:p>
          </p:txBody>
        </p:sp>
        <p:pic>
          <p:nvPicPr>
            <p:cNvPr id="7170" name="Picture 2" descr="http://www.campus-socrates.org/pluginfile.php/34/mod_resource/content/22/img/icon-4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7584" y="1525037"/>
              <a:ext cx="2349126" cy="20160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" name="5 Grupo"/>
          <p:cNvGrpSpPr/>
          <p:nvPr/>
        </p:nvGrpSpPr>
        <p:grpSpPr>
          <a:xfrm>
            <a:off x="4932040" y="3463395"/>
            <a:ext cx="3312368" cy="2178109"/>
            <a:chOff x="467544" y="4141665"/>
            <a:chExt cx="3312368" cy="2178109"/>
          </a:xfrm>
        </p:grpSpPr>
        <p:pic>
          <p:nvPicPr>
            <p:cNvPr id="7172" name="Picture 4" descr="http://www.lasalleigsmadrid.es/Files/845curso%20equipos%20la%20salle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7544" y="4141665"/>
              <a:ext cx="3215653" cy="18076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10 CuadroTexto"/>
            <p:cNvSpPr txBox="1"/>
            <p:nvPr/>
          </p:nvSpPr>
          <p:spPr>
            <a:xfrm>
              <a:off x="467544" y="5919664"/>
              <a:ext cx="331236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s-ES"/>
              </a:defPPr>
              <a:lvl1pPr>
                <a:defRPr sz="2400" b="1"/>
              </a:lvl1pPr>
            </a:lstStyle>
            <a:p>
              <a:pPr algn="ctr"/>
              <a:r>
                <a:rPr lang="es-PE" sz="2000" b="0" dirty="0" smtClean="0"/>
                <a:t>Perspectiva cultural</a:t>
              </a:r>
              <a:endParaRPr lang="es-PE" sz="2000" b="0" dirty="0" smtClean="0"/>
            </a:p>
          </p:txBody>
        </p:sp>
      </p:grpSp>
      <p:grpSp>
        <p:nvGrpSpPr>
          <p:cNvPr id="3" name="2 Grupo"/>
          <p:cNvGrpSpPr/>
          <p:nvPr/>
        </p:nvGrpSpPr>
        <p:grpSpPr>
          <a:xfrm>
            <a:off x="755576" y="3717032"/>
            <a:ext cx="2808312" cy="2125743"/>
            <a:chOff x="4932040" y="2348880"/>
            <a:chExt cx="2808312" cy="2345647"/>
          </a:xfrm>
        </p:grpSpPr>
        <p:sp>
          <p:nvSpPr>
            <p:cNvPr id="9" name="8 CuadroTexto"/>
            <p:cNvSpPr txBox="1"/>
            <p:nvPr/>
          </p:nvSpPr>
          <p:spPr>
            <a:xfrm>
              <a:off x="4932040" y="4253026"/>
              <a:ext cx="2808312" cy="4415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s-ES"/>
              </a:defPPr>
              <a:lvl1pPr>
                <a:defRPr sz="2400" b="1"/>
              </a:lvl1pPr>
            </a:lstStyle>
            <a:p>
              <a:r>
                <a:rPr lang="es-PE" sz="2000" b="0" dirty="0" smtClean="0"/>
                <a:t>Perspectiva orgánica</a:t>
              </a:r>
              <a:endParaRPr lang="es-PE" sz="2000" b="0" dirty="0" smtClean="0"/>
            </a:p>
          </p:txBody>
        </p:sp>
        <p:pic>
          <p:nvPicPr>
            <p:cNvPr id="7174" name="Picture 6" descr="http://direccionameta.com/wp-content/uploads/2014/08/SliderMonisestadistica1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76056" y="2348880"/>
              <a:ext cx="2416340" cy="18770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5123208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4114</TotalTime>
  <Words>801</Words>
  <Application>Microsoft Office PowerPoint</Application>
  <PresentationFormat>Presentación en pantalla (4:3)</PresentationFormat>
  <Paragraphs>99</Paragraphs>
  <Slides>18</Slides>
  <Notes>1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0" baseType="lpstr">
      <vt:lpstr>Diseño predeterminado</vt:lpstr>
      <vt:lpstr>Microsoft Word Document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UCSP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arivera</dc:creator>
  <cp:lastModifiedBy>Nelida</cp:lastModifiedBy>
  <cp:revision>156</cp:revision>
  <dcterms:created xsi:type="dcterms:W3CDTF">2008-05-02T14:34:49Z</dcterms:created>
  <dcterms:modified xsi:type="dcterms:W3CDTF">2017-06-13T04:49:51Z</dcterms:modified>
</cp:coreProperties>
</file>