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5"/>
  </p:notesMasterIdLst>
  <p:sldIdLst>
    <p:sldId id="257" r:id="rId2"/>
    <p:sldId id="277" r:id="rId3"/>
    <p:sldId id="275" r:id="rId4"/>
    <p:sldId id="278" r:id="rId5"/>
    <p:sldId id="286" r:id="rId6"/>
    <p:sldId id="288" r:id="rId7"/>
    <p:sldId id="289" r:id="rId8"/>
    <p:sldId id="290" r:id="rId9"/>
    <p:sldId id="291" r:id="rId10"/>
    <p:sldId id="282" r:id="rId11"/>
    <p:sldId id="292" r:id="rId12"/>
    <p:sldId id="293" r:id="rId13"/>
    <p:sldId id="294"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p:cViewPr varScale="1">
        <p:scale>
          <a:sx n="70" d="100"/>
          <a:sy n="70" d="100"/>
        </p:scale>
        <p:origin x="73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28DC5-2A21-4E15-A80A-E937F76FCB0E}" type="datetimeFigureOut">
              <a:rPr lang="en-US" smtClean="0"/>
              <a:pPr/>
              <a:t>7/4/2017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57E89-810A-420F-A93D-0C662CEB2077}" type="slidenum">
              <a:rPr lang="en-US" smtClean="0"/>
              <a:pPr/>
              <a:t>‹Nº›</a:t>
            </a:fld>
            <a:endParaRPr lang="en-US"/>
          </a:p>
        </p:txBody>
      </p:sp>
    </p:spTree>
    <p:extLst>
      <p:ext uri="{BB962C8B-B14F-4D97-AF65-F5344CB8AC3E}">
        <p14:creationId xmlns:p14="http://schemas.microsoft.com/office/powerpoint/2010/main" val="210919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B857E89-810A-420F-A93D-0C662CEB2077}" type="slidenum">
              <a:rPr lang="en-US" smtClean="0"/>
              <a:pPr/>
              <a:t>1</a:t>
            </a:fld>
            <a:endParaRPr lang="en-US"/>
          </a:p>
        </p:txBody>
      </p:sp>
    </p:spTree>
    <p:extLst>
      <p:ext uri="{BB962C8B-B14F-4D97-AF65-F5344CB8AC3E}">
        <p14:creationId xmlns:p14="http://schemas.microsoft.com/office/powerpoint/2010/main" val="259917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7B857E89-810A-420F-A93D-0C662CEB2077}" type="slidenum">
              <a:rPr lang="en-US" smtClean="0"/>
              <a:pPr/>
              <a:t>2</a:t>
            </a:fld>
            <a:endParaRPr lang="en-US"/>
          </a:p>
        </p:txBody>
      </p:sp>
    </p:spTree>
    <p:extLst>
      <p:ext uri="{BB962C8B-B14F-4D97-AF65-F5344CB8AC3E}">
        <p14:creationId xmlns:p14="http://schemas.microsoft.com/office/powerpoint/2010/main" val="191623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5D0B5EE-76D2-466A-9039-ABD02BD6BA93}"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1DD2CCE-50E1-4D4C-B6D9-3DAB99F4556C}"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F805C87-5939-4DDD-8F05-92F0BD073343}"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6018101-9C8D-4216-8BD4-42A1E2041ABC}"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AAF79CA-7B51-401A-AE08-0A9A714E34D2}"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B79B4A9-21BA-480F-802C-DDF951C2D205}"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207B8BB-6072-4240-995A-0CB5DDAC08DD}"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BBD73A6-8E97-4F78-9AEE-E67B82F265B0}"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E432509A-20D5-4554-8DD2-ABBBBA1374A7}"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E3135A1-D746-440B-85E6-A99141897024}"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FCD191C-AAE3-4B48-BBBF-725D215B53F8}"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16E2665-0E0F-4055-8F0B-8718C59D149A}"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LOGO_ ok.JPG"/>
          <p:cNvPicPr>
            <a:picLocks noChangeAspect="1"/>
          </p:cNvPicPr>
          <p:nvPr/>
        </p:nvPicPr>
        <p:blipFill>
          <a:blip r:embed="rId3" cstate="print"/>
          <a:stretch>
            <a:fillRect/>
          </a:stretch>
        </p:blipFill>
        <p:spPr>
          <a:xfrm>
            <a:off x="6072198" y="5696272"/>
            <a:ext cx="2749676" cy="1014106"/>
          </a:xfrm>
          <a:prstGeom prst="rect">
            <a:avLst/>
          </a:prstGeom>
        </p:spPr>
      </p:pic>
      <p:sp>
        <p:nvSpPr>
          <p:cNvPr id="3" name="2 CuadroTexto"/>
          <p:cNvSpPr txBox="1"/>
          <p:nvPr/>
        </p:nvSpPr>
        <p:spPr>
          <a:xfrm>
            <a:off x="928725" y="2924944"/>
            <a:ext cx="7455887" cy="1384995"/>
          </a:xfrm>
          <a:prstGeom prst="rect">
            <a:avLst/>
          </a:prstGeom>
          <a:noFill/>
        </p:spPr>
        <p:txBody>
          <a:bodyPr wrap="none" rtlCol="0">
            <a:spAutoFit/>
          </a:bodyPr>
          <a:lstStyle/>
          <a:p>
            <a:pPr algn="ctr"/>
            <a:r>
              <a:rPr lang="es-PE" sz="2800" b="1" dirty="0" smtClean="0"/>
              <a:t>Fundamentos del desempeño profesional</a:t>
            </a:r>
            <a:endParaRPr lang="es-PE" sz="2800" b="1" dirty="0"/>
          </a:p>
          <a:p>
            <a:pPr algn="ctr"/>
            <a:r>
              <a:rPr lang="es-PE" sz="2800" b="1" dirty="0" smtClean="0"/>
              <a:t>Unidad 3: La cultura organizacional</a:t>
            </a:r>
          </a:p>
          <a:p>
            <a:pPr algn="ctr"/>
            <a:r>
              <a:rPr lang="es-PE" sz="2800" b="1" dirty="0" smtClean="0"/>
              <a:t>Clase </a:t>
            </a:r>
            <a:r>
              <a:rPr lang="es-PE" sz="2800" b="1" dirty="0"/>
              <a:t>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395536" y="1028343"/>
            <a:ext cx="7848872" cy="3477875"/>
          </a:xfrm>
          <a:prstGeom prst="rect">
            <a:avLst/>
          </a:prstGeom>
        </p:spPr>
        <p:txBody>
          <a:bodyPr wrap="square">
            <a:spAutoFit/>
          </a:bodyPr>
          <a:lstStyle/>
          <a:p>
            <a:pPr algn="just"/>
            <a:r>
              <a:rPr lang="es-ES" sz="2000" dirty="0"/>
              <a:t>Por ejemplo, la misión de Ford Motor Co., se centra en el concepto de misión en sentido estricto, y en un epígrafe distinto recoge su </a:t>
            </a:r>
            <a:r>
              <a:rPr lang="es-ES" sz="2000" i="1" dirty="0"/>
              <a:t>declaración de valores </a:t>
            </a:r>
            <a:r>
              <a:rPr lang="es-ES" sz="2000" dirty="0"/>
              <a:t>haciendo referencia a las personas, los productos y el beneficio (</a:t>
            </a:r>
            <a:r>
              <a:rPr lang="es-ES" sz="2000" i="1" dirty="0" err="1"/>
              <a:t>People</a:t>
            </a:r>
            <a:r>
              <a:rPr lang="es-ES" sz="2000" i="1" dirty="0"/>
              <a:t>, Productos &amp; </a:t>
            </a:r>
            <a:r>
              <a:rPr lang="es-ES" sz="2000" i="1" dirty="0" err="1"/>
              <a:t>Profit</a:t>
            </a:r>
            <a:r>
              <a:rPr lang="es-ES" sz="2000" dirty="0"/>
              <a:t>):</a:t>
            </a:r>
            <a:endParaRPr lang="es-PE" sz="2000" dirty="0"/>
          </a:p>
          <a:p>
            <a:pPr algn="just"/>
            <a:r>
              <a:rPr lang="es-ES" sz="2000" dirty="0"/>
              <a:t> </a:t>
            </a:r>
            <a:endParaRPr lang="es-PE" sz="2000" dirty="0"/>
          </a:p>
          <a:p>
            <a:pPr algn="just"/>
            <a:r>
              <a:rPr lang="es-ES" sz="2000" dirty="0"/>
              <a:t>	“Nuestra misión es mejorar continuamente nuestros productos y servicios para satisfacer las necesidades de nuestros clientes, permitiéndonos prosperar como negocio y proporcionar un retorno razonable para nuestros accionistas, los propietarios del negocio”</a:t>
            </a:r>
            <a:endParaRPr lang="es-PE" sz="2000" dirty="0"/>
          </a:p>
          <a:p>
            <a:pPr algn="just"/>
            <a:r>
              <a:rPr lang="es-ES" sz="2000" dirty="0"/>
              <a:t>			</a:t>
            </a:r>
            <a:r>
              <a:rPr lang="en-US" sz="2000" dirty="0" smtClean="0"/>
              <a:t>(</a:t>
            </a:r>
            <a:r>
              <a:rPr lang="en-US" sz="2000" dirty="0"/>
              <a:t>Ford Motor Co.: Mission Statement)</a:t>
            </a:r>
            <a:endParaRPr lang="es-PE" sz="2000" dirty="0"/>
          </a:p>
        </p:txBody>
      </p:sp>
    </p:spTree>
    <p:extLst>
      <p:ext uri="{BB962C8B-B14F-4D97-AF65-F5344CB8AC3E}">
        <p14:creationId xmlns:p14="http://schemas.microsoft.com/office/powerpoint/2010/main" val="14289006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5806398" cy="769441"/>
          </a:xfrm>
          <a:prstGeom prst="rect">
            <a:avLst/>
          </a:prstGeom>
        </p:spPr>
        <p:txBody>
          <a:bodyPr wrap="none">
            <a:spAutoFit/>
          </a:bodyPr>
          <a:lstStyle/>
          <a:p>
            <a:r>
              <a:rPr lang="es-ES" sz="2400" b="1" dirty="0" smtClean="0"/>
              <a:t>Los valores de una cultura equilibrada</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458323" y="1256631"/>
            <a:ext cx="8064896" cy="3170099"/>
          </a:xfrm>
          <a:prstGeom prst="rect">
            <a:avLst/>
          </a:prstGeom>
        </p:spPr>
        <p:txBody>
          <a:bodyPr wrap="square">
            <a:spAutoFit/>
          </a:bodyPr>
          <a:lstStyle/>
          <a:p>
            <a:pPr algn="just"/>
            <a:r>
              <a:rPr lang="es-ES" sz="2000" dirty="0"/>
              <a:t>Misión  y  Valores son dos  realidades  íntimamente  relacionadas</a:t>
            </a:r>
            <a:r>
              <a:rPr lang="es-ES" sz="2000" dirty="0" smtClean="0"/>
              <a:t>.</a:t>
            </a:r>
          </a:p>
          <a:p>
            <a:pPr algn="just"/>
            <a:r>
              <a:rPr lang="es-ES" sz="2000" dirty="0"/>
              <a:t>Dos  empresas  pueden  perseguir  la  misma  misión  y,  en  cambio, desarrollar  una  cultura muy distinta  si los valores reales que se viven en  cada  una  son  diferentes. </a:t>
            </a:r>
            <a:endParaRPr lang="es-ES" sz="2000" dirty="0" smtClean="0"/>
          </a:p>
          <a:p>
            <a:pPr algn="just"/>
            <a:r>
              <a:rPr lang="es-ES" sz="2000" dirty="0"/>
              <a:t>Si  la  misión  es  el fin  que  orienta  la  acción, los valores  son  los  criterios  que  guían  la toma  de  decisiones  sobre  el comportamiento  más  adecuado  en  cada  caso. </a:t>
            </a:r>
            <a:endParaRPr lang="es-ES" sz="2000" dirty="0" smtClean="0"/>
          </a:p>
          <a:p>
            <a:pPr algn="just"/>
            <a:r>
              <a:rPr lang="es-ES" sz="2000" dirty="0"/>
              <a:t>Los  valores  nos  indican cómo  hemos  de  realizar  la  misión.  Una  misión  puede realizarse  de muchos  modos.  Lo  único  que  se  requiere  es  que  los  valores  estén  al servicio  de  la misión. </a:t>
            </a:r>
            <a:endParaRPr lang="es-ES" sz="2000" i="1" dirty="0" smtClean="0"/>
          </a:p>
        </p:txBody>
      </p:sp>
    </p:spTree>
    <p:extLst>
      <p:ext uri="{BB962C8B-B14F-4D97-AF65-F5344CB8AC3E}">
        <p14:creationId xmlns:p14="http://schemas.microsoft.com/office/powerpoint/2010/main" val="11464802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3635932" cy="769441"/>
          </a:xfrm>
          <a:prstGeom prst="rect">
            <a:avLst/>
          </a:prstGeom>
        </p:spPr>
        <p:txBody>
          <a:bodyPr wrap="none">
            <a:spAutoFit/>
          </a:bodyPr>
          <a:lstStyle/>
          <a:p>
            <a:r>
              <a:rPr lang="es-ES" sz="2400" b="1" dirty="0" smtClean="0"/>
              <a:t>El origen de los valores</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458323" y="1256631"/>
            <a:ext cx="8064896" cy="2862322"/>
          </a:xfrm>
          <a:prstGeom prst="rect">
            <a:avLst/>
          </a:prstGeom>
        </p:spPr>
        <p:txBody>
          <a:bodyPr wrap="square">
            <a:spAutoFit/>
          </a:bodyPr>
          <a:lstStyle/>
          <a:p>
            <a:pPr algn="just"/>
            <a:r>
              <a:rPr lang="es-ES" sz="2000" dirty="0"/>
              <a:t>En primer  lugar,  los  valores  se basan  en  creencias,  es  decir,  en  los modelos  que tenemos  sobre  la importancia  de  determinados  comportamientos.  Aquello  que  yo  creo que  es importante,  es  un  valor  para  mí. </a:t>
            </a:r>
            <a:endParaRPr lang="es-ES" sz="2000" dirty="0" smtClean="0"/>
          </a:p>
          <a:p>
            <a:pPr algn="just"/>
            <a:r>
              <a:rPr lang="es-ES" sz="2000" dirty="0"/>
              <a:t>La  creencia  de que  «trabajar  coordinados  y compartiendo  información es bueno  para  los  empleados  y para  la  empresa  en  su  conjunto»  es  lo que  puede  generar, por  ejemplo,  el valor  «trabajo  en  equipo</a:t>
            </a:r>
            <a:r>
              <a:rPr lang="es-ES" sz="2000" dirty="0" smtClean="0"/>
              <a:t>».</a:t>
            </a:r>
          </a:p>
          <a:p>
            <a:pPr algn="just"/>
            <a:endParaRPr lang="es-ES" sz="2000" dirty="0" smtClean="0"/>
          </a:p>
        </p:txBody>
      </p:sp>
    </p:spTree>
    <p:extLst>
      <p:ext uri="{BB962C8B-B14F-4D97-AF65-F5344CB8AC3E}">
        <p14:creationId xmlns:p14="http://schemas.microsoft.com/office/powerpoint/2010/main" val="24354110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3635932" cy="769441"/>
          </a:xfrm>
          <a:prstGeom prst="rect">
            <a:avLst/>
          </a:prstGeom>
        </p:spPr>
        <p:txBody>
          <a:bodyPr wrap="none">
            <a:spAutoFit/>
          </a:bodyPr>
          <a:lstStyle/>
          <a:p>
            <a:r>
              <a:rPr lang="es-ES" sz="2400" b="1" dirty="0" smtClean="0"/>
              <a:t>El origen de los valores</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458323" y="1256631"/>
            <a:ext cx="8064896" cy="3785652"/>
          </a:xfrm>
          <a:prstGeom prst="rect">
            <a:avLst/>
          </a:prstGeom>
        </p:spPr>
        <p:txBody>
          <a:bodyPr wrap="square">
            <a:spAutoFit/>
          </a:bodyPr>
          <a:lstStyle/>
          <a:p>
            <a:pPr algn="just"/>
            <a:r>
              <a:rPr lang="es-ES" sz="2000" dirty="0"/>
              <a:t>En segundo  lugar,  las  percepciones ejercen una  poderosa  influencia sobre  los  valores.  Si,  por  ejemplo,  trabajamos  en  una  empresa  donde la  innovación  es  un  comportamiento  habitual,  es  fácil  que  llegue  a convertirse  en  un  valor.  A  su  vez,  aquello  que  percibimos  como algo de valor  para  la  gente  que  nos  rodea  puede  acabar  siéndolo  para  nosotros. </a:t>
            </a:r>
            <a:endParaRPr lang="es-ES" sz="2000" dirty="0" smtClean="0"/>
          </a:p>
          <a:p>
            <a:pPr algn="just"/>
            <a:r>
              <a:rPr lang="es-ES" sz="2000" dirty="0"/>
              <a:t>Finalmente,  podemos  decir  que  las  creencias  influyen  sobre  las percepciones  y  a  la  inversa.  Si,  por  ejemplo,  un  directivo  mantiene  la creencia  de que  uno  de sus  subordinados  es un  incompetente,  es  normal  que  sus  percepciones  se vean  condicionadas  y se  fije más  en  los errores  que  en  las  cosas  que  hace  </a:t>
            </a:r>
            <a:r>
              <a:rPr lang="es-ES" sz="2000" dirty="0" smtClean="0"/>
              <a:t>bien.</a:t>
            </a:r>
          </a:p>
        </p:txBody>
      </p:sp>
    </p:spTree>
    <p:extLst>
      <p:ext uri="{BB962C8B-B14F-4D97-AF65-F5344CB8AC3E}">
        <p14:creationId xmlns:p14="http://schemas.microsoft.com/office/powerpoint/2010/main" val="35774015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323528" y="151283"/>
            <a:ext cx="3877985"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La cultura organizacional	</a:t>
            </a:r>
          </a:p>
        </p:txBody>
      </p:sp>
      <p:sp>
        <p:nvSpPr>
          <p:cNvPr id="17" name="16 CuadroTexto"/>
          <p:cNvSpPr txBox="1"/>
          <p:nvPr/>
        </p:nvSpPr>
        <p:spPr>
          <a:xfrm>
            <a:off x="293190" y="1956896"/>
            <a:ext cx="8599290" cy="3785652"/>
          </a:xfrm>
          <a:prstGeom prst="rect">
            <a:avLst/>
          </a:prstGeom>
          <a:noFill/>
        </p:spPr>
        <p:txBody>
          <a:bodyPr wrap="square" rtlCol="0">
            <a:spAutoFit/>
          </a:bodyPr>
          <a:lstStyle>
            <a:defPPr>
              <a:defRPr lang="es-ES"/>
            </a:defPPr>
            <a:lvl1pPr>
              <a:defRPr sz="2400" b="1"/>
            </a:lvl1pPr>
          </a:lstStyle>
          <a:p>
            <a:pPr marL="285750" indent="-285750" algn="just">
              <a:buFont typeface="Arial" panose="020B0604020202020204" pitchFamily="34" charset="0"/>
              <a:buChar char="•"/>
            </a:pPr>
            <a:r>
              <a:rPr lang="es-PE" b="0" dirty="0" smtClean="0"/>
              <a:t>Es indispensable para las empresas </a:t>
            </a:r>
            <a:r>
              <a:rPr lang="es-PE" b="0" dirty="0"/>
              <a:t>contar con mecanismos específicos que les ayuden a concretar su intención de encaminar sus esfuerzos hacia un propósito común y poder cumplir con todas sus responsabilidades para con las personas y la sociedad; al mismo tiempo estos mecanismos deben propiciar el compromiso y entrega de todo trabajador con el propósito de la compañía, de tal manera que logre desplegar y realizarse por medio de su vocación a </a:t>
            </a:r>
            <a:r>
              <a:rPr lang="es-PE" b="0" dirty="0" smtClean="0"/>
              <a:t>servir.</a:t>
            </a:r>
          </a:p>
          <a:p>
            <a:endParaRPr lang="es-PE" b="0" dirty="0" smtClean="0"/>
          </a:p>
        </p:txBody>
      </p:sp>
      <p:pic>
        <p:nvPicPr>
          <p:cNvPr id="8" name="7 Imagen" descr="LOGO_ ok.JPG"/>
          <p:cNvPicPr>
            <a:picLocks noChangeAspect="1"/>
          </p:cNvPicPr>
          <p:nvPr/>
        </p:nvPicPr>
        <p:blipFill>
          <a:blip r:embed="rId3" cstate="print"/>
          <a:stretch>
            <a:fillRect/>
          </a:stretch>
        </p:blipFill>
        <p:spPr>
          <a:xfrm>
            <a:off x="8081951" y="6343872"/>
            <a:ext cx="882537" cy="325488"/>
          </a:xfrm>
          <a:prstGeom prst="rect">
            <a:avLst/>
          </a:prstGeom>
        </p:spPr>
      </p:pic>
      <p:sp>
        <p:nvSpPr>
          <p:cNvPr id="6" name="5 CuadroTexto"/>
          <p:cNvSpPr txBox="1"/>
          <p:nvPr/>
        </p:nvSpPr>
        <p:spPr>
          <a:xfrm>
            <a:off x="323528" y="556671"/>
            <a:ext cx="8640960" cy="400110"/>
          </a:xfrm>
          <a:prstGeom prst="rect">
            <a:avLst/>
          </a:prstGeom>
          <a:noFill/>
        </p:spPr>
        <p:txBody>
          <a:bodyPr wrap="square" rtlCol="0">
            <a:spAutoFit/>
          </a:bodyPr>
          <a:lstStyle/>
          <a:p>
            <a:endParaRPr lang="es-PE" sz="2000" b="1" dirty="0" smtClean="0"/>
          </a:p>
        </p:txBody>
      </p:sp>
    </p:spTree>
    <p:extLst>
      <p:ext uri="{BB962C8B-B14F-4D97-AF65-F5344CB8AC3E}">
        <p14:creationId xmlns:p14="http://schemas.microsoft.com/office/powerpoint/2010/main" val="15707191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323528" y="151283"/>
            <a:ext cx="4801314"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¿Qué es la </a:t>
            </a:r>
            <a:r>
              <a:rPr lang="es-PE" sz="2600" b="1" dirty="0" err="1" smtClean="0">
                <a:latin typeface="Candara" pitchFamily="34" charset="0"/>
                <a:ea typeface="Calibri" pitchFamily="34" charset="0"/>
                <a:cs typeface="Times New Roman" pitchFamily="18" charset="0"/>
              </a:rPr>
              <a:t>mision</a:t>
            </a:r>
            <a:r>
              <a:rPr lang="es-PE" sz="2600" b="1" dirty="0" smtClean="0">
                <a:latin typeface="Candara" pitchFamily="34" charset="0"/>
                <a:ea typeface="Calibri" pitchFamily="34" charset="0"/>
                <a:cs typeface="Times New Roman" pitchFamily="18" charset="0"/>
              </a:rPr>
              <a:t> de la empresa?	</a:t>
            </a:r>
          </a:p>
        </p:txBody>
      </p:sp>
      <p:sp>
        <p:nvSpPr>
          <p:cNvPr id="2" name="1 CuadroTexto"/>
          <p:cNvSpPr txBox="1"/>
          <p:nvPr/>
        </p:nvSpPr>
        <p:spPr>
          <a:xfrm>
            <a:off x="260175" y="565252"/>
            <a:ext cx="8640960" cy="400110"/>
          </a:xfrm>
          <a:prstGeom prst="rect">
            <a:avLst/>
          </a:prstGeom>
          <a:noFill/>
        </p:spPr>
        <p:txBody>
          <a:bodyPr wrap="square" rtlCol="0">
            <a:spAutoFit/>
          </a:bodyPr>
          <a:lstStyle/>
          <a:p>
            <a:endParaRPr lang="es-PE" sz="2000" b="1" dirty="0" smtClean="0"/>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11 CuadroTexto"/>
          <p:cNvSpPr txBox="1"/>
          <p:nvPr/>
        </p:nvSpPr>
        <p:spPr>
          <a:xfrm>
            <a:off x="605876" y="1246982"/>
            <a:ext cx="7759554" cy="3477875"/>
          </a:xfrm>
          <a:prstGeom prst="rect">
            <a:avLst/>
          </a:prstGeom>
          <a:noFill/>
        </p:spPr>
        <p:txBody>
          <a:bodyPr wrap="square" rtlCol="0">
            <a:spAutoFit/>
          </a:bodyPr>
          <a:lstStyle/>
          <a:p>
            <a:pPr algn="just"/>
            <a:r>
              <a:rPr lang="es-ES" sz="2000" dirty="0"/>
              <a:t>Encuestando a más de 500 directivos de empresas, se analizaron 25 herramientas diferentes de gestión como los sistemas de retribución ligados a resultado, las encuestas de clima laboral, la calidad total, la reingeniería, las encuestas de satisfacción de clientes, etc.  A raíz de los resultados obtenidos, el estudio reveló la misión como la herramienta de gestión mejor valorada, siendo utilizada en un 90% de las compañías….En resumen, la misión es una realidad que lleva presente en el mundo </a:t>
            </a:r>
            <a:r>
              <a:rPr lang="es-ES" sz="2000" dirty="0" smtClean="0"/>
              <a:t>de la </a:t>
            </a:r>
            <a:r>
              <a:rPr lang="es-ES" sz="2000" dirty="0" err="1" smtClean="0"/>
              <a:t>administracion</a:t>
            </a:r>
            <a:r>
              <a:rPr lang="es-ES" sz="2000" dirty="0" smtClean="0"/>
              <a:t> </a:t>
            </a:r>
            <a:r>
              <a:rPr lang="es-ES" sz="2000" dirty="0"/>
              <a:t>cerca de medio siglo y que hoy en día constituye una de las principales herramientas de gestión de empresas de todo el mundo</a:t>
            </a:r>
            <a:r>
              <a:rPr lang="es-ES" sz="2000" dirty="0" smtClean="0"/>
              <a:t>.</a:t>
            </a:r>
            <a:endParaRPr lang="es-PE" sz="2000" dirty="0"/>
          </a:p>
        </p:txBody>
      </p:sp>
    </p:spTree>
    <p:extLst>
      <p:ext uri="{BB962C8B-B14F-4D97-AF65-F5344CB8AC3E}">
        <p14:creationId xmlns:p14="http://schemas.microsoft.com/office/powerpoint/2010/main" val="17228228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323528" y="151283"/>
            <a:ext cx="4801314"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Misión y “sentido de misión”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11 CuadroTexto"/>
          <p:cNvSpPr txBox="1"/>
          <p:nvPr/>
        </p:nvSpPr>
        <p:spPr>
          <a:xfrm>
            <a:off x="700878" y="874305"/>
            <a:ext cx="7759554" cy="5632311"/>
          </a:xfrm>
          <a:prstGeom prst="rect">
            <a:avLst/>
          </a:prstGeom>
          <a:noFill/>
        </p:spPr>
        <p:txBody>
          <a:bodyPr wrap="square" rtlCol="0">
            <a:spAutoFit/>
          </a:bodyPr>
          <a:lstStyle/>
          <a:p>
            <a:pPr algn="just"/>
            <a:r>
              <a:rPr lang="es-ES" sz="2000" dirty="0"/>
              <a:t>La cuestión principal radica en que existe una gran diferencia entre simplemente definir una misión y crear un verdadero sentido de misión en la </a:t>
            </a:r>
            <a:r>
              <a:rPr lang="es-ES" sz="2000" dirty="0" smtClean="0"/>
              <a:t>empresa.</a:t>
            </a:r>
          </a:p>
          <a:p>
            <a:pPr algn="just"/>
            <a:r>
              <a:rPr lang="es-ES" sz="2000" dirty="0"/>
              <a:t>Para entender el potencial que tiene la misión como herramienta de gestión debemos preguntarnos:  ¿hasta qué punto las personas somos capaces de desarrollar un sentido de misión en el trabajo</a:t>
            </a:r>
            <a:r>
              <a:rPr lang="es-ES" sz="2000" dirty="0" smtClean="0"/>
              <a:t>?.</a:t>
            </a:r>
          </a:p>
          <a:p>
            <a:pPr algn="just"/>
            <a:r>
              <a:rPr lang="es-ES" sz="2000" dirty="0"/>
              <a:t>Como ejemplo, citaba el caso de tres hombres que trabajaban cortando grandes bloque de piedra.  Cuando les preguntaron qué estaban haciendo, el primero contestó: “Me gano la vida”.  El segundo, sin detener su trabajo, afirmó: “Estoy realizando el mejor corte de piedra de todo el país”.  El tercero, paró por un instante miró a lo alto, y dijo: “Estoy construyendo una catedral”.  Un directivo que sólo se  fija en la función, en la tarea o en el objetivo quizá solo vea a tres personas realizando la misma actividad. Sin embargo todo aquel que sabe lo que significa gestionar una empresa conoce bien la diferencia que existe entre “cortar piedras” y “construir una catedral”.</a:t>
            </a:r>
            <a:endParaRPr lang="es-PE" sz="2000" dirty="0"/>
          </a:p>
          <a:p>
            <a:endParaRPr lang="es-ES" sz="2000" dirty="0" smtClean="0"/>
          </a:p>
        </p:txBody>
      </p:sp>
    </p:spTree>
    <p:extLst>
      <p:ext uri="{BB962C8B-B14F-4D97-AF65-F5344CB8AC3E}">
        <p14:creationId xmlns:p14="http://schemas.microsoft.com/office/powerpoint/2010/main" val="41688998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323528" y="151283"/>
            <a:ext cx="8385629" cy="707886"/>
          </a:xfrm>
          <a:prstGeom prst="rect">
            <a:avLst/>
          </a:prstGeom>
        </p:spPr>
        <p:txBody>
          <a:bodyPr wrap="none">
            <a:spAutoFit/>
          </a:bodyPr>
          <a:lstStyle/>
          <a:p>
            <a:r>
              <a:rPr lang="es-ES" sz="2000" b="1" dirty="0"/>
              <a:t>Cómo crear sentido de misión:  contenido, </a:t>
            </a:r>
            <a:r>
              <a:rPr lang="es-ES" sz="2000" b="1" dirty="0" smtClean="0"/>
              <a:t>credibilidad </a:t>
            </a:r>
            <a:r>
              <a:rPr lang="es-ES" sz="2000" b="1" dirty="0"/>
              <a:t>y urgencia</a:t>
            </a:r>
            <a:endParaRPr lang="es-PE" sz="20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11 CuadroTexto"/>
          <p:cNvSpPr txBox="1"/>
          <p:nvPr/>
        </p:nvSpPr>
        <p:spPr>
          <a:xfrm>
            <a:off x="700878" y="1365736"/>
            <a:ext cx="7759554" cy="2554545"/>
          </a:xfrm>
          <a:prstGeom prst="rect">
            <a:avLst/>
          </a:prstGeom>
          <a:noFill/>
        </p:spPr>
        <p:txBody>
          <a:bodyPr wrap="square" rtlCol="0">
            <a:spAutoFit/>
          </a:bodyPr>
          <a:lstStyle/>
          <a:p>
            <a:pPr marL="342900" indent="-342900" algn="just">
              <a:buFont typeface="Arial" panose="020B0604020202020204" pitchFamily="34" charset="0"/>
              <a:buChar char="•"/>
            </a:pPr>
            <a:r>
              <a:rPr lang="es-ES" sz="2000" dirty="0"/>
              <a:t>Para crear sentido de misión a lo largo de la empresa hacer alta algo   más que simplemente escribirla en un papel. </a:t>
            </a:r>
            <a:endParaRPr lang="es-ES" sz="2000" dirty="0" smtClean="0"/>
          </a:p>
          <a:p>
            <a:pPr marL="342900" indent="-342900" algn="just">
              <a:buFont typeface="Arial" panose="020B0604020202020204" pitchFamily="34" charset="0"/>
              <a:buChar char="•"/>
            </a:pPr>
            <a:r>
              <a:rPr lang="es-ES" sz="2000" dirty="0"/>
              <a:t>Nuestra experiencia nos lleva  a afirmar que la misión debe cumplir tres características fundamentales:  </a:t>
            </a:r>
            <a:r>
              <a:rPr lang="es-ES" sz="2000" i="1" dirty="0"/>
              <a:t>contenido, credibilidad y urgencia</a:t>
            </a:r>
            <a:r>
              <a:rPr lang="es-ES" sz="2000" dirty="0"/>
              <a:t>.  Estas tres características se multiplican a la hora de crear sentido de misión, por lo que, si una falla, el sentido de misión se resiente.</a:t>
            </a:r>
            <a:endParaRPr lang="es-PE" sz="2000" dirty="0"/>
          </a:p>
          <a:p>
            <a:endParaRPr lang="es-PE" sz="2000" dirty="0" smtClean="0"/>
          </a:p>
        </p:txBody>
      </p:sp>
      <p:pic>
        <p:nvPicPr>
          <p:cNvPr id="1026" name="Picture 2" descr="http://verdadyvida.org/ES/wp-content/uploads/2013/06/8-clave-de-la-perseverancia-370x2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604" y="3645024"/>
            <a:ext cx="35242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79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1704313" cy="769441"/>
          </a:xfrm>
          <a:prstGeom prst="rect">
            <a:avLst/>
          </a:prstGeom>
        </p:spPr>
        <p:txBody>
          <a:bodyPr wrap="none">
            <a:spAutoFit/>
          </a:bodyPr>
          <a:lstStyle/>
          <a:p>
            <a:r>
              <a:rPr lang="es-ES" sz="2400" b="1" dirty="0" smtClean="0"/>
              <a:t>Contenido</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11 CuadroTexto"/>
          <p:cNvSpPr txBox="1"/>
          <p:nvPr/>
        </p:nvSpPr>
        <p:spPr>
          <a:xfrm>
            <a:off x="700878" y="1365736"/>
            <a:ext cx="7759554" cy="3477875"/>
          </a:xfrm>
          <a:prstGeom prst="rect">
            <a:avLst/>
          </a:prstGeom>
          <a:noFill/>
        </p:spPr>
        <p:txBody>
          <a:bodyPr wrap="square" rtlCol="0">
            <a:spAutoFit/>
          </a:bodyPr>
          <a:lstStyle/>
          <a:p>
            <a:pPr marL="342900" indent="-342900" algn="just">
              <a:buFont typeface="Arial" panose="020B0604020202020204" pitchFamily="34" charset="0"/>
              <a:buChar char="•"/>
            </a:pPr>
            <a:r>
              <a:rPr lang="es-ES" sz="2000" dirty="0"/>
              <a:t>Una misión con contenido es una contribución que produce orgullo en las personas que la realizan. </a:t>
            </a:r>
            <a:endParaRPr lang="es-ES" sz="2000" dirty="0" smtClean="0"/>
          </a:p>
          <a:p>
            <a:pPr marL="342900" indent="-342900" algn="just">
              <a:buFont typeface="Arial" panose="020B0604020202020204" pitchFamily="34" charset="0"/>
              <a:buChar char="•"/>
            </a:pPr>
            <a:r>
              <a:rPr lang="es-ES" sz="2000" dirty="0"/>
              <a:t>S</a:t>
            </a:r>
            <a:r>
              <a:rPr lang="es-ES" sz="2000" dirty="0" smtClean="0"/>
              <a:t>i </a:t>
            </a:r>
            <a:r>
              <a:rPr lang="es-ES" sz="2000" dirty="0"/>
              <a:t>la misión de una empresa es exclusivamente la maximización del beneficio del beneficio del accionista, resultará complicado que los empleados se identifiquen con esta misión </a:t>
            </a:r>
            <a:r>
              <a:rPr lang="es-ES" sz="2000" dirty="0" smtClean="0"/>
              <a:t>.</a:t>
            </a:r>
          </a:p>
          <a:p>
            <a:pPr marL="342900" indent="-342900" algn="just">
              <a:buFont typeface="Arial" panose="020B0604020202020204" pitchFamily="34" charset="0"/>
              <a:buChar char="•"/>
            </a:pPr>
            <a:r>
              <a:rPr lang="es-ES" sz="2000" dirty="0"/>
              <a:t>Por eso, entre otras razones, la mayoría de las empresas definen su </a:t>
            </a:r>
            <a:r>
              <a:rPr lang="es-ES" sz="2000"/>
              <a:t>misión </a:t>
            </a:r>
            <a:r>
              <a:rPr lang="es-ES" sz="2000" smtClean="0"/>
              <a:t>con un </a:t>
            </a:r>
            <a:r>
              <a:rPr lang="es-ES" sz="2000" dirty="0"/>
              <a:t>mayor contenido, expresando el compromiso que tienen con los distintos </a:t>
            </a:r>
            <a:r>
              <a:rPr lang="es-ES" sz="2000" i="1" dirty="0" err="1"/>
              <a:t>stakeholders</a:t>
            </a:r>
            <a:r>
              <a:rPr lang="es-ES" sz="2000" dirty="0"/>
              <a:t> (empleados, clientes, accionistas, comunidad, etc.).</a:t>
            </a:r>
            <a:endParaRPr lang="es-PE" sz="2000" dirty="0"/>
          </a:p>
          <a:p>
            <a:endParaRPr lang="es-PE" sz="2000" dirty="0" smtClean="0"/>
          </a:p>
        </p:txBody>
      </p:sp>
    </p:spTree>
    <p:extLst>
      <p:ext uri="{BB962C8B-B14F-4D97-AF65-F5344CB8AC3E}">
        <p14:creationId xmlns:p14="http://schemas.microsoft.com/office/powerpoint/2010/main" val="1566463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1960793" cy="769441"/>
          </a:xfrm>
          <a:prstGeom prst="rect">
            <a:avLst/>
          </a:prstGeom>
        </p:spPr>
        <p:txBody>
          <a:bodyPr wrap="none">
            <a:spAutoFit/>
          </a:bodyPr>
          <a:lstStyle/>
          <a:p>
            <a:r>
              <a:rPr lang="es-ES" sz="2400" b="1" dirty="0" smtClean="0"/>
              <a:t>Credibilidad</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11 CuadroTexto"/>
          <p:cNvSpPr txBox="1"/>
          <p:nvPr/>
        </p:nvSpPr>
        <p:spPr>
          <a:xfrm>
            <a:off x="700878" y="1365736"/>
            <a:ext cx="7759554" cy="5016758"/>
          </a:xfrm>
          <a:prstGeom prst="rect">
            <a:avLst/>
          </a:prstGeom>
          <a:noFill/>
        </p:spPr>
        <p:txBody>
          <a:bodyPr wrap="square" rtlCol="0">
            <a:spAutoFit/>
          </a:bodyPr>
          <a:lstStyle/>
          <a:p>
            <a:pPr marL="342900" indent="-342900" algn="just">
              <a:buFont typeface="Arial" panose="020B0604020202020204" pitchFamily="34" charset="0"/>
              <a:buChar char="•"/>
            </a:pPr>
            <a:r>
              <a:rPr lang="es-ES" sz="2000" dirty="0"/>
              <a:t>De nada serviría crear una misión, de alto contenido si faltara la credibilidad. </a:t>
            </a:r>
            <a:endParaRPr lang="es-ES" sz="2000" dirty="0" smtClean="0"/>
          </a:p>
          <a:p>
            <a:pPr marL="342900" indent="-342900" algn="just">
              <a:buFont typeface="Arial" panose="020B0604020202020204" pitchFamily="34" charset="0"/>
              <a:buChar char="•"/>
            </a:pPr>
            <a:r>
              <a:rPr lang="es-ES" sz="2000" dirty="0"/>
              <a:t>Por un lado, tenemos una misión profunda y unos valores ricos pero, por el otro, tenemos un sistema de gestión que evalúa y premia en base a objetivos económicos cada vez más agresivos, que a veces incluso van en contra de la misión</a:t>
            </a:r>
            <a:r>
              <a:rPr lang="es-ES" sz="2000" dirty="0" smtClean="0"/>
              <a:t>.</a:t>
            </a:r>
          </a:p>
          <a:p>
            <a:pPr marL="342900" indent="-342900" algn="just">
              <a:buFont typeface="Arial" panose="020B0604020202020204" pitchFamily="34" charset="0"/>
              <a:buChar char="•"/>
            </a:pPr>
            <a:r>
              <a:rPr lang="es-ES" sz="2000" dirty="0"/>
              <a:t>La misión es lo que la empresa hace, no lo que le gustaría hacer o lo que se supone “políticamente correcto”. </a:t>
            </a:r>
            <a:endParaRPr lang="es-ES" sz="2000" dirty="0" smtClean="0"/>
          </a:p>
          <a:p>
            <a:pPr marL="342900" indent="-342900" algn="just">
              <a:buFont typeface="Arial" panose="020B0604020202020204" pitchFamily="34" charset="0"/>
              <a:buChar char="•"/>
            </a:pPr>
            <a:r>
              <a:rPr lang="es-ES" sz="2000" dirty="0"/>
              <a:t>Además del sistema de gestión, el rol del líder es absolutamente fundamental para lograr credibilidad. </a:t>
            </a:r>
            <a:endParaRPr lang="es-ES" sz="2000" dirty="0" smtClean="0"/>
          </a:p>
          <a:p>
            <a:pPr marL="342900" indent="-342900" algn="just">
              <a:buFont typeface="Arial" panose="020B0604020202020204" pitchFamily="34" charset="0"/>
              <a:buChar char="•"/>
            </a:pPr>
            <a:r>
              <a:rPr lang="es-ES" sz="2000" dirty="0"/>
              <a:t>Por este motivo, es necesario que el líder cumpla con dos requisitos:  1) ser ejemplar en el compromiso con la misión, y 2) generar confianza con sus colaboradores inmediatos (lo que coloquialmente </a:t>
            </a:r>
            <a:r>
              <a:rPr lang="es-ES" sz="2000" dirty="0" smtClean="0"/>
              <a:t>entendemos </a:t>
            </a:r>
            <a:r>
              <a:rPr lang="es-ES" sz="2000" dirty="0"/>
              <a:t>como ganarse la confianza de la gente).</a:t>
            </a:r>
            <a:endParaRPr lang="es-PE" sz="2000" dirty="0"/>
          </a:p>
          <a:p>
            <a:pPr algn="just"/>
            <a:endParaRPr lang="es-PE" sz="2000" dirty="0" smtClean="0"/>
          </a:p>
        </p:txBody>
      </p:sp>
    </p:spTree>
    <p:extLst>
      <p:ext uri="{BB962C8B-B14F-4D97-AF65-F5344CB8AC3E}">
        <p14:creationId xmlns:p14="http://schemas.microsoft.com/office/powerpoint/2010/main" val="130118691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1502334" cy="769441"/>
          </a:xfrm>
          <a:prstGeom prst="rect">
            <a:avLst/>
          </a:prstGeom>
        </p:spPr>
        <p:txBody>
          <a:bodyPr wrap="none">
            <a:spAutoFit/>
          </a:bodyPr>
          <a:lstStyle/>
          <a:p>
            <a:r>
              <a:rPr lang="es-ES" sz="2400" b="1" dirty="0" smtClean="0"/>
              <a:t>Urgencia</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458323" y="1256631"/>
            <a:ext cx="8064896" cy="3693319"/>
          </a:xfrm>
          <a:prstGeom prst="rect">
            <a:avLst/>
          </a:prstGeom>
        </p:spPr>
        <p:txBody>
          <a:bodyPr wrap="square">
            <a:spAutoFit/>
          </a:bodyPr>
          <a:lstStyle/>
          <a:p>
            <a:r>
              <a:rPr lang="es-ES" dirty="0"/>
              <a:t>Si no </a:t>
            </a:r>
            <a:r>
              <a:rPr lang="es-ES" dirty="0" smtClean="0"/>
              <a:t>hay </a:t>
            </a:r>
            <a:r>
              <a:rPr lang="es-ES" dirty="0"/>
              <a:t>apremio por conseguir algo, es que no existe realmente sentido de misión.  Un equipo o una organización que no tiene metas exigentes y apremiantes ha caído en el paternalismo, entendido como enfermedad de la unidad. </a:t>
            </a:r>
            <a:endParaRPr lang="es-ES" dirty="0" smtClean="0"/>
          </a:p>
          <a:p>
            <a:r>
              <a:rPr lang="es-ES" dirty="0"/>
              <a:t>Los buenos líderes son exigentes y los muy buenos líderes son muy exigentes. </a:t>
            </a:r>
            <a:endParaRPr lang="es-ES" dirty="0" smtClean="0"/>
          </a:p>
          <a:p>
            <a:r>
              <a:rPr lang="es-ES" dirty="0"/>
              <a:t>La urgencia no es el estrés.  De hecho, sus consecuencias son contrarias.  La urgencia lleva a la acción, a la intensidad en el esfuerzo, a la focalización de las decisiones. </a:t>
            </a:r>
            <a:endParaRPr lang="es-ES" dirty="0" smtClean="0"/>
          </a:p>
          <a:p>
            <a:r>
              <a:rPr lang="es-ES" dirty="0"/>
              <a:t>Para ello, la misión debe materializarse en unos objetivos exigentes y realistas que mantengan un alto nivel de urgencia. </a:t>
            </a:r>
            <a:endParaRPr lang="es-ES" dirty="0" smtClean="0"/>
          </a:p>
          <a:p>
            <a:r>
              <a:rPr lang="es-ES" dirty="0"/>
              <a:t>El buen líder es el que sabe crear entre sus colaboradores un sano  sentido de urgencia al servicio de una misión.</a:t>
            </a:r>
            <a:endParaRPr lang="es-PE" dirty="0"/>
          </a:p>
        </p:txBody>
      </p:sp>
    </p:spTree>
    <p:extLst>
      <p:ext uri="{BB962C8B-B14F-4D97-AF65-F5344CB8AC3E}">
        <p14:creationId xmlns:p14="http://schemas.microsoft.com/office/powerpoint/2010/main" val="8739073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755576" y="476672"/>
            <a:ext cx="3190297" cy="769441"/>
          </a:xfrm>
          <a:prstGeom prst="rect">
            <a:avLst/>
          </a:prstGeom>
        </p:spPr>
        <p:txBody>
          <a:bodyPr wrap="none">
            <a:spAutoFit/>
          </a:bodyPr>
          <a:lstStyle/>
          <a:p>
            <a:r>
              <a:rPr lang="es-ES" sz="2400" b="1" dirty="0" smtClean="0"/>
              <a:t>Definición de misión</a:t>
            </a:r>
            <a:endParaRPr lang="es-PE" sz="2400" dirty="0"/>
          </a:p>
          <a:p>
            <a:r>
              <a:rPr lang="es-PE" sz="2000" b="1" dirty="0" smtClean="0">
                <a:latin typeface="Candara" pitchFamily="34" charset="0"/>
                <a:ea typeface="Calibri" pitchFamily="34" charset="0"/>
                <a:cs typeface="Times New Roman" pitchFamily="18" charset="0"/>
              </a:rPr>
              <a:t>	</a:t>
            </a:r>
          </a:p>
        </p:txBody>
      </p:sp>
      <p:pic>
        <p:nvPicPr>
          <p:cNvPr id="8" name="7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5" name="Rectangle 1"/>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1692275"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1 Rectángulo"/>
          <p:cNvSpPr/>
          <p:nvPr/>
        </p:nvSpPr>
        <p:spPr>
          <a:xfrm>
            <a:off x="458323" y="1256631"/>
            <a:ext cx="8064896" cy="4370427"/>
          </a:xfrm>
          <a:prstGeom prst="rect">
            <a:avLst/>
          </a:prstGeom>
        </p:spPr>
        <p:txBody>
          <a:bodyPr wrap="square">
            <a:spAutoFit/>
          </a:bodyPr>
          <a:lstStyle/>
          <a:p>
            <a:r>
              <a:rPr lang="es-ES" sz="2000" dirty="0"/>
              <a:t>Definimos la misión como:</a:t>
            </a:r>
            <a:endParaRPr lang="es-PE" sz="2000" dirty="0"/>
          </a:p>
          <a:p>
            <a:r>
              <a:rPr lang="es-ES" sz="2000" i="1" dirty="0"/>
              <a:t>La contribución que caracteriza la identidad de un grupo u </a:t>
            </a:r>
            <a:r>
              <a:rPr lang="es-ES" sz="2000" i="1" dirty="0" smtClean="0"/>
              <a:t>organización.</a:t>
            </a:r>
          </a:p>
          <a:p>
            <a:r>
              <a:rPr lang="es-ES" sz="2000" dirty="0"/>
              <a:t>Así, por ejemplo, la misión de una empresa debe ser la contribución que caracterice su identidad.  Del mismo modo que la misión de un equipo deber la contribución que caracterice la identidad de ese equipo.</a:t>
            </a:r>
            <a:endParaRPr lang="es-PE" sz="2000" dirty="0"/>
          </a:p>
          <a:p>
            <a:r>
              <a:rPr lang="es-ES" sz="2000" dirty="0"/>
              <a:t>Misión en sentido estricto se centra exclusivamente en “la contribución” que caracteriza la identidad de un grupo u organización.  Misión en sentido amplio contempla la misión en sentido estricto pero, además incluye entre otros aspectos relacionados, como pueden ser los valores, la responsabilidad social, los principios éticos, políticas corporativas, </a:t>
            </a:r>
            <a:r>
              <a:rPr lang="es-ES" sz="2000" dirty="0" smtClean="0"/>
              <a:t>etc.</a:t>
            </a:r>
          </a:p>
          <a:p>
            <a:endParaRPr lang="es-ES" i="1" dirty="0" smtClean="0"/>
          </a:p>
        </p:txBody>
      </p:sp>
    </p:spTree>
    <p:extLst>
      <p:ext uri="{BB962C8B-B14F-4D97-AF65-F5344CB8AC3E}">
        <p14:creationId xmlns:p14="http://schemas.microsoft.com/office/powerpoint/2010/main" val="10661819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40947</TotalTime>
  <Words>1369</Words>
  <Application>Microsoft Office PowerPoint</Application>
  <PresentationFormat>Presentación en pantalla (4:3)</PresentationFormat>
  <Paragraphs>82</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Candara</vt:lpstr>
      <vt:lpstr>Times New Roman</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UCSP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arivera</dc:creator>
  <cp:lastModifiedBy>usuario</cp:lastModifiedBy>
  <cp:revision>335</cp:revision>
  <dcterms:created xsi:type="dcterms:W3CDTF">2008-05-02T14:34:49Z</dcterms:created>
  <dcterms:modified xsi:type="dcterms:W3CDTF">2017-07-04T13:44:54Z</dcterms:modified>
</cp:coreProperties>
</file>