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0"/>
  </p:notesMasterIdLst>
  <p:sldIdLst>
    <p:sldId id="257" r:id="rId2"/>
    <p:sldId id="277" r:id="rId3"/>
    <p:sldId id="275" r:id="rId4"/>
    <p:sldId id="278" r:id="rId5"/>
    <p:sldId id="286" r:id="rId6"/>
    <p:sldId id="282" r:id="rId7"/>
    <p:sldId id="287" r:id="rId8"/>
    <p:sldId id="285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4660"/>
  </p:normalViewPr>
  <p:slideViewPr>
    <p:cSldViewPr>
      <p:cViewPr>
        <p:scale>
          <a:sx n="80" d="100"/>
          <a:sy n="80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8DC5-2A21-4E15-A80A-E937F76FCB0E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7E89-810A-420F-A93D-0C662CEB20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7E89-810A-420F-A93D-0C662CEB20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7E89-810A-420F-A93D-0C662CEB20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0B5EE-76D2-466A-9039-ABD02BD6BA9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2CCE-50E1-4D4C-B6D9-3DAB99F4556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5C87-5939-4DDD-8F05-92F0BD07334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18101-9C8D-4216-8BD4-42A1E2041AB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F79CA-7B51-401A-AE08-0A9A714E34D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9B4A9-21BA-480F-802C-DDF951C2D2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7B8BB-6072-4240-995A-0CB5DDAC08D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D73A6-8E97-4F78-9AEE-E67B82F265B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509A-20D5-4554-8DD2-ABBBBA1374A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135A1-D746-440B-85E6-A9914189702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D191C-AAE3-4B48-BBBF-725D215B53F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6E2665-0E0F-4055-8F0B-8718C59D149A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696272"/>
            <a:ext cx="2749676" cy="101410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928725" y="2924944"/>
            <a:ext cx="74558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/>
              <a:t>Fundamentos del desempeño profesional</a:t>
            </a:r>
            <a:endParaRPr lang="es-PE" sz="2800" b="1" dirty="0"/>
          </a:p>
          <a:p>
            <a:pPr algn="ctr"/>
            <a:r>
              <a:rPr lang="es-PE" sz="2800" b="1" dirty="0" smtClean="0"/>
              <a:t>Unidad 3: La motivación humana</a:t>
            </a:r>
          </a:p>
          <a:p>
            <a:pPr algn="ctr"/>
            <a:r>
              <a:rPr lang="es-PE" sz="2800" b="1" dirty="0" smtClean="0"/>
              <a:t>Clase </a:t>
            </a:r>
            <a:r>
              <a:rPr lang="es-PE" sz="2800" b="1" dirty="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75713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La motivación 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humana según </a:t>
            </a:r>
            <a:r>
              <a:rPr lang="es-PE" sz="2600" b="1" dirty="0" err="1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Robbins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 y </a:t>
            </a:r>
            <a:r>
              <a:rPr lang="es-PE" sz="2600" b="1" dirty="0" err="1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Coulter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51520" y="155446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 smtClean="0"/>
              <a:t>Robbins</a:t>
            </a:r>
            <a:r>
              <a:rPr lang="es-PE" sz="2400" dirty="0" smtClean="0"/>
              <a:t> reconocido en el mundo empresarial</a:t>
            </a:r>
            <a:endParaRPr lang="es-PE" sz="24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293190" y="1956896"/>
            <a:ext cx="8599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La motivación son los procesos que inciden en la </a:t>
            </a:r>
            <a:r>
              <a:rPr lang="es-PE" b="0" dirty="0" err="1" smtClean="0"/>
              <a:t>energia</a:t>
            </a:r>
            <a:r>
              <a:rPr lang="es-PE" b="0" dirty="0" smtClean="0"/>
              <a:t>, dirección y persistencia del esfuerzo que realiza una persona para alcanzar un objetivo.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Esta definición tiene tres elementos clave: energía, dirección y persistencia.</a:t>
            </a:r>
            <a:endParaRPr lang="es-P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0" dirty="0"/>
          </a:p>
          <a:p>
            <a:endParaRPr lang="es-PE" b="0" dirty="0" smtClean="0"/>
          </a:p>
          <a:p>
            <a:endParaRPr lang="es-PE" b="0" dirty="0" smtClean="0"/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23528" y="55667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7071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3877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La motivación humana	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60175" y="5652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000" b="1" dirty="0" smtClean="0"/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00878" y="1365736"/>
            <a:ext cx="7759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u="sng" dirty="0" smtClean="0"/>
              <a:t>El elemento </a:t>
            </a:r>
            <a:r>
              <a:rPr lang="es-PE" sz="2000" i="1" u="sng" dirty="0" err="1" smtClean="0"/>
              <a:t>energia</a:t>
            </a:r>
            <a:endParaRPr lang="es-PE" sz="2000" i="1" u="sng" dirty="0" smtClean="0"/>
          </a:p>
          <a:p>
            <a:endParaRPr lang="es-PE" sz="2000" dirty="0"/>
          </a:p>
          <a:p>
            <a:pPr algn="just"/>
            <a:r>
              <a:rPr lang="es-PE" sz="2000" dirty="0" smtClean="0"/>
              <a:t>Es una medida de intensidad, el impulso y el vigor. Una persona motivada hace el esfuerzo y trabaja arduamente.</a:t>
            </a:r>
          </a:p>
          <a:p>
            <a:pPr algn="just"/>
            <a:r>
              <a:rPr lang="es-PE" sz="2000" dirty="0" smtClean="0"/>
              <a:t>Se debe considerar la calidad del esfuerzo, así como su intensidad.</a:t>
            </a:r>
            <a:endParaRPr lang="es-PE" sz="2000" dirty="0" smtClean="0"/>
          </a:p>
        </p:txBody>
      </p:sp>
      <p:pic>
        <p:nvPicPr>
          <p:cNvPr id="14340" name="Picture 4" descr="http://previews.123rf.com/images/bruno1998/bruno19981302/bruno1998130200029/18050539-Glossy-illustration-of-a-fire-exit-sign-with-a-man-running-from-an-open-flame-Stock-Ve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2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previews.123rf.com/images/coramax/coramax1208/coramax120801336/14800681-3d-people-human-character-person-with-hose-and-hardhat-Fireman-3d-render--Stock-Phot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6"/>
          <a:stretch/>
        </p:blipFill>
        <p:spPr bwMode="auto">
          <a:xfrm flipH="1">
            <a:off x="4788023" y="2420888"/>
            <a:ext cx="4374047" cy="44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3877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La motivación humana	</a:t>
            </a:r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00878" y="1365736"/>
            <a:ext cx="7759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u="sng" dirty="0" smtClean="0"/>
              <a:t>La dirección</a:t>
            </a:r>
            <a:endParaRPr lang="es-PE" sz="2000" i="1" u="sng" dirty="0" smtClean="0"/>
          </a:p>
          <a:p>
            <a:endParaRPr lang="es-PE" sz="2000" dirty="0"/>
          </a:p>
          <a:p>
            <a:pPr lvl="0" algn="just"/>
            <a:r>
              <a:rPr lang="es-PE" sz="2000" dirty="0" smtClean="0"/>
              <a:t>Un gran esfuerzo no necesariamente conduce a un desempeño laboral favorable, a menos que el esfuerzo sea canalizado en una dirección que beneficie a la organización.</a:t>
            </a:r>
            <a:endParaRPr 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416889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3877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La motivación humana	</a:t>
            </a:r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00878" y="1365736"/>
            <a:ext cx="7759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u="sng" dirty="0" smtClean="0"/>
              <a:t>La persistencia</a:t>
            </a:r>
            <a:endParaRPr lang="es-PE" sz="2000" i="1" u="sng" dirty="0" smtClean="0"/>
          </a:p>
          <a:p>
            <a:endParaRPr lang="es-PE" sz="2000" dirty="0"/>
          </a:p>
          <a:p>
            <a:pPr lvl="0" algn="just"/>
            <a:r>
              <a:rPr lang="es-PE" sz="2000" dirty="0" smtClean="0"/>
              <a:t>Finalmente, la motivación incluye una dimensión de persistencia para lograr las metas</a:t>
            </a:r>
            <a:endParaRPr lang="es-PE" sz="2000" dirty="0" smtClean="0"/>
          </a:p>
        </p:txBody>
      </p:sp>
      <p:pic>
        <p:nvPicPr>
          <p:cNvPr id="1026" name="Picture 2" descr="http://verdadyvida.org/ES/wp-content/uploads/2013/06/8-clave-de-la-perseverancia-370x2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04" y="3356992"/>
            <a:ext cx="35242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66479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La motivación 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humana según Larry </a:t>
            </a:r>
            <a:r>
              <a:rPr lang="es-PE" sz="2600" b="1" dirty="0" err="1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Crabb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	</a:t>
            </a:r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9552" y="1220554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PE" sz="2000" b="1" u="sng" dirty="0" smtClean="0"/>
              <a:t>Como punto de partida Larry </a:t>
            </a:r>
            <a:r>
              <a:rPr lang="es-PE" sz="2000" b="1" u="sng" dirty="0" err="1" smtClean="0"/>
              <a:t>Crabb</a:t>
            </a:r>
            <a:r>
              <a:rPr lang="es-PE" sz="2000" b="1" u="sng" dirty="0" smtClean="0"/>
              <a:t> enumera cinco proposiciones</a:t>
            </a:r>
          </a:p>
          <a:p>
            <a:pPr lvl="0" algn="just"/>
            <a:r>
              <a:rPr lang="es-PE" sz="2000" b="1" u="sng" dirty="0" smtClean="0"/>
              <a:t>Proposición 1</a:t>
            </a:r>
            <a:endParaRPr lang="es-PE" sz="2000" b="1" u="sng" dirty="0" smtClean="0"/>
          </a:p>
          <a:p>
            <a:pPr lvl="0" algn="just"/>
            <a:r>
              <a:rPr lang="es-PE" sz="2000" dirty="0" smtClean="0"/>
              <a:t>La motivación depende típicamente</a:t>
            </a:r>
            <a:r>
              <a:rPr lang="es-PE" sz="2000" dirty="0" smtClean="0"/>
              <a:t> de un estado de necesidad o nos vemos motivados a satisfacer nuestras necesidades.</a:t>
            </a:r>
            <a:endParaRPr lang="es-PE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2000" dirty="0" smtClean="0"/>
          </a:p>
          <a:p>
            <a:pPr algn="just"/>
            <a:r>
              <a:rPr lang="es-PE" sz="2000" b="1" u="sng" dirty="0" smtClean="0"/>
              <a:t>Proposición 2</a:t>
            </a:r>
            <a:endParaRPr lang="es-PE" sz="2000" b="1" u="sng" dirty="0" smtClean="0"/>
          </a:p>
          <a:p>
            <a:pPr lvl="0" algn="just"/>
            <a:r>
              <a:rPr lang="es-PE" sz="2000" dirty="0" smtClean="0"/>
              <a:t>El termino motivación es la energía o fuerza que da lugar a las conductas. Antes esta energía pasa por la mente, y es allí donde toma su dirección.</a:t>
            </a:r>
          </a:p>
          <a:p>
            <a:pPr lvl="0" algn="just"/>
            <a:endParaRPr lang="es-PE" sz="2000" dirty="0" smtClean="0"/>
          </a:p>
          <a:p>
            <a:pPr algn="just"/>
            <a:r>
              <a:rPr lang="es-PE" sz="2000" b="1" u="sng" dirty="0"/>
              <a:t>Proposición </a:t>
            </a:r>
            <a:r>
              <a:rPr lang="es-PE" sz="2000" b="1" u="sng" dirty="0" smtClean="0"/>
              <a:t>3</a:t>
            </a:r>
            <a:endParaRPr lang="es-PE" sz="2000" b="1" u="sng" dirty="0"/>
          </a:p>
          <a:p>
            <a:pPr lvl="0" algn="just"/>
            <a:r>
              <a:rPr lang="es-PE" sz="2000" dirty="0" smtClean="0"/>
              <a:t>La conducta motivada va siempre dirigida a una meta. Creo que algo satisfará mi necesidad.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3528" y="55667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¿Por qué hacemos lo que hacemos?</a:t>
            </a:r>
            <a:endParaRPr lang="es-P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28900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66479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La motivación 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humana según Larry </a:t>
            </a:r>
            <a:r>
              <a:rPr lang="es-PE" sz="2600" b="1" dirty="0" err="1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Crabb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	</a:t>
            </a:r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9552" y="1220554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PE" sz="2000" b="1" u="sng" dirty="0" smtClean="0"/>
              <a:t>Proposición </a:t>
            </a:r>
            <a:r>
              <a:rPr lang="es-PE" sz="2000" b="1" u="sng" dirty="0"/>
              <a:t>4</a:t>
            </a:r>
            <a:endParaRPr lang="es-PE" sz="2000" b="1" u="sng" dirty="0" smtClean="0"/>
          </a:p>
          <a:p>
            <a:pPr lvl="0" algn="just"/>
            <a:r>
              <a:rPr lang="es-PE" sz="2000" dirty="0" smtClean="0"/>
              <a:t>Cuando no se puede alcanzar la meta se produce un estado de desequilibrio (ansiedad) y esta se convierte en una fuente de emociones negativas que nos llevan a un reduccionismo de sentimientos de </a:t>
            </a:r>
            <a:r>
              <a:rPr lang="es-PE" sz="2000" dirty="0" err="1" smtClean="0"/>
              <a:t>insignificación</a:t>
            </a:r>
            <a:r>
              <a:rPr lang="es-PE" sz="2000" dirty="0" smtClean="0"/>
              <a:t> e inseguridad.</a:t>
            </a:r>
            <a:endParaRPr lang="es-PE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2000" dirty="0" smtClean="0"/>
          </a:p>
          <a:p>
            <a:pPr algn="just"/>
            <a:r>
              <a:rPr lang="es-PE" sz="2000" b="1" u="sng" dirty="0" smtClean="0"/>
              <a:t>Proposición 5</a:t>
            </a:r>
            <a:endParaRPr lang="es-PE" sz="2000" b="1" u="sng" dirty="0" smtClean="0"/>
          </a:p>
          <a:p>
            <a:pPr lvl="0" algn="just"/>
            <a:r>
              <a:rPr lang="es-PE" sz="2000" dirty="0" smtClean="0"/>
              <a:t>Toda conducta esta motivada. Siempre hay un motivo  y debemos saber que necesidad la ha motivado, que ideas tiene la persona sobre que es lo que satisfará esa necesidad, la meta que su pensamiento ha determinado como ansiada.</a:t>
            </a:r>
            <a:endParaRPr lang="es-PE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3528" y="55667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¿Por qué hacemos lo que hacemos?</a:t>
            </a:r>
            <a:endParaRPr lang="es-P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3002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3877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La motivación humana	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99409" y="55667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000" b="1" dirty="0" smtClean="0"/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2275" y="980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1267013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000" dirty="0" smtClean="0"/>
              <a:t>Ejemplo:</a:t>
            </a:r>
          </a:p>
          <a:p>
            <a:pPr lvl="0"/>
            <a:r>
              <a:rPr lang="es-PE" sz="2000" dirty="0" smtClean="0"/>
              <a:t>Necesito sentirme significativo y me veo motivado a satisfacer de alguna manera esa necesidad (P1).</a:t>
            </a:r>
          </a:p>
          <a:p>
            <a:pPr lvl="0"/>
            <a:r>
              <a:rPr lang="es-PE" sz="2000" dirty="0" smtClean="0"/>
              <a:t>Un sistema de valores mundanos errado me ha enseñado que para ser importante debo tener dinero y que lo hace significativo a las personas (P2).</a:t>
            </a:r>
          </a:p>
          <a:p>
            <a:pPr lvl="0"/>
            <a:r>
              <a:rPr lang="es-PE" sz="2000" dirty="0" smtClean="0"/>
              <a:t>De ahí que mi meta sea hacer la mayor cantidad de dinero (P3).</a:t>
            </a:r>
          </a:p>
          <a:p>
            <a:pPr lvl="0"/>
            <a:r>
              <a:rPr lang="es-PE" sz="2000" dirty="0" smtClean="0"/>
              <a:t>Escucho que el amor al dinero es la raíz de todos los males, buscar el dinero o el reino de Dios. Pero sigo sintiendo el impulso de buscar dinero pero no lo logro, hay un conflicto dentro de mi y no he logrado cierta medida de significación de cuerdo con mi suposición errada pero firme (P4) y me sentiré inútil.</a:t>
            </a:r>
          </a:p>
          <a:p>
            <a:pPr lvl="0"/>
            <a:endParaRPr lang="es-PE" sz="2000" dirty="0" smtClean="0"/>
          </a:p>
          <a:p>
            <a:pPr lvl="0"/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08468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40817</TotalTime>
  <Words>481</Words>
  <Application>Microsoft Office PowerPoint</Application>
  <PresentationFormat>Presentación en pantalla (4:3)</PresentationFormat>
  <Paragraphs>60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arivera</dc:creator>
  <cp:lastModifiedBy>Nelida</cp:lastModifiedBy>
  <cp:revision>326</cp:revision>
  <dcterms:created xsi:type="dcterms:W3CDTF">2008-05-02T14:34:49Z</dcterms:created>
  <dcterms:modified xsi:type="dcterms:W3CDTF">2017-06-06T06:29:55Z</dcterms:modified>
</cp:coreProperties>
</file>