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88" r:id="rId2"/>
    <p:sldId id="299" r:id="rId3"/>
    <p:sldId id="300" r:id="rId4"/>
    <p:sldId id="301" r:id="rId5"/>
    <p:sldId id="302" r:id="rId6"/>
    <p:sldId id="303" r:id="rId7"/>
    <p:sldId id="304" r:id="rId8"/>
    <p:sldId id="305" r:id="rId9"/>
    <p:sldId id="306" r:id="rId10"/>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50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41E01E4B-1E42-46AD-89DF-BC977D6FDBCF}" type="datetimeFigureOut">
              <a:rPr lang="es-PE" smtClean="0"/>
              <a:t>03/05/2017</a:t>
            </a:fld>
            <a:endParaRPr lang="es-PE"/>
          </a:p>
        </p:txBody>
      </p:sp>
      <p:sp>
        <p:nvSpPr>
          <p:cNvPr id="17" name="16 Marcador de pie de página"/>
          <p:cNvSpPr>
            <a:spLocks noGrp="1"/>
          </p:cNvSpPr>
          <p:nvPr>
            <p:ph type="ftr" sz="quarter" idx="11"/>
          </p:nvPr>
        </p:nvSpPr>
        <p:spPr>
          <a:xfrm>
            <a:off x="2898648" y="6355080"/>
            <a:ext cx="3474720" cy="365760"/>
          </a:xfrm>
        </p:spPr>
        <p:txBody>
          <a:bodyPr/>
          <a:lstStyle/>
          <a:p>
            <a:endParaRPr lang="es-PE"/>
          </a:p>
        </p:txBody>
      </p:sp>
      <p:sp>
        <p:nvSpPr>
          <p:cNvPr id="29" name="28 Marcador de número de diapositiva"/>
          <p:cNvSpPr>
            <a:spLocks noGrp="1"/>
          </p:cNvSpPr>
          <p:nvPr>
            <p:ph type="sldNum" sz="quarter" idx="12"/>
          </p:nvPr>
        </p:nvSpPr>
        <p:spPr>
          <a:xfrm>
            <a:off x="1216152" y="6355080"/>
            <a:ext cx="1219200" cy="365760"/>
          </a:xfrm>
        </p:spPr>
        <p:txBody>
          <a:bodyPr/>
          <a:lstStyle/>
          <a:p>
            <a:fld id="{332F1A82-C065-4FF3-88D5-ABFE50721654}" type="slidenum">
              <a:rPr lang="es-PE" smtClean="0"/>
              <a:t>‹Nº›</a:t>
            </a:fld>
            <a:endParaRPr lang="es-PE"/>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41E01E4B-1E42-46AD-89DF-BC977D6FDBCF}" type="datetimeFigureOut">
              <a:rPr lang="es-PE" smtClean="0"/>
              <a:t>03/05/2017</a:t>
            </a:fld>
            <a:endParaRPr lang="es-PE"/>
          </a:p>
        </p:txBody>
      </p:sp>
      <p:sp>
        <p:nvSpPr>
          <p:cNvPr id="5" name="4 Marcador de pie de página"/>
          <p:cNvSpPr>
            <a:spLocks noGrp="1"/>
          </p:cNvSpPr>
          <p:nvPr>
            <p:ph type="ftr" sz="quarter" idx="11"/>
          </p:nvPr>
        </p:nvSpPr>
        <p:spPr>
          <a:xfrm>
            <a:off x="2898648" y="6355080"/>
            <a:ext cx="3474720" cy="365760"/>
          </a:xfrm>
        </p:spPr>
        <p:txBody>
          <a:bodyPr/>
          <a:lstStyle/>
          <a:p>
            <a:endParaRPr lang="es-PE"/>
          </a:p>
        </p:txBody>
      </p:sp>
      <p:sp>
        <p:nvSpPr>
          <p:cNvPr id="6" name="5 Marcador de número de diapositiva"/>
          <p:cNvSpPr>
            <a:spLocks noGrp="1"/>
          </p:cNvSpPr>
          <p:nvPr>
            <p:ph type="sldNum" sz="quarter" idx="12"/>
          </p:nvPr>
        </p:nvSpPr>
        <p:spPr>
          <a:xfrm>
            <a:off x="1069848" y="6355080"/>
            <a:ext cx="1520952" cy="365760"/>
          </a:xfrm>
        </p:spPr>
        <p:txBody>
          <a:bodyPr/>
          <a:lstStyle/>
          <a:p>
            <a:fld id="{332F1A82-C065-4FF3-88D5-ABFE50721654}" type="slidenum">
              <a:rPr lang="es-PE" smtClean="0"/>
              <a:t>‹Nº›</a:t>
            </a:fld>
            <a:endParaRPr lang="es-PE"/>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1E01E4B-1E42-46AD-89DF-BC977D6FDBCF}" type="datetimeFigureOut">
              <a:rPr lang="es-PE" smtClean="0"/>
              <a:t>03/05/2017</a:t>
            </a:fld>
            <a:endParaRPr lang="es-PE"/>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PE"/>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32F1A82-C065-4FF3-88D5-ABFE50721654}" type="slidenum">
              <a:rPr lang="es-PE" smtClean="0"/>
              <a:t>‹Nº›</a:t>
            </a:fld>
            <a:endParaRPr lang="es-PE"/>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PE" dirty="0" smtClean="0"/>
              <a:t>TEMA: </a:t>
            </a:r>
            <a:r>
              <a:rPr lang="es-PE" dirty="0" smtClean="0"/>
              <a:t>RESUMEN, SÍNTESIS.</a:t>
            </a:r>
            <a:endParaRPr lang="es-PE" dirty="0"/>
          </a:p>
        </p:txBody>
      </p:sp>
      <p:sp>
        <p:nvSpPr>
          <p:cNvPr id="3" name="2 Subtítulo"/>
          <p:cNvSpPr>
            <a:spLocks noGrp="1"/>
          </p:cNvSpPr>
          <p:nvPr>
            <p:ph type="subTitle" idx="1"/>
          </p:nvPr>
        </p:nvSpPr>
        <p:spPr>
          <a:xfrm>
            <a:off x="539552" y="5373216"/>
            <a:ext cx="7772400" cy="914400"/>
          </a:xfrm>
        </p:spPr>
        <p:txBody>
          <a:bodyPr>
            <a:normAutofit/>
          </a:bodyPr>
          <a:lstStyle/>
          <a:p>
            <a:r>
              <a:rPr lang="es-PE" sz="1400" b="1" dirty="0" smtClean="0"/>
              <a:t>Prof. María del Pilar Carreño Gutiérrez</a:t>
            </a:r>
            <a:endParaRPr lang="es-PE" sz="1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980728"/>
            <a:ext cx="3690281" cy="245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6956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48680"/>
            <a:ext cx="8260672" cy="1039427"/>
          </a:xfrm>
        </p:spPr>
        <p:txBody>
          <a:bodyPr>
            <a:normAutofit/>
          </a:bodyPr>
          <a:lstStyle/>
          <a:p>
            <a:r>
              <a:rPr lang="es-ES" sz="2500" b="1" dirty="0" smtClean="0"/>
              <a:t>RESUMEN</a:t>
            </a:r>
            <a:endParaRPr lang="es-PE" sz="2500" dirty="0"/>
          </a:p>
        </p:txBody>
      </p:sp>
      <p:sp>
        <p:nvSpPr>
          <p:cNvPr id="3" name="2 Marcador de contenido"/>
          <p:cNvSpPr>
            <a:spLocks noGrp="1"/>
          </p:cNvSpPr>
          <p:nvPr>
            <p:ph idx="1"/>
          </p:nvPr>
        </p:nvSpPr>
        <p:spPr>
          <a:xfrm>
            <a:off x="457200" y="1752600"/>
            <a:ext cx="6491064" cy="4373563"/>
          </a:xfrm>
        </p:spPr>
        <p:txBody>
          <a:bodyPr>
            <a:normAutofit lnSpcReduction="10000"/>
          </a:bodyPr>
          <a:lstStyle/>
          <a:p>
            <a:pPr marL="114300" indent="0">
              <a:buNone/>
            </a:pPr>
            <a:r>
              <a:rPr lang="es-PE" dirty="0"/>
              <a:t>Hacer un resumen consiste en </a:t>
            </a:r>
            <a:r>
              <a:rPr lang="es-PE" dirty="0" smtClean="0"/>
              <a:t>encontrar las ideas relevantes del texto y extraerlas, es recortar la </a:t>
            </a:r>
            <a:r>
              <a:rPr lang="es-PE" dirty="0"/>
              <a:t>información de la forma más breve posible, </a:t>
            </a:r>
            <a:r>
              <a:rPr lang="es-PE" u="sng" dirty="0" smtClean="0">
                <a:solidFill>
                  <a:srgbClr val="FF0000"/>
                </a:solidFill>
              </a:rPr>
              <a:t>utilizando el lenguaje del autor </a:t>
            </a:r>
            <a:r>
              <a:rPr lang="es-PE" dirty="0" smtClean="0"/>
              <a:t>para destacar: </a:t>
            </a:r>
          </a:p>
          <a:p>
            <a:pPr marL="114300" indent="0">
              <a:buNone/>
            </a:pPr>
            <a:endParaRPr lang="es-PE" dirty="0"/>
          </a:p>
          <a:p>
            <a:pPr marL="114300" indent="0">
              <a:buNone/>
            </a:pPr>
            <a:r>
              <a:rPr lang="es-PE" dirty="0"/>
              <a:t>• La idea principal del texto. </a:t>
            </a:r>
          </a:p>
          <a:p>
            <a:pPr marL="114300" indent="0">
              <a:buNone/>
            </a:pPr>
            <a:r>
              <a:rPr lang="es-PE" dirty="0"/>
              <a:t>• Las partes que tiene. </a:t>
            </a:r>
          </a:p>
          <a:p>
            <a:pPr marL="114300" indent="0">
              <a:buNone/>
            </a:pPr>
            <a:r>
              <a:rPr lang="es-PE" dirty="0"/>
              <a:t>• El tema de cada parte. </a:t>
            </a:r>
          </a:p>
          <a:p>
            <a:pPr marL="114300" indent="0">
              <a:buNone/>
            </a:pPr>
            <a:r>
              <a:rPr lang="es-PE" dirty="0"/>
              <a:t>• Las opiniones del autor. </a:t>
            </a:r>
          </a:p>
        </p:txBody>
      </p:sp>
      <p:pic>
        <p:nvPicPr>
          <p:cNvPr id="3074" name="Picture 2" descr="Resultado de imagen para tecnicas de e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293096"/>
            <a:ext cx="2417106" cy="160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666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dirty="0"/>
          </a:p>
        </p:txBody>
      </p:sp>
      <p:sp>
        <p:nvSpPr>
          <p:cNvPr id="3" name="Marcador de contenido 2"/>
          <p:cNvSpPr>
            <a:spLocks noGrp="1"/>
          </p:cNvSpPr>
          <p:nvPr>
            <p:ph idx="1"/>
          </p:nvPr>
        </p:nvSpPr>
        <p:spPr/>
        <p:txBody>
          <a:bodyPr>
            <a:normAutofit/>
          </a:bodyPr>
          <a:lstStyle/>
          <a:p>
            <a:r>
              <a:rPr lang="es-ES" sz="3000" dirty="0"/>
              <a:t>El resumen consiste en </a:t>
            </a:r>
            <a:r>
              <a:rPr lang="es-ES" sz="3000" u="sng" dirty="0">
                <a:solidFill>
                  <a:srgbClr val="FF0000"/>
                </a:solidFill>
              </a:rPr>
              <a:t>reducir un texto </a:t>
            </a:r>
            <a:r>
              <a:rPr lang="es-ES" sz="3000" dirty="0"/>
              <a:t>de tal forma que este solo contenga cuestiones </a:t>
            </a:r>
            <a:r>
              <a:rPr lang="es-ES" sz="3000" dirty="0" smtClean="0"/>
              <a:t>importantes</a:t>
            </a:r>
            <a:r>
              <a:rPr lang="es-PE" sz="3000" dirty="0" smtClean="0"/>
              <a:t>. </a:t>
            </a:r>
          </a:p>
          <a:p>
            <a:endParaRPr lang="es-PE" sz="3000" dirty="0"/>
          </a:p>
          <a:p>
            <a:r>
              <a:rPr lang="es-ES" sz="3000" dirty="0" smtClean="0"/>
              <a:t>El </a:t>
            </a:r>
            <a:r>
              <a:rPr lang="es-ES" sz="3000" dirty="0"/>
              <a:t>objetivo específico de los resúmenes es la </a:t>
            </a:r>
            <a:r>
              <a:rPr lang="es-ES" sz="3000" u="sng" dirty="0">
                <a:solidFill>
                  <a:srgbClr val="FF0000"/>
                </a:solidFill>
              </a:rPr>
              <a:t>representación </a:t>
            </a:r>
            <a:r>
              <a:rPr lang="es-ES" sz="3000" u="sng" dirty="0" smtClean="0">
                <a:solidFill>
                  <a:srgbClr val="FF0000"/>
                </a:solidFill>
              </a:rPr>
              <a:t>breve y </a:t>
            </a:r>
            <a:r>
              <a:rPr lang="es-ES" sz="3000" u="sng" dirty="0">
                <a:solidFill>
                  <a:srgbClr val="FF0000"/>
                </a:solidFill>
              </a:rPr>
              <a:t>objetiva de lo leído o escuchado</a:t>
            </a:r>
            <a:r>
              <a:rPr lang="es-ES" dirty="0"/>
              <a:t>.</a:t>
            </a:r>
            <a:endParaRPr lang="es-PE" dirty="0"/>
          </a:p>
          <a:p>
            <a:pPr marL="114300" indent="0">
              <a:buNone/>
            </a:pPr>
            <a:endParaRPr lang="es-PE" dirty="0"/>
          </a:p>
          <a:p>
            <a:pPr marL="114300" indent="0">
              <a:buNone/>
            </a:pPr>
            <a:endParaRPr lang="es-PE" dirty="0"/>
          </a:p>
        </p:txBody>
      </p:sp>
    </p:spTree>
    <p:extLst>
      <p:ext uri="{BB962C8B-B14F-4D97-AF65-F5344CB8AC3E}">
        <p14:creationId xmlns:p14="http://schemas.microsoft.com/office/powerpoint/2010/main" val="3650235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dirty="0"/>
          </a:p>
        </p:txBody>
      </p:sp>
      <p:sp>
        <p:nvSpPr>
          <p:cNvPr id="3" name="Marcador de contenido 2"/>
          <p:cNvSpPr>
            <a:spLocks noGrp="1"/>
          </p:cNvSpPr>
          <p:nvPr>
            <p:ph idx="1"/>
          </p:nvPr>
        </p:nvSpPr>
        <p:spPr/>
        <p:txBody>
          <a:bodyPr>
            <a:normAutofit/>
          </a:bodyPr>
          <a:lstStyle/>
          <a:p>
            <a:pPr marL="114300" indent="0" algn="ctr">
              <a:buNone/>
            </a:pPr>
            <a:endParaRPr lang="es-ES" sz="3000" dirty="0" smtClean="0"/>
          </a:p>
          <a:p>
            <a:pPr marL="114300" indent="0" algn="ctr">
              <a:buNone/>
            </a:pPr>
            <a:r>
              <a:rPr lang="es-ES" sz="3200" b="1" dirty="0" smtClean="0">
                <a:solidFill>
                  <a:srgbClr val="7030A0"/>
                </a:solidFill>
              </a:rPr>
              <a:t>El </a:t>
            </a:r>
            <a:r>
              <a:rPr lang="es-ES" sz="3200" b="1" dirty="0">
                <a:solidFill>
                  <a:srgbClr val="7030A0"/>
                </a:solidFill>
              </a:rPr>
              <a:t>resumen no solo es beneficioso porque </a:t>
            </a:r>
            <a:r>
              <a:rPr lang="es-ES" sz="3200" b="1" u="sng" dirty="0">
                <a:solidFill>
                  <a:srgbClr val="FF0000"/>
                </a:solidFill>
              </a:rPr>
              <a:t>estimula la capacidad de </a:t>
            </a:r>
            <a:r>
              <a:rPr lang="es-ES" sz="3200" b="1" u="sng" dirty="0" smtClean="0">
                <a:solidFill>
                  <a:srgbClr val="FF0000"/>
                </a:solidFill>
              </a:rPr>
              <a:t>compresión de la información</a:t>
            </a:r>
            <a:r>
              <a:rPr lang="es-ES" sz="3200" b="1" dirty="0" smtClean="0">
                <a:solidFill>
                  <a:srgbClr val="7030A0"/>
                </a:solidFill>
              </a:rPr>
              <a:t>, </a:t>
            </a:r>
            <a:r>
              <a:rPr lang="es-ES" sz="3200" b="1" dirty="0">
                <a:solidFill>
                  <a:srgbClr val="7030A0"/>
                </a:solidFill>
              </a:rPr>
              <a:t>sino que es también fundamental para </a:t>
            </a:r>
            <a:r>
              <a:rPr lang="es-ES" sz="3200" b="1" u="sng" dirty="0">
                <a:solidFill>
                  <a:srgbClr val="FF0000"/>
                </a:solidFill>
              </a:rPr>
              <a:t>mejorar la expresión escrita, la cual es decisiva en un examen</a:t>
            </a:r>
            <a:r>
              <a:rPr lang="es-ES" sz="3200" b="1" dirty="0">
                <a:solidFill>
                  <a:srgbClr val="7030A0"/>
                </a:solidFill>
              </a:rPr>
              <a:t>.</a:t>
            </a:r>
            <a:endParaRPr lang="es-PE" sz="3200" b="1" dirty="0">
              <a:solidFill>
                <a:srgbClr val="7030A0"/>
              </a:solidFill>
            </a:endParaRPr>
          </a:p>
          <a:p>
            <a:pPr marL="114300" indent="0" algn="ctr">
              <a:buNone/>
            </a:pPr>
            <a:endParaRPr lang="es-PE" sz="3200" b="1" dirty="0">
              <a:solidFill>
                <a:srgbClr val="7030A0"/>
              </a:solidFill>
            </a:endParaRPr>
          </a:p>
        </p:txBody>
      </p:sp>
    </p:spTree>
    <p:extLst>
      <p:ext uri="{BB962C8B-B14F-4D97-AF65-F5344CB8AC3E}">
        <p14:creationId xmlns:p14="http://schemas.microsoft.com/office/powerpoint/2010/main" val="137713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CARACTERÍSTICAS DE UN RESUMEN</a:t>
            </a:r>
            <a:endParaRPr lang="es-PE" dirty="0"/>
          </a:p>
        </p:txBody>
      </p:sp>
      <p:sp>
        <p:nvSpPr>
          <p:cNvPr id="3" name="Marcador de contenido 2"/>
          <p:cNvSpPr>
            <a:spLocks noGrp="1"/>
          </p:cNvSpPr>
          <p:nvPr>
            <p:ph idx="1"/>
          </p:nvPr>
        </p:nvSpPr>
        <p:spPr/>
        <p:txBody>
          <a:bodyPr/>
          <a:lstStyle/>
          <a:p>
            <a:pPr lvl="0"/>
            <a:r>
              <a:rPr lang="es-ES" dirty="0"/>
              <a:t>Orden en las ideas.</a:t>
            </a:r>
            <a:endParaRPr lang="es-PE" dirty="0"/>
          </a:p>
          <a:p>
            <a:pPr lvl="0"/>
            <a:r>
              <a:rPr lang="es-ES" dirty="0"/>
              <a:t>Claridad.</a:t>
            </a:r>
            <a:endParaRPr lang="es-PE" dirty="0"/>
          </a:p>
          <a:p>
            <a:pPr lvl="0"/>
            <a:r>
              <a:rPr lang="es-ES" dirty="0"/>
              <a:t>Concisión.</a:t>
            </a:r>
            <a:endParaRPr lang="es-PE" dirty="0"/>
          </a:p>
          <a:p>
            <a:pPr lvl="0"/>
            <a:r>
              <a:rPr lang="es-ES" dirty="0" smtClean="0"/>
              <a:t>Usar </a:t>
            </a:r>
            <a:r>
              <a:rPr lang="es-ES" dirty="0"/>
              <a:t>abreviaturas, códigos y signos.</a:t>
            </a:r>
            <a:endParaRPr lang="es-PE" dirty="0"/>
          </a:p>
          <a:p>
            <a:endParaRPr lang="es-PE" dirty="0"/>
          </a:p>
          <a:p>
            <a:endParaRPr lang="es-PE" dirty="0"/>
          </a:p>
        </p:txBody>
      </p:sp>
      <p:pic>
        <p:nvPicPr>
          <p:cNvPr id="4" name="Imagen 3"/>
          <p:cNvPicPr>
            <a:picLocks noChangeAspect="1"/>
          </p:cNvPicPr>
          <p:nvPr/>
        </p:nvPicPr>
        <p:blipFill>
          <a:blip r:embed="rId2"/>
          <a:stretch>
            <a:fillRect/>
          </a:stretch>
        </p:blipFill>
        <p:spPr>
          <a:xfrm>
            <a:off x="5292080" y="4078762"/>
            <a:ext cx="2209800" cy="2066925"/>
          </a:xfrm>
          <a:prstGeom prst="rect">
            <a:avLst/>
          </a:prstGeom>
        </p:spPr>
      </p:pic>
    </p:spTree>
    <p:extLst>
      <p:ext uri="{BB962C8B-B14F-4D97-AF65-F5344CB8AC3E}">
        <p14:creationId xmlns:p14="http://schemas.microsoft.com/office/powerpoint/2010/main" val="1753071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PROCEDIMIENTO PARA EL RESUMEN</a:t>
            </a:r>
            <a:endParaRPr lang="es-PE" dirty="0"/>
          </a:p>
        </p:txBody>
      </p:sp>
      <p:sp>
        <p:nvSpPr>
          <p:cNvPr id="3" name="Marcador de contenido 2"/>
          <p:cNvSpPr>
            <a:spLocks noGrp="1"/>
          </p:cNvSpPr>
          <p:nvPr>
            <p:ph idx="1"/>
          </p:nvPr>
        </p:nvSpPr>
        <p:spPr/>
        <p:txBody>
          <a:bodyPr>
            <a:normAutofit fontScale="92500" lnSpcReduction="10000"/>
          </a:bodyPr>
          <a:lstStyle/>
          <a:p>
            <a:pPr marL="571500" lvl="0" indent="-457200">
              <a:buFont typeface="+mj-lt"/>
              <a:buAutoNum type="arabicPeriod"/>
            </a:pPr>
            <a:r>
              <a:rPr lang="es-ES" b="1" dirty="0">
                <a:solidFill>
                  <a:srgbClr val="FF0000"/>
                </a:solidFill>
              </a:rPr>
              <a:t>Lectura exploratoria </a:t>
            </a:r>
            <a:r>
              <a:rPr lang="es-ES" dirty="0"/>
              <a:t>del capítulo o fragmento que se estudiará.</a:t>
            </a:r>
            <a:endParaRPr lang="es-PE" dirty="0"/>
          </a:p>
          <a:p>
            <a:pPr marL="571500" lvl="0" indent="-457200">
              <a:buFont typeface="+mj-lt"/>
              <a:buAutoNum type="arabicPeriod"/>
            </a:pPr>
            <a:r>
              <a:rPr lang="es-ES" b="1" dirty="0">
                <a:solidFill>
                  <a:srgbClr val="FF0000"/>
                </a:solidFill>
              </a:rPr>
              <a:t>Lectura </a:t>
            </a:r>
            <a:r>
              <a:rPr lang="es-ES" b="1" dirty="0" smtClean="0">
                <a:solidFill>
                  <a:srgbClr val="FF0000"/>
                </a:solidFill>
              </a:rPr>
              <a:t>de repaso o pormenorizada </a:t>
            </a:r>
            <a:r>
              <a:rPr lang="es-ES" dirty="0"/>
              <a:t>hasta su total comprensión, sobre los párrafos fundamentales.</a:t>
            </a:r>
            <a:endParaRPr lang="es-PE" dirty="0"/>
          </a:p>
          <a:p>
            <a:pPr marL="571500" lvl="0" indent="-457200">
              <a:buFont typeface="+mj-lt"/>
              <a:buAutoNum type="arabicPeriod"/>
            </a:pPr>
            <a:r>
              <a:rPr lang="es-ES" b="1" dirty="0">
                <a:solidFill>
                  <a:srgbClr val="FF0000"/>
                </a:solidFill>
              </a:rPr>
              <a:t>Subrayado de las ideas más importantes</a:t>
            </a:r>
            <a:r>
              <a:rPr lang="es-ES" dirty="0"/>
              <a:t>.</a:t>
            </a:r>
            <a:endParaRPr lang="es-PE" dirty="0"/>
          </a:p>
          <a:p>
            <a:pPr marL="571500" lvl="0" indent="-457200">
              <a:buFont typeface="+mj-lt"/>
              <a:buAutoNum type="arabicPeriod"/>
            </a:pPr>
            <a:r>
              <a:rPr lang="es-ES" dirty="0" smtClean="0"/>
              <a:t>A </a:t>
            </a:r>
            <a:r>
              <a:rPr lang="es-ES" dirty="0"/>
              <a:t>partir de lo subrayado, </a:t>
            </a:r>
            <a:r>
              <a:rPr lang="es-ES" b="1" dirty="0">
                <a:solidFill>
                  <a:srgbClr val="FF0000"/>
                </a:solidFill>
              </a:rPr>
              <a:t>escribe las ideas significativas </a:t>
            </a:r>
            <a:r>
              <a:rPr lang="es-ES" sz="3800" b="1" u="sng" dirty="0">
                <a:solidFill>
                  <a:srgbClr val="FF0000"/>
                </a:solidFill>
              </a:rPr>
              <a:t>con las propias palabras del autor</a:t>
            </a:r>
            <a:r>
              <a:rPr lang="es-ES" dirty="0"/>
              <a:t>; procura que exista ilación en el contenido, para que el tema no pierda su significado.</a:t>
            </a:r>
            <a:endParaRPr lang="es-PE" dirty="0"/>
          </a:p>
          <a:p>
            <a:pPr marL="114300" indent="0">
              <a:buNone/>
            </a:pPr>
            <a:endParaRPr lang="es-ES" dirty="0" smtClean="0"/>
          </a:p>
          <a:p>
            <a:pPr marL="114300" indent="0" algn="ctr">
              <a:buNone/>
            </a:pPr>
            <a:r>
              <a:rPr lang="es-ES" sz="3000" b="1" dirty="0" smtClean="0">
                <a:solidFill>
                  <a:srgbClr val="7030A0"/>
                </a:solidFill>
              </a:rPr>
              <a:t>Para </a:t>
            </a:r>
            <a:r>
              <a:rPr lang="es-ES" sz="3000" b="1" dirty="0">
                <a:solidFill>
                  <a:srgbClr val="7030A0"/>
                </a:solidFill>
              </a:rPr>
              <a:t>hacer un buen resumen, se tiene que dominar la técnica del subrayado.</a:t>
            </a:r>
            <a:endParaRPr lang="es-PE" sz="3000" b="1" dirty="0">
              <a:solidFill>
                <a:srgbClr val="7030A0"/>
              </a:solidFill>
            </a:endParaRPr>
          </a:p>
          <a:p>
            <a:endParaRPr lang="es-PE" dirty="0"/>
          </a:p>
        </p:txBody>
      </p:sp>
    </p:spTree>
    <p:extLst>
      <p:ext uri="{BB962C8B-B14F-4D97-AF65-F5344CB8AC3E}">
        <p14:creationId xmlns:p14="http://schemas.microsoft.com/office/powerpoint/2010/main" val="212036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smtClean="0"/>
              <a:t>CONSEJOS PARA HACER UN RESUMEN</a:t>
            </a:r>
            <a:endParaRPr lang="es-PE" dirty="0"/>
          </a:p>
        </p:txBody>
      </p:sp>
      <p:sp>
        <p:nvSpPr>
          <p:cNvPr id="3" name="Marcador de contenido 2"/>
          <p:cNvSpPr>
            <a:spLocks noGrp="1"/>
          </p:cNvSpPr>
          <p:nvPr>
            <p:ph idx="1"/>
          </p:nvPr>
        </p:nvSpPr>
        <p:spPr/>
        <p:txBody>
          <a:bodyPr>
            <a:normAutofit fontScale="92500"/>
          </a:bodyPr>
          <a:lstStyle/>
          <a:p>
            <a:pPr lvl="0"/>
            <a:r>
              <a:rPr lang="es-ES" dirty="0"/>
              <a:t>No es conveniente abusar de los puntos y </a:t>
            </a:r>
            <a:r>
              <a:rPr lang="es-ES" dirty="0" smtClean="0"/>
              <a:t>aparte.</a:t>
            </a:r>
          </a:p>
          <a:p>
            <a:pPr lvl="0"/>
            <a:r>
              <a:rPr lang="es-ES" dirty="0" smtClean="0"/>
              <a:t>No utilizar frases </a:t>
            </a:r>
            <a:r>
              <a:rPr lang="es-ES" dirty="0"/>
              <a:t>demasiado largas y complicadas. </a:t>
            </a:r>
            <a:endParaRPr lang="es-PE" dirty="0"/>
          </a:p>
          <a:p>
            <a:pPr lvl="0"/>
            <a:r>
              <a:rPr lang="es-ES" dirty="0"/>
              <a:t>Hay que ser claro y conciso. Procura dar a cada idea la importancia que merece, sin </a:t>
            </a:r>
            <a:r>
              <a:rPr lang="es-ES" dirty="0" smtClean="0"/>
              <a:t>divagar sobre aquellos asuntos </a:t>
            </a:r>
            <a:r>
              <a:rPr lang="es-ES" dirty="0"/>
              <a:t>menos importantes. </a:t>
            </a:r>
            <a:endParaRPr lang="es-PE" dirty="0"/>
          </a:p>
          <a:p>
            <a:pPr lvl="0"/>
            <a:r>
              <a:rPr lang="es-ES" dirty="0"/>
              <a:t>No tienes por qué respetar el orden en que aparecen las ideas en el texto original. Puedes establecer tu propio orden, pero recuerda que el resumen debe tener una coherencia, las ideas deben estar ordenadas y correctamente interrelacionadas. </a:t>
            </a:r>
            <a:endParaRPr lang="es-PE" dirty="0"/>
          </a:p>
          <a:p>
            <a:pPr lvl="0"/>
            <a:r>
              <a:rPr lang="es-ES" dirty="0" smtClean="0"/>
              <a:t>El </a:t>
            </a:r>
            <a:r>
              <a:rPr lang="es-ES" dirty="0"/>
              <a:t>resumen es aconsejable cuando el estudiante va a realizar un ejercicio de composición, en el que se debe mostrar la capacidad de expresión</a:t>
            </a:r>
            <a:r>
              <a:rPr lang="es-ES" dirty="0" smtClean="0"/>
              <a:t>, y de relación de ideas</a:t>
            </a:r>
            <a:r>
              <a:rPr lang="es-ES" dirty="0" smtClean="0"/>
              <a:t>. </a:t>
            </a:r>
            <a:endParaRPr lang="es-PE" dirty="0"/>
          </a:p>
          <a:p>
            <a:pPr marL="114300" indent="0">
              <a:buNone/>
            </a:pPr>
            <a:endParaRPr lang="es-PE" dirty="0"/>
          </a:p>
        </p:txBody>
      </p:sp>
    </p:spTree>
    <p:extLst>
      <p:ext uri="{BB962C8B-B14F-4D97-AF65-F5344CB8AC3E}">
        <p14:creationId xmlns:p14="http://schemas.microsoft.com/office/powerpoint/2010/main" val="203864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04664"/>
            <a:ext cx="8260672" cy="1039427"/>
          </a:xfrm>
        </p:spPr>
        <p:txBody>
          <a:bodyPr/>
          <a:lstStyle/>
          <a:p>
            <a:r>
              <a:rPr lang="es-PE" dirty="0" smtClean="0"/>
              <a:t>SÍNTESIS</a:t>
            </a:r>
            <a:endParaRPr lang="es-PE" dirty="0"/>
          </a:p>
        </p:txBody>
      </p:sp>
      <p:sp>
        <p:nvSpPr>
          <p:cNvPr id="3" name="Marcador de contenido 2"/>
          <p:cNvSpPr>
            <a:spLocks noGrp="1"/>
          </p:cNvSpPr>
          <p:nvPr>
            <p:ph idx="1"/>
          </p:nvPr>
        </p:nvSpPr>
        <p:spPr>
          <a:xfrm>
            <a:off x="457200" y="1628800"/>
            <a:ext cx="8229600" cy="4373563"/>
          </a:xfrm>
        </p:spPr>
        <p:txBody>
          <a:bodyPr>
            <a:normAutofit/>
          </a:bodyPr>
          <a:lstStyle/>
          <a:p>
            <a:pPr marL="114300" lvl="0" indent="0">
              <a:buNone/>
            </a:pPr>
            <a:endParaRPr lang="es-PE" dirty="0"/>
          </a:p>
          <a:p>
            <a:pPr marL="114300" indent="0">
              <a:buNone/>
            </a:pPr>
            <a:r>
              <a:rPr lang="es-ES_tradnl" dirty="0" smtClean="0"/>
              <a:t>La síntesis es la </a:t>
            </a:r>
            <a:r>
              <a:rPr lang="es-ES_tradnl" b="1" dirty="0" smtClean="0">
                <a:solidFill>
                  <a:srgbClr val="FF0000"/>
                </a:solidFill>
              </a:rPr>
              <a:t>composición propia</a:t>
            </a:r>
            <a:r>
              <a:rPr lang="es-PE" b="1" dirty="0" smtClean="0">
                <a:solidFill>
                  <a:srgbClr val="FF0000"/>
                </a:solidFill>
              </a:rPr>
              <a:t> </a:t>
            </a:r>
            <a:r>
              <a:rPr lang="es-PE" b="1" dirty="0">
                <a:solidFill>
                  <a:srgbClr val="FF0000"/>
                </a:solidFill>
              </a:rPr>
              <a:t>de un conjunto de ideas</a:t>
            </a:r>
            <a:r>
              <a:rPr lang="es-PE" dirty="0"/>
              <a:t>, a partir de sus elementos separados en un previo proceso de análisis.</a:t>
            </a:r>
          </a:p>
          <a:p>
            <a:pPr marL="114300" lvl="0" indent="0" algn="just">
              <a:buNone/>
            </a:pPr>
            <a:endParaRPr lang="es-PE" dirty="0" smtClean="0"/>
          </a:p>
          <a:p>
            <a:pPr marL="114300" lvl="0" indent="0" algn="just">
              <a:buNone/>
            </a:pPr>
            <a:r>
              <a:rPr lang="es-PE" dirty="0" smtClean="0"/>
              <a:t>La </a:t>
            </a:r>
            <a:r>
              <a:rPr lang="es-PE" dirty="0"/>
              <a:t>síntesis </a:t>
            </a:r>
            <a:r>
              <a:rPr lang="es-PE" b="1" dirty="0">
                <a:solidFill>
                  <a:srgbClr val="FF0000"/>
                </a:solidFill>
              </a:rPr>
              <a:t>suele realizarse con palabras propias de quien la realiza, </a:t>
            </a:r>
            <a:r>
              <a:rPr lang="es-PE" dirty="0" smtClean="0"/>
              <a:t>sin cambiar el </a:t>
            </a:r>
            <a:r>
              <a:rPr lang="es-PE" dirty="0"/>
              <a:t>concepto que los autores quisieron o quieren </a:t>
            </a:r>
            <a:r>
              <a:rPr lang="es-PE" dirty="0" smtClean="0"/>
              <a:t>transmitir.</a:t>
            </a:r>
          </a:p>
          <a:p>
            <a:pPr marL="114300" lvl="0" indent="0" algn="just">
              <a:buNone/>
            </a:pPr>
            <a:endParaRPr lang="es-PE" dirty="0"/>
          </a:p>
        </p:txBody>
      </p:sp>
    </p:spTree>
    <p:extLst>
      <p:ext uri="{BB962C8B-B14F-4D97-AF65-F5344CB8AC3E}">
        <p14:creationId xmlns:p14="http://schemas.microsoft.com/office/powerpoint/2010/main" val="2785749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PROCEDIMIENTO PARA LA SÍNTESIS</a:t>
            </a:r>
            <a:endParaRPr lang="es-PE" dirty="0"/>
          </a:p>
        </p:txBody>
      </p:sp>
      <p:sp>
        <p:nvSpPr>
          <p:cNvPr id="3" name="Marcador de contenido 2"/>
          <p:cNvSpPr>
            <a:spLocks noGrp="1"/>
          </p:cNvSpPr>
          <p:nvPr>
            <p:ph idx="1"/>
          </p:nvPr>
        </p:nvSpPr>
        <p:spPr/>
        <p:txBody>
          <a:bodyPr>
            <a:normAutofit fontScale="77500" lnSpcReduction="20000"/>
          </a:bodyPr>
          <a:lstStyle/>
          <a:p>
            <a:pPr marL="114300" lvl="0" indent="0">
              <a:buNone/>
            </a:pPr>
            <a:r>
              <a:rPr lang="es-ES" b="1" dirty="0" smtClean="0">
                <a:solidFill>
                  <a:srgbClr val="00B050"/>
                </a:solidFill>
              </a:rPr>
              <a:t>La referencia es la misma que en el resumen, salvo:</a:t>
            </a:r>
          </a:p>
          <a:p>
            <a:pPr marL="114300" lvl="0" indent="0">
              <a:buNone/>
            </a:pPr>
            <a:endParaRPr lang="es-ES" b="1" dirty="0" smtClean="0">
              <a:solidFill>
                <a:srgbClr val="FF0000"/>
              </a:solidFill>
            </a:endParaRPr>
          </a:p>
          <a:p>
            <a:pPr marL="571500" lvl="0" indent="-457200">
              <a:buFont typeface="+mj-lt"/>
              <a:buAutoNum type="arabicPeriod"/>
            </a:pPr>
            <a:r>
              <a:rPr lang="es-ES" b="1" dirty="0" smtClean="0">
                <a:solidFill>
                  <a:srgbClr val="FF0000"/>
                </a:solidFill>
              </a:rPr>
              <a:t>Lectura </a:t>
            </a:r>
            <a:r>
              <a:rPr lang="es-ES" b="1" dirty="0">
                <a:solidFill>
                  <a:srgbClr val="FF0000"/>
                </a:solidFill>
              </a:rPr>
              <a:t>exploratoria </a:t>
            </a:r>
            <a:r>
              <a:rPr lang="es-ES" dirty="0"/>
              <a:t>del capítulo o fragmento que se estudiará.</a:t>
            </a:r>
            <a:endParaRPr lang="es-PE" dirty="0"/>
          </a:p>
          <a:p>
            <a:pPr marL="571500" lvl="0" indent="-457200">
              <a:buFont typeface="+mj-lt"/>
              <a:buAutoNum type="arabicPeriod"/>
            </a:pPr>
            <a:r>
              <a:rPr lang="es-ES" b="1" dirty="0">
                <a:solidFill>
                  <a:srgbClr val="FF0000"/>
                </a:solidFill>
              </a:rPr>
              <a:t>Lectura </a:t>
            </a:r>
            <a:r>
              <a:rPr lang="es-ES" b="1" dirty="0" smtClean="0">
                <a:solidFill>
                  <a:srgbClr val="FF0000"/>
                </a:solidFill>
              </a:rPr>
              <a:t>de repaso o pormenorizada </a:t>
            </a:r>
            <a:r>
              <a:rPr lang="es-ES" dirty="0"/>
              <a:t>hasta su total comprensión, sobre los párrafos fundamentales.</a:t>
            </a:r>
            <a:endParaRPr lang="es-PE" dirty="0"/>
          </a:p>
          <a:p>
            <a:pPr marL="571500" lvl="0" indent="-457200">
              <a:buFont typeface="+mj-lt"/>
              <a:buAutoNum type="arabicPeriod"/>
            </a:pPr>
            <a:r>
              <a:rPr lang="es-ES" b="1" dirty="0">
                <a:solidFill>
                  <a:srgbClr val="FF0000"/>
                </a:solidFill>
              </a:rPr>
              <a:t>Subrayado de las ideas más importantes</a:t>
            </a:r>
            <a:r>
              <a:rPr lang="es-ES" dirty="0"/>
              <a:t>.</a:t>
            </a:r>
            <a:endParaRPr lang="es-PE" dirty="0"/>
          </a:p>
          <a:p>
            <a:pPr marL="571500" lvl="0" indent="-457200">
              <a:buFont typeface="+mj-lt"/>
              <a:buAutoNum type="arabicPeriod"/>
            </a:pPr>
            <a:r>
              <a:rPr lang="es-ES" dirty="0"/>
              <a:t>A partir de lo subrayado, </a:t>
            </a:r>
            <a:r>
              <a:rPr lang="es-ES" b="1" dirty="0">
                <a:solidFill>
                  <a:srgbClr val="FF0000"/>
                </a:solidFill>
              </a:rPr>
              <a:t>escribe las ideas significativas </a:t>
            </a:r>
            <a:r>
              <a:rPr lang="es-ES" sz="4100" b="1" u="sng" dirty="0">
                <a:solidFill>
                  <a:srgbClr val="FF0000"/>
                </a:solidFill>
              </a:rPr>
              <a:t>con </a:t>
            </a:r>
            <a:r>
              <a:rPr lang="es-ES" sz="4100" b="1" u="sng" dirty="0" smtClean="0">
                <a:solidFill>
                  <a:srgbClr val="FF0000"/>
                </a:solidFill>
              </a:rPr>
              <a:t>tus propias palabras.</a:t>
            </a:r>
            <a:r>
              <a:rPr lang="es-ES" sz="4100" u="sng" dirty="0" smtClean="0"/>
              <a:t> </a:t>
            </a:r>
          </a:p>
          <a:p>
            <a:pPr marL="571500" lvl="0" indent="-457200">
              <a:buFont typeface="+mj-lt"/>
              <a:buAutoNum type="arabicPeriod"/>
            </a:pPr>
            <a:r>
              <a:rPr lang="es-ES" dirty="0" smtClean="0"/>
              <a:t>que </a:t>
            </a:r>
            <a:r>
              <a:rPr lang="es-ES" dirty="0"/>
              <a:t>exista ilación en el contenido, para que el tema no pierda su significado.</a:t>
            </a:r>
            <a:endParaRPr lang="es-PE" dirty="0"/>
          </a:p>
          <a:p>
            <a:pPr marL="114300" indent="0">
              <a:buNone/>
            </a:pPr>
            <a:endParaRPr lang="es-ES" dirty="0"/>
          </a:p>
          <a:p>
            <a:pPr marL="114300" indent="0" algn="ctr">
              <a:buNone/>
            </a:pPr>
            <a:r>
              <a:rPr lang="es-ES" sz="3000" b="1" dirty="0">
                <a:solidFill>
                  <a:srgbClr val="7030A0"/>
                </a:solidFill>
              </a:rPr>
              <a:t>Para hacer </a:t>
            </a:r>
            <a:r>
              <a:rPr lang="es-ES" sz="3000" b="1" dirty="0" smtClean="0">
                <a:solidFill>
                  <a:srgbClr val="7030A0"/>
                </a:solidFill>
              </a:rPr>
              <a:t>una buena síntesis se debe procurar tener coherencia al redactar y un lenguaje académico.</a:t>
            </a:r>
            <a:endParaRPr lang="es-PE" sz="3000" b="1" dirty="0">
              <a:solidFill>
                <a:srgbClr val="7030A0"/>
              </a:solidFill>
            </a:endParaRPr>
          </a:p>
          <a:p>
            <a:pPr marL="114300" indent="0">
              <a:buNone/>
            </a:pPr>
            <a:endParaRPr lang="es-PE" dirty="0"/>
          </a:p>
        </p:txBody>
      </p:sp>
    </p:spTree>
    <p:extLst>
      <p:ext uri="{BB962C8B-B14F-4D97-AF65-F5344CB8AC3E}">
        <p14:creationId xmlns:p14="http://schemas.microsoft.com/office/powerpoint/2010/main" val="42830928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205</TotalTime>
  <Words>516</Words>
  <Application>Microsoft Office PowerPoint</Application>
  <PresentationFormat>Presentación en pantalla (4:3)</PresentationFormat>
  <Paragraphs>47</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Origen</vt:lpstr>
      <vt:lpstr>TEMA: RESUMEN, SÍNTESIS.</vt:lpstr>
      <vt:lpstr>RESUMEN</vt:lpstr>
      <vt:lpstr>Presentación de PowerPoint</vt:lpstr>
      <vt:lpstr>Presentación de PowerPoint</vt:lpstr>
      <vt:lpstr>CARACTERÍSTICAS DE UN RESUMEN</vt:lpstr>
      <vt:lpstr>PROCEDIMIENTO PARA EL RESUMEN</vt:lpstr>
      <vt:lpstr>CONSEJOS PARA HACER UN RESUMEN</vt:lpstr>
      <vt:lpstr>SÍNTESIS</vt:lpstr>
      <vt:lpstr>PROCEDIMIENTO PARA LA SÍNTESIS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vocación</dc:title>
  <dc:creator>intel</dc:creator>
  <cp:lastModifiedBy>Mapi</cp:lastModifiedBy>
  <cp:revision>36</cp:revision>
  <dcterms:created xsi:type="dcterms:W3CDTF">2016-03-22T10:49:53Z</dcterms:created>
  <dcterms:modified xsi:type="dcterms:W3CDTF">2017-05-03T11:12:04Z</dcterms:modified>
</cp:coreProperties>
</file>